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Default Extension="wdp" ContentType="image/vnd.ms-photo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4"/>
  </p:notesMasterIdLst>
  <p:sldIdLst>
    <p:sldId id="300" r:id="rId2"/>
    <p:sldId id="391" r:id="rId3"/>
    <p:sldId id="328" r:id="rId4"/>
    <p:sldId id="329" r:id="rId5"/>
    <p:sldId id="275" r:id="rId6"/>
    <p:sldId id="365" r:id="rId7"/>
    <p:sldId id="299" r:id="rId8"/>
    <p:sldId id="301" r:id="rId9"/>
    <p:sldId id="302" r:id="rId10"/>
    <p:sldId id="303" r:id="rId11"/>
    <p:sldId id="304" r:id="rId12"/>
    <p:sldId id="305" r:id="rId13"/>
    <p:sldId id="396" r:id="rId14"/>
    <p:sldId id="320" r:id="rId15"/>
    <p:sldId id="306" r:id="rId16"/>
    <p:sldId id="308" r:id="rId17"/>
    <p:sldId id="321" r:id="rId18"/>
    <p:sldId id="307" r:id="rId19"/>
    <p:sldId id="322" r:id="rId20"/>
    <p:sldId id="311" r:id="rId21"/>
    <p:sldId id="309" r:id="rId22"/>
    <p:sldId id="310" r:id="rId23"/>
    <p:sldId id="323" r:id="rId24"/>
    <p:sldId id="312" r:id="rId25"/>
    <p:sldId id="397" r:id="rId26"/>
    <p:sldId id="313" r:id="rId27"/>
    <p:sldId id="316" r:id="rId28"/>
    <p:sldId id="315" r:id="rId29"/>
    <p:sldId id="314" r:id="rId30"/>
    <p:sldId id="324" r:id="rId31"/>
    <p:sldId id="317" r:id="rId32"/>
    <p:sldId id="318" r:id="rId33"/>
    <p:sldId id="403" r:id="rId34"/>
    <p:sldId id="319" r:id="rId35"/>
    <p:sldId id="398" r:id="rId36"/>
    <p:sldId id="399" r:id="rId37"/>
    <p:sldId id="400" r:id="rId38"/>
    <p:sldId id="401" r:id="rId39"/>
    <p:sldId id="404" r:id="rId40"/>
    <p:sldId id="402" r:id="rId41"/>
    <p:sldId id="392" r:id="rId42"/>
    <p:sldId id="287" r:id="rId43"/>
    <p:sldId id="380" r:id="rId44"/>
    <p:sldId id="381" r:id="rId45"/>
    <p:sldId id="383" r:id="rId46"/>
    <p:sldId id="382" r:id="rId47"/>
    <p:sldId id="386" r:id="rId48"/>
    <p:sldId id="340" r:id="rId49"/>
    <p:sldId id="338" r:id="rId50"/>
    <p:sldId id="326" r:id="rId51"/>
    <p:sldId id="385" r:id="rId52"/>
    <p:sldId id="327" r:id="rId53"/>
    <p:sldId id="331" r:id="rId54"/>
    <p:sldId id="333" r:id="rId55"/>
    <p:sldId id="334" r:id="rId56"/>
    <p:sldId id="336" r:id="rId57"/>
    <p:sldId id="335" r:id="rId58"/>
    <p:sldId id="395" r:id="rId59"/>
    <p:sldId id="394" r:id="rId60"/>
    <p:sldId id="393" r:id="rId61"/>
    <p:sldId id="387" r:id="rId62"/>
    <p:sldId id="343" r:id="rId63"/>
    <p:sldId id="388" r:id="rId64"/>
    <p:sldId id="290" r:id="rId65"/>
    <p:sldId id="374" r:id="rId66"/>
    <p:sldId id="375" r:id="rId67"/>
    <p:sldId id="376" r:id="rId68"/>
    <p:sldId id="377" r:id="rId69"/>
    <p:sldId id="378" r:id="rId70"/>
    <p:sldId id="379" r:id="rId71"/>
    <p:sldId id="341" r:id="rId72"/>
    <p:sldId id="292" r:id="rId73"/>
  </p:sldIdLst>
  <p:sldSz cx="12195175" cy="6859588"/>
  <p:notesSz cx="6858000" cy="9144000"/>
  <p:embeddedFontLst>
    <p:embeddedFont>
      <p:font typeface="微软雅黑" pitchFamily="34" charset="-122"/>
      <p:regular r:id="rId75"/>
      <p:bold r:id="rId76"/>
    </p:embeddedFont>
    <p:embeddedFont>
      <p:font typeface="Impact" pitchFamily="34" charset="0"/>
      <p:regular r:id="rId77"/>
    </p:embeddedFont>
    <p:embeddedFont>
      <p:font typeface="Calibri" pitchFamily="34" charset="0"/>
      <p:regular r:id="rId78"/>
      <p:bold r:id="rId79"/>
      <p:italic r:id="rId80"/>
      <p:boldItalic r:id="rId81"/>
    </p:embeddedFont>
    <p:embeddedFont>
      <p:font typeface="黑体" pitchFamily="49" charset="-122"/>
      <p:regular r:id="rId82"/>
    </p:embeddedFont>
    <p:embeddedFont>
      <p:font typeface="Tahoma" pitchFamily="34" charset="0"/>
      <p:regular r:id="rId83"/>
      <p:bold r:id="rId84"/>
    </p:embeddedFont>
    <p:embeddedFont>
      <p:font typeface="楷体" pitchFamily="49" charset="-122"/>
      <p:regular r:id="rId85"/>
    </p:embeddedFont>
    <p:embeddedFont>
      <p:font typeface="华文楷体" pitchFamily="2" charset="-122"/>
      <p:regular r:id="rId86"/>
    </p:embeddedFont>
    <p:embeddedFont>
      <p:font typeface="幼圆" pitchFamily="49" charset="-122"/>
      <p:regular r:id="rId87"/>
    </p:embeddedFont>
    <p:embeddedFont>
      <p:font typeface="Aharoni" pitchFamily="2" charset="-79"/>
      <p:bold r:id="rId88"/>
    </p:embeddedFont>
    <p:embeddedFont>
      <p:font typeface="Meiryo" pitchFamily="34" charset="-128"/>
      <p:regular r:id="rId89"/>
      <p:bold r:id="rId90"/>
      <p:italic r:id="rId91"/>
      <p:boldItalic r:id="rId92"/>
    </p:embeddedFont>
    <p:embeddedFont>
      <p:font typeface="仿宋" pitchFamily="49" charset="-122"/>
      <p:regular r:id="rId93"/>
    </p:embeddedFont>
  </p:embeddedFontLst>
  <p:custDataLst>
    <p:tags r:id="rId94"/>
  </p:custDataLst>
  <p:defaultTextStyle>
    <a:defPPr>
      <a:defRPr lang="zh-CN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42" autoAdjust="0"/>
    <p:restoredTop sz="94659" autoAdjust="0"/>
  </p:normalViewPr>
  <p:slideViewPr>
    <p:cSldViewPr>
      <p:cViewPr varScale="1">
        <p:scale>
          <a:sx n="84" d="100"/>
          <a:sy n="84" d="100"/>
        </p:scale>
        <p:origin x="-876" y="-78"/>
      </p:cViewPr>
      <p:guideLst>
        <p:guide orient="horz" pos="2161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font" Target="fonts/font10.fntdata"/><Relationship Id="rId89" Type="http://schemas.openxmlformats.org/officeDocument/2006/relationships/font" Target="fonts/font15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87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90" Type="http://schemas.openxmlformats.org/officeDocument/2006/relationships/font" Target="fonts/font16.fntdata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93" Type="http://schemas.openxmlformats.org/officeDocument/2006/relationships/font" Target="fonts/font19.fntdata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font" Target="fonts/font14.fntdata"/><Relationship Id="rId91" Type="http://schemas.openxmlformats.org/officeDocument/2006/relationships/font" Target="fonts/font17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9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2017/6/6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5322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7A224-95C4-4D35-ACC2-270DF52D625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59415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pPr/>
              <a:t>72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9746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8176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8176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0074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0074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0074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00747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9072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364817"/>
            <a:ext cx="2845541" cy="36521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659" y="6364817"/>
            <a:ext cx="3861805" cy="365210"/>
          </a:xfrm>
        </p:spPr>
        <p:txBody>
          <a:bodyPr vert="horz" lIns="102178" tIns="51089" rIns="102178" bIns="5108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7177" y="6353260"/>
            <a:ext cx="1851210" cy="376754"/>
          </a:xfrm>
        </p:spPr>
        <p:txBody>
          <a:bodyPr vert="horz" lIns="136235" tIns="68115" rIns="136235" bIns="68115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 rot="19543997">
            <a:off x="3448623" y="2947876"/>
            <a:ext cx="476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>
                    <a:lumMod val="8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GBPI</a:t>
            </a: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▪ </a:t>
            </a:r>
            <a:r>
              <a:rPr lang="zh-CN" altLang="en-US" sz="2000" dirty="0" smtClean="0">
                <a:solidFill>
                  <a:schemeClr val="bg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广州标际包装设备有限公司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417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09618" y="356742"/>
            <a:ext cx="7865077" cy="440778"/>
          </a:xfrm>
        </p:spPr>
        <p:txBody>
          <a:bodyPr vert="horz" lIns="91458" tIns="45729" rIns="91458" bIns="45729" rtlCol="0" anchor="ctr">
            <a:noAutofit/>
          </a:bodyPr>
          <a:lstStyle>
            <a:lvl1pPr algn="l">
              <a:defRPr lang="zh-CN" altLang="en-US" sz="2400" b="0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 defTabSz="685937">
              <a:lnSpc>
                <a:spcPct val="90000"/>
              </a:lnSpc>
            </a:pPr>
            <a:r>
              <a:rPr lang="en-US" altLang="zh-CN" dirty="0" smtClean="0"/>
              <a:t>XXXXXXXXX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685" y="6389499"/>
            <a:ext cx="3861805" cy="365210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9014" y="6384727"/>
            <a:ext cx="1632606" cy="406327"/>
          </a:xfrm>
        </p:spPr>
        <p:txBody>
          <a:bodyPr/>
          <a:lstStyle>
            <a:lvl1pPr algn="ctr">
              <a:defRPr sz="19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271168" y="872285"/>
            <a:ext cx="10481966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27572" y="331336"/>
            <a:ext cx="528138" cy="528122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 descr="GBPI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8181" y="215084"/>
            <a:ext cx="1376414" cy="620492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9543997">
            <a:off x="3448623" y="2947876"/>
            <a:ext cx="476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>
                    <a:lumMod val="8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GBPI</a:t>
            </a:r>
            <a:r>
              <a:rPr lang="en-US" altLang="zh-CN" sz="2000" b="1" dirty="0" smtClean="0">
                <a:solidFill>
                  <a:schemeClr val="bg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 ▪ </a:t>
            </a:r>
            <a:r>
              <a:rPr lang="zh-CN" altLang="en-US" sz="2000" dirty="0" smtClean="0">
                <a:solidFill>
                  <a:schemeClr val="bg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广州标际包装设备有限公司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18" rIns="91440" bIns="45718"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副标题 2"/>
          <p:cNvSpPr>
            <a:spLocks noGrp="1"/>
          </p:cNvSpPr>
          <p:nvPr>
            <p:ph type="subTitle" idx="1"/>
          </p:nvPr>
        </p:nvSpPr>
        <p:spPr>
          <a:xfrm>
            <a:off x="2030595" y="2553291"/>
            <a:ext cx="8133991" cy="175300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4300" b="1">
                <a:ln>
                  <a:noFill/>
                </a:ln>
                <a:solidFill>
                  <a:schemeClr val="bg1"/>
                </a:solidFill>
              </a:defRPr>
            </a:lvl1pPr>
            <a:lvl2pPr marL="4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13" name="图片 12" descr="GBPI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70" y="74448"/>
            <a:ext cx="1376414" cy="62049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464190"/>
            <a:ext cx="12195175" cy="323190"/>
          </a:xfrm>
          <a:prstGeom prst="rect">
            <a:avLst/>
          </a:prstGeom>
        </p:spPr>
        <p:txBody>
          <a:bodyPr wrap="square" lIns="121944" tIns="60972" rIns="121944" bIns="60972">
            <a:spAutoFit/>
          </a:bodyPr>
          <a:lstStyle/>
          <a:p>
            <a:pPr marL="0" marR="0" lvl="0" indent="0" algn="ctr" defTabSz="12185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6063" algn="ctr"/>
                <a:tab pos="7032126" algn="r"/>
              </a:tabLst>
            </a:pPr>
            <a:r>
              <a: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仿宋" pitchFamily="49" charset="-122"/>
                <a:ea typeface="仿宋" pitchFamily="49" charset="-122"/>
                <a:cs typeface="黑体" panose="02010609060101010101" pitchFamily="49" charset="-122"/>
              </a:rPr>
              <a:t>广州标际包装设备有限公司</a:t>
            </a:r>
            <a:r>
              <a: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仿宋" pitchFamily="49" charset="-122"/>
                <a:ea typeface="仿宋" pitchFamily="49" charset="-122"/>
                <a:cs typeface="黑体" panose="02010609060101010101" pitchFamily="49" charset="-122"/>
              </a:rPr>
              <a:t>       </a:t>
            </a:r>
            <a:r>
              <a:rPr kumimoji="0" lang="zh-CN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anose="02020603050405020304" pitchFamily="18" charset="0"/>
              </a:rPr>
              <a:t>中国▪广州经济技术开发区锦绣路明华三街</a:t>
            </a:r>
            <a:r>
              <a:rPr kumimoji="0" lang="en-US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anose="02020603050405020304" pitchFamily="18" charset="0"/>
              </a:rPr>
              <a:t>号（</a:t>
            </a:r>
            <a:r>
              <a:rPr kumimoji="0" lang="en-US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anose="02020603050405020304" pitchFamily="18" charset="0"/>
              </a:rPr>
              <a:t>510730</a:t>
            </a:r>
            <a:r>
              <a:rPr kumimoji="0" lang="zh-CN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anose="02020603050405020304" pitchFamily="18" charset="0"/>
              </a:rPr>
              <a:t>总机：</a:t>
            </a:r>
            <a:r>
              <a:rPr kumimoji="0" lang="en-US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anose="02020603050405020304" pitchFamily="18" charset="0"/>
              </a:rPr>
              <a:t>020-82222550 / </a:t>
            </a:r>
            <a:r>
              <a:rPr kumimoji="0" lang="zh-CN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anose="02020603050405020304" pitchFamily="18" charset="0"/>
              </a:rPr>
              <a:t>传真：</a:t>
            </a:r>
            <a:r>
              <a:rPr kumimoji="0" lang="en-US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anose="02020603050405020304" pitchFamily="18" charset="0"/>
              </a:rPr>
              <a:t>020-82087405 / www.gbtest.cn</a:t>
            </a:r>
            <a:endParaRPr kumimoji="0" lang="en-US" altLang="zh-CN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itchFamily="49" charset="-122"/>
              <a:ea typeface="仿宋" pitchFamily="49" charset="-122"/>
              <a:cs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6400822"/>
            <a:ext cx="12193588" cy="1588"/>
          </a:xfrm>
          <a:prstGeom prst="line">
            <a:avLst/>
          </a:prstGeom>
          <a:ln w="9525">
            <a:solidFill>
              <a:schemeClr val="tx1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vert="horz" lIns="136235" tIns="68115" rIns="136235" bIns="6811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88"/>
            <a:ext cx="10975658" cy="4527011"/>
          </a:xfrm>
          <a:prstGeom prst="rect">
            <a:avLst/>
          </a:prstGeom>
        </p:spPr>
        <p:txBody>
          <a:bodyPr vert="horz" lIns="136235" tIns="68115" rIns="136235" bIns="68115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4"/>
            <a:ext cx="2845541" cy="365210"/>
          </a:xfrm>
          <a:prstGeom prst="rect">
            <a:avLst/>
          </a:prstGeom>
        </p:spPr>
        <p:txBody>
          <a:bodyPr vert="horz" lIns="136235" tIns="68115" rIns="136235" bIns="6811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4"/>
            <a:ext cx="3861805" cy="365210"/>
          </a:xfrm>
          <a:prstGeom prst="rect">
            <a:avLst/>
          </a:prstGeom>
        </p:spPr>
        <p:txBody>
          <a:bodyPr vert="horz" lIns="136235" tIns="68115" rIns="136235" bIns="6811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4"/>
            <a:ext cx="2845541" cy="365210"/>
          </a:xfrm>
          <a:prstGeom prst="rect">
            <a:avLst/>
          </a:prstGeom>
        </p:spPr>
        <p:txBody>
          <a:bodyPr vert="horz" lIns="136235" tIns="68115" rIns="136235" bIns="6811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82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53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72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364609" rtl="0" eaLnBrk="1" latinLnBrk="0" hangingPunct="1">
        <a:spcBef>
          <a:spcPct val="0"/>
        </a:spcBef>
        <a:buNone/>
        <a:defRPr sz="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725" indent="-511725" algn="l" defTabSz="1364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8744" indent="-426431" algn="l" defTabSz="1364609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705757" indent="-341154" algn="l" defTabSz="1364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8060" indent="-341154" algn="l" defTabSz="1364609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70370" indent="-341154" algn="l" defTabSz="1364609" rtl="0" eaLnBrk="1" latinLnBrk="0" hangingPunct="1">
        <a:spcBef>
          <a:spcPct val="20000"/>
        </a:spcBef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752670" indent="-341154" algn="l" defTabSz="1364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434972" indent="-341154" algn="l" defTabSz="1364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274" indent="-341154" algn="l" defTabSz="1364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799585" indent="-341154" algn="l" defTabSz="1364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646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2304" algn="l" defTabSz="13646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4609" algn="l" defTabSz="13646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6915" algn="l" defTabSz="13646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215" algn="l" defTabSz="13646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11520" algn="l" defTabSz="13646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93821" algn="l" defTabSz="13646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76123" algn="l" defTabSz="13646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8429" algn="l" defTabSz="13646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tags" Target="../tags/tag80.xml"/><Relationship Id="rId21" Type="http://schemas.openxmlformats.org/officeDocument/2006/relationships/tags" Target="../tags/tag62.xml"/><Relationship Id="rId34" Type="http://schemas.openxmlformats.org/officeDocument/2006/relationships/tags" Target="../tags/tag75.xml"/><Relationship Id="rId42" Type="http://schemas.openxmlformats.org/officeDocument/2006/relationships/tags" Target="../tags/tag83.xml"/><Relationship Id="rId47" Type="http://schemas.openxmlformats.org/officeDocument/2006/relationships/tags" Target="../tags/tag88.xml"/><Relationship Id="rId50" Type="http://schemas.openxmlformats.org/officeDocument/2006/relationships/tags" Target="../tags/tag91.xml"/><Relationship Id="rId55" Type="http://schemas.openxmlformats.org/officeDocument/2006/relationships/tags" Target="../tags/tag96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46" Type="http://schemas.openxmlformats.org/officeDocument/2006/relationships/tags" Target="../tags/tag87.xml"/><Relationship Id="rId59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tags" Target="../tags/tag70.xml"/><Relationship Id="rId41" Type="http://schemas.openxmlformats.org/officeDocument/2006/relationships/tags" Target="../tags/tag82.xml"/><Relationship Id="rId54" Type="http://schemas.openxmlformats.org/officeDocument/2006/relationships/tags" Target="../tags/tag95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40" Type="http://schemas.openxmlformats.org/officeDocument/2006/relationships/tags" Target="../tags/tag81.xml"/><Relationship Id="rId45" Type="http://schemas.openxmlformats.org/officeDocument/2006/relationships/tags" Target="../tags/tag86.xml"/><Relationship Id="rId53" Type="http://schemas.openxmlformats.org/officeDocument/2006/relationships/tags" Target="../tags/tag94.xml"/><Relationship Id="rId58" Type="http://schemas.openxmlformats.org/officeDocument/2006/relationships/tags" Target="../tags/tag99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49" Type="http://schemas.openxmlformats.org/officeDocument/2006/relationships/tags" Target="../tags/tag90.xml"/><Relationship Id="rId57" Type="http://schemas.openxmlformats.org/officeDocument/2006/relationships/tags" Target="../tags/tag98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tags" Target="../tags/tag72.xml"/><Relationship Id="rId44" Type="http://schemas.openxmlformats.org/officeDocument/2006/relationships/tags" Target="../tags/tag85.xml"/><Relationship Id="rId52" Type="http://schemas.openxmlformats.org/officeDocument/2006/relationships/tags" Target="../tags/tag93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tags" Target="../tags/tag84.xml"/><Relationship Id="rId48" Type="http://schemas.openxmlformats.org/officeDocument/2006/relationships/tags" Target="../tags/tag89.xml"/><Relationship Id="rId56" Type="http://schemas.openxmlformats.org/officeDocument/2006/relationships/tags" Target="../tags/tag97.xml"/><Relationship Id="rId8" Type="http://schemas.openxmlformats.org/officeDocument/2006/relationships/tags" Target="../tags/tag49.xml"/><Relationship Id="rId51" Type="http://schemas.openxmlformats.org/officeDocument/2006/relationships/tags" Target="../tags/tag92.xml"/><Relationship Id="rId3" Type="http://schemas.openxmlformats.org/officeDocument/2006/relationships/tags" Target="../tags/tag4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subTitle" idx="1"/>
          </p:nvPr>
        </p:nvSpPr>
        <p:spPr>
          <a:xfrm>
            <a:off x="2030595" y="1891102"/>
            <a:ext cx="8133991" cy="1753006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药包材检测管理方案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2.1.4【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保护层耐热性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</a:t>
            </a:r>
            <a:endParaRPr lang="zh-CN" altLang="en-US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68365" y="1358092"/>
            <a:ext cx="928694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4.【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保护层耐热性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】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取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100mmx100mm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本品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3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片，分别将试样的保护层面与铝销原材叠合，在热封仪上进行热封，热封条件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: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温度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200℃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，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压力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0.2MPa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，时间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l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秒，取出放冷至室温，将试样与铝销原材分开，观察保护层的耐热情况，保护层表面应无明显粘落。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该测试项目需要的检测设备为：（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1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）热封试验仪（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2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）电子万能材料试验机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2.1.5【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破裂强度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</a:t>
            </a:r>
            <a:endParaRPr lang="zh-CN" altLang="en-US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68365" y="1358092"/>
            <a:ext cx="978700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5.【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破裂强度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】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取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40mm × 40mm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本品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3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片，分别在破裂强度测定仪上测定，均不得低于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98kPa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该测试项目需要的检测设备为：耐破度测定仪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黑体" pitchFamily="49" charset="-122"/>
              </a:rPr>
              <a:t>2.1.6 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检测设备清单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2679" y="1358092"/>
            <a:ext cx="81439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按 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YBB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标准要求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,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铝箔所需要的检测设备清单如下：</a:t>
            </a:r>
            <a:endParaRPr lang="zh-CN" altLang="en-US" sz="1800" dirty="0" smtClean="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1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） 水蒸气透过率测试仪（杯式法或电解法或红外法）</a:t>
            </a:r>
            <a:endParaRPr lang="zh-CN" altLang="en-US" sz="1800" dirty="0" smtClean="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2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） 电子万能材料试验机</a:t>
            </a:r>
            <a:endParaRPr lang="zh-CN" altLang="en-US" sz="1800" dirty="0" smtClean="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3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） 热封试验仪</a:t>
            </a:r>
            <a:endParaRPr lang="zh-CN" altLang="en-US" sz="1800" dirty="0" smtClean="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4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） 耐破度测定仪</a:t>
            </a:r>
            <a:endParaRPr lang="zh-CN" altLang="en-US" sz="1800" dirty="0" smtClean="0"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药品包装材料中常见材料目录</a:t>
            </a:r>
            <a:endParaRPr dirty="0"/>
          </a:p>
        </p:txBody>
      </p:sp>
      <p:sp>
        <p:nvSpPr>
          <p:cNvPr id="61" name="圆角矩形 60"/>
          <p:cNvSpPr/>
          <p:nvPr/>
        </p:nvSpPr>
        <p:spPr bwMode="auto">
          <a:xfrm flipH="1">
            <a:off x="3340325" y="1915876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TextBox 72"/>
          <p:cNvSpPr txBox="1"/>
          <p:nvPr/>
        </p:nvSpPr>
        <p:spPr bwMode="auto">
          <a:xfrm>
            <a:off x="3454381" y="2001034"/>
            <a:ext cx="47539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铝箔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YBB00152002-2015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药用铝箔</a:t>
            </a:r>
          </a:p>
        </p:txBody>
      </p:sp>
      <p:sp>
        <p:nvSpPr>
          <p:cNvPr id="63" name="圆角矩形 62"/>
          <p:cNvSpPr/>
          <p:nvPr/>
        </p:nvSpPr>
        <p:spPr bwMode="auto">
          <a:xfrm flipH="1">
            <a:off x="3340325" y="3066364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6" name="TextBox 72"/>
          <p:cNvSpPr txBox="1"/>
          <p:nvPr/>
        </p:nvSpPr>
        <p:spPr bwMode="auto">
          <a:xfrm>
            <a:off x="3454381" y="3218917"/>
            <a:ext cx="6039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复合膜  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YBB00132002-2015 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药用复合 膜、袋通则</a:t>
            </a:r>
          </a:p>
        </p:txBody>
      </p:sp>
      <p:sp>
        <p:nvSpPr>
          <p:cNvPr id="77" name="圆角矩形 76"/>
          <p:cNvSpPr/>
          <p:nvPr/>
        </p:nvSpPr>
        <p:spPr bwMode="auto">
          <a:xfrm flipH="1">
            <a:off x="3340325" y="4110007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TextBox 72"/>
          <p:cNvSpPr txBox="1"/>
          <p:nvPr/>
        </p:nvSpPr>
        <p:spPr bwMode="auto">
          <a:xfrm>
            <a:off x="3454381" y="4215612"/>
            <a:ext cx="63255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PVC </a:t>
            </a: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膜 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YBB00212005-2015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聚氯乙烯固体药用硬片</a:t>
            </a:r>
          </a:p>
        </p:txBody>
      </p:sp>
      <p:sp>
        <p:nvSpPr>
          <p:cNvPr id="79" name="矩形 10"/>
          <p:cNvSpPr>
            <a:spLocks noChangeAspect="1"/>
          </p:cNvSpPr>
          <p:nvPr/>
        </p:nvSpPr>
        <p:spPr>
          <a:xfrm>
            <a:off x="2191954" y="1892864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81" name="矩形 10"/>
          <p:cNvSpPr>
            <a:spLocks noChangeAspect="1"/>
          </p:cNvSpPr>
          <p:nvPr/>
        </p:nvSpPr>
        <p:spPr>
          <a:xfrm>
            <a:off x="2191954" y="2945573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88" name="矩形 10"/>
          <p:cNvSpPr>
            <a:spLocks noChangeAspect="1"/>
          </p:cNvSpPr>
          <p:nvPr/>
        </p:nvSpPr>
        <p:spPr>
          <a:xfrm>
            <a:off x="2363913" y="2959010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矩形 10"/>
          <p:cNvSpPr>
            <a:spLocks noChangeAspect="1"/>
          </p:cNvSpPr>
          <p:nvPr/>
        </p:nvSpPr>
        <p:spPr>
          <a:xfrm>
            <a:off x="2363921" y="1906298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矩形 10"/>
          <p:cNvSpPr>
            <a:spLocks noChangeAspect="1"/>
          </p:cNvSpPr>
          <p:nvPr/>
        </p:nvSpPr>
        <p:spPr>
          <a:xfrm>
            <a:off x="2168497" y="4025693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95" name="矩形 10"/>
          <p:cNvSpPr>
            <a:spLocks noChangeAspect="1"/>
          </p:cNvSpPr>
          <p:nvPr/>
        </p:nvSpPr>
        <p:spPr>
          <a:xfrm>
            <a:off x="2340454" y="4039130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382811" y="210717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2.1</a:t>
            </a:r>
            <a:endParaRPr lang="zh-CN" alt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382811" y="310731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2.2</a:t>
            </a:r>
            <a:endParaRPr lang="zh-CN" alt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2382811" y="417888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2.3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 bwMode="auto">
          <a:xfrm flipH="1">
            <a:off x="3340325" y="5300058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72"/>
          <p:cNvSpPr txBox="1"/>
          <p:nvPr/>
        </p:nvSpPr>
        <p:spPr bwMode="auto">
          <a:xfrm>
            <a:off x="3454381" y="5405663"/>
            <a:ext cx="69294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管制口服液瓶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YBB00082002-2015 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口服液体药用聚丙烯瓶</a:t>
            </a:r>
          </a:p>
        </p:txBody>
      </p:sp>
      <p:sp>
        <p:nvSpPr>
          <p:cNvPr id="20" name="矩形 10"/>
          <p:cNvSpPr>
            <a:spLocks noChangeAspect="1"/>
          </p:cNvSpPr>
          <p:nvPr/>
        </p:nvSpPr>
        <p:spPr>
          <a:xfrm>
            <a:off x="2168497" y="5215744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1" name="矩形 10"/>
          <p:cNvSpPr>
            <a:spLocks noChangeAspect="1"/>
          </p:cNvSpPr>
          <p:nvPr/>
        </p:nvSpPr>
        <p:spPr>
          <a:xfrm>
            <a:off x="2340454" y="5229181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2811" y="5368931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2.4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78921907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79" grpId="0" animBg="1"/>
      <p:bldP spid="91" grpId="0" animBg="1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2.2.1 </a:t>
            </a:r>
            <a:r>
              <a:rPr altLang="en-US" dirty="0" smtClean="0"/>
              <a:t>复合膜分类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68497" y="1429530"/>
          <a:ext cx="8072494" cy="3357586"/>
        </p:xfrm>
        <a:graphic>
          <a:graphicData uri="http://schemas.openxmlformats.org/drawingml/2006/table">
            <a:tbl>
              <a:tblPr/>
              <a:tblGrid>
                <a:gridCol w="714380"/>
                <a:gridCol w="2428892"/>
                <a:gridCol w="4929222"/>
              </a:tblGrid>
              <a:tr h="334319">
                <a:tc>
                  <a:txBody>
                    <a:bodyPr/>
                    <a:lstStyle/>
                    <a:p>
                      <a:pPr marL="635" algn="ctr" eaLnBrk="0" hangingPunct="0"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latin typeface="Times New Roman"/>
                          <a:ea typeface="黑体"/>
                          <a:cs typeface="黑体"/>
                        </a:rPr>
                        <a:t>种类</a:t>
                      </a:r>
                      <a:endParaRPr lang="zh-CN" sz="1600" b="1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latin typeface="Times New Roman"/>
                          <a:ea typeface="宋体"/>
                        </a:rPr>
                        <a:t>材质</a:t>
                      </a:r>
                      <a:endParaRPr lang="zh-CN" sz="1600" b="1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6365" indent="0" algn="ctr" eaLnBrk="0" hangingPunct="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latin typeface="Times New Roman"/>
                          <a:ea typeface="宋体"/>
                        </a:rPr>
                        <a:t>典型示例</a:t>
                      </a:r>
                      <a:endParaRPr lang="zh-CN" sz="1600" b="1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92"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latin typeface="Times New Roman"/>
                          <a:ea typeface="黑体"/>
                          <a:cs typeface="黑体"/>
                        </a:rPr>
                        <a:t>Ⅰ</a:t>
                      </a:r>
                      <a:endParaRPr lang="zh-CN" sz="1600" b="0" kern="1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纸、塑料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180000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纸或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PT/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粘合层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/PE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或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EVA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CPP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76"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Ⅱ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塑料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180000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BOPET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或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 BOPP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BOPA/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粘合层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/PE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或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EVA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CPP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663"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latin typeface="Times New Roman"/>
                          <a:ea typeface="黑体"/>
                          <a:cs typeface="黑体"/>
                        </a:rPr>
                        <a:t>Ⅲ</a:t>
                      </a:r>
                      <a:endParaRPr lang="zh-CN" sz="1600" b="0" kern="1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塑料、镀铝膜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0" indent="180000" algn="ctr" defTabSz="1364609" rtl="0" eaLnBrk="0" fontAlgn="auto" latinLnBrk="0" hangingPunct="0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BOPET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或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 BOPP/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粘合层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镀层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CPP</a:t>
                      </a:r>
                      <a:endParaRPr lang="zh-CN" altLang="en-US" sz="1600" b="0" kern="100" dirty="0" smtClean="0">
                        <a:latin typeface="Times New Roman"/>
                        <a:ea typeface="宋体"/>
                      </a:endParaRPr>
                    </a:p>
                    <a:p>
                      <a:pPr marL="1270" marR="0" indent="180000" algn="ctr" defTabSz="1364609" rtl="0" eaLnBrk="0" fontAlgn="auto" latinLnBrk="0" hangingPunct="0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BOPET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或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 BOPP/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粘合层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镀层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BOPET/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粘合层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/PE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或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EVA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CPP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EMA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EAA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离子型聚合物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latin typeface="Times New Roman"/>
                          <a:ea typeface="黑体"/>
                          <a:cs typeface="黑体"/>
                        </a:rPr>
                        <a:t>Ⅳ</a:t>
                      </a:r>
                      <a:endParaRPr lang="zh-CN" sz="1600" b="0" kern="1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纸、铝箔、塑料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indent="180000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纸或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PT/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粘合层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铝箔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粘合层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/PE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或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EVA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CPP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EMA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EAA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离子型聚合物</a:t>
                      </a:r>
                      <a:endParaRPr lang="en-US" altLang="zh-CN" sz="1600" b="0" kern="100" dirty="0" smtClean="0">
                        <a:latin typeface="Times New Roman"/>
                        <a:ea typeface="宋体"/>
                      </a:endParaRPr>
                    </a:p>
                    <a:p>
                      <a:pPr marL="1270" marR="0" indent="180000" algn="ctr" defTabSz="1364609" rtl="0" eaLnBrk="0" fontAlgn="auto" latinLnBrk="0" hangingPunct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涂层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铝箔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粘合层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/PE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或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CPP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EVA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EMA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EAA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、离子型聚合物</a:t>
                      </a:r>
                      <a:endParaRPr lang="en-US" altLang="zh-CN" sz="1600" b="0" kern="100" dirty="0" smtClean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Ⅴ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塑料（非单层）、铝箔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0" indent="180000" algn="ctr" defTabSz="1364609" rtl="0" eaLnBrk="0" fontAlgn="auto" latinLnBrk="0" hangingPunct="0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BOPET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或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 BOPP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BOPA/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粘合层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铝箔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/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粘合层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PE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或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CPP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EVA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EMA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EAA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、离子型聚合物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026017" y="1000902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81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表 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1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   复合膜分类</a:t>
            </a:r>
            <a:endParaRPr lang="zh-CN" altLang="en-US" sz="1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5621" y="4858554"/>
            <a:ext cx="807249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宋体" pitchFamily="2" charset="-122"/>
                <a:ea typeface="宋体" pitchFamily="2" charset="-122"/>
              </a:rPr>
              <a:t>注：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①玻璃纸简称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PT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；双向拉伸聚丙烯简称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BOPP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；双向拉伸聚酶简称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BOPET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；双向拉伸尼龙简称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BOPA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；聚乙烯简称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PE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；流延聚丙烯简称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CPP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；乙烯与醋酸乙烯酶共聚物简称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EVA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；乙烯与丙烯酸共聚物简称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EAA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；乙烯与甲基丙烯酸共聚物简称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EMA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    ②复合时可用干法复合或无溶剂复合，这时粘合层为一般的粘合剂。也可用挤出复合，这时粘合层为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PE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或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EVA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EMA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EAA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等树脂。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2.2.2【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阻隔性能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525555" y="1215216"/>
            <a:ext cx="9072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US" sz="1800" b="1" dirty="0" smtClean="0"/>
              <a:t>1. </a:t>
            </a:r>
            <a:r>
              <a:rPr lang="zh-CN" altLang="en-US" sz="1800" b="1" dirty="0" smtClean="0"/>
              <a:t>水蒸气透过量</a:t>
            </a:r>
            <a:r>
              <a:rPr lang="en-US" altLang="zh-CN" sz="1800" b="1" dirty="0" smtClean="0"/>
              <a:t>    </a:t>
            </a:r>
            <a:r>
              <a:rPr lang="zh-CN" altLang="en-US" sz="1800" dirty="0" smtClean="0"/>
              <a:t>选用适宜方法，试验时热封面向低湿度侧，试验温度 </a:t>
            </a:r>
            <a:r>
              <a:rPr lang="en-US" sz="1800" dirty="0" smtClean="0"/>
              <a:t>38 </a:t>
            </a:r>
            <a:r>
              <a:rPr lang="zh-CN" altLang="en-US" sz="1800" dirty="0" smtClean="0"/>
              <a:t>℃</a:t>
            </a:r>
            <a:r>
              <a:rPr lang="en-US" altLang="zh-CN" sz="1800" dirty="0" smtClean="0"/>
              <a:t>±</a:t>
            </a:r>
            <a:r>
              <a:rPr lang="en-US" sz="1800" dirty="0" smtClean="0"/>
              <a:t>0.5</a:t>
            </a:r>
            <a:r>
              <a:rPr lang="zh-CN" altLang="en-US" sz="1800" dirty="0" smtClean="0"/>
              <a:t>℃ ，相对湿度 </a:t>
            </a:r>
            <a:r>
              <a:rPr lang="en-US" sz="1800" dirty="0" smtClean="0"/>
              <a:t>90%</a:t>
            </a:r>
            <a:r>
              <a:rPr lang="en-US" altLang="zh-CN" sz="1800" dirty="0" smtClean="0"/>
              <a:t>±</a:t>
            </a:r>
            <a:r>
              <a:rPr lang="en-US" sz="1800" dirty="0" smtClean="0"/>
              <a:t>2% </a:t>
            </a:r>
            <a:r>
              <a:rPr lang="zh-CN" altLang="en-US" sz="1800" dirty="0" smtClean="0"/>
              <a:t>， 应符合表</a:t>
            </a:r>
            <a:r>
              <a:rPr lang="en-US" altLang="zh-CN" sz="1800" dirty="0" smtClean="0"/>
              <a:t>2---</a:t>
            </a:r>
            <a:r>
              <a:rPr lang="zh-CN" altLang="en-US" sz="1800" dirty="0" smtClean="0"/>
              <a:t>阻隔性能 的规定。</a:t>
            </a:r>
          </a:p>
        </p:txBody>
      </p:sp>
      <p:sp>
        <p:nvSpPr>
          <p:cNvPr id="4" name="矩形 3"/>
          <p:cNvSpPr/>
          <p:nvPr/>
        </p:nvSpPr>
        <p:spPr>
          <a:xfrm>
            <a:off x="1525555" y="2286786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800" b="1" dirty="0" smtClean="0"/>
              <a:t>2.  </a:t>
            </a:r>
            <a:r>
              <a:rPr lang="zh-CN" altLang="en-US" sz="1800" b="1" dirty="0" smtClean="0"/>
              <a:t>氧气透过量</a:t>
            </a:r>
            <a:r>
              <a:rPr lang="en-US" altLang="zh-CN" sz="1800" b="1" dirty="0" smtClean="0"/>
              <a:t>    </a:t>
            </a:r>
            <a:r>
              <a:rPr lang="zh-CN" altLang="en-US" sz="1800" dirty="0" smtClean="0"/>
              <a:t>选用适宜方法，试验时热封面向氧气低压侧，试验温度 </a:t>
            </a:r>
            <a:r>
              <a:rPr lang="en-US" sz="1800" dirty="0" smtClean="0"/>
              <a:t>23</a:t>
            </a:r>
            <a:r>
              <a:rPr lang="en-US" altLang="zh-CN" sz="1800" dirty="0" smtClean="0"/>
              <a:t>°</a:t>
            </a:r>
            <a:r>
              <a:rPr lang="en-US" sz="1800" dirty="0" smtClean="0"/>
              <a:t>C</a:t>
            </a:r>
            <a:r>
              <a:rPr lang="en-US" altLang="zh-CN" sz="1800" dirty="0" smtClean="0"/>
              <a:t>±</a:t>
            </a:r>
            <a:r>
              <a:rPr lang="en-US" sz="1800" dirty="0" smtClean="0"/>
              <a:t>2 </a:t>
            </a:r>
            <a:r>
              <a:rPr lang="en-US" altLang="zh-CN" sz="1800" dirty="0" smtClean="0"/>
              <a:t>°</a:t>
            </a:r>
            <a:r>
              <a:rPr lang="en-US" sz="1800" dirty="0" smtClean="0"/>
              <a:t> C </a:t>
            </a:r>
            <a:r>
              <a:rPr lang="zh-CN" altLang="en-US" sz="1800" dirty="0" smtClean="0"/>
              <a:t>，应符合表</a:t>
            </a:r>
            <a:r>
              <a:rPr lang="en-US" altLang="zh-CN" sz="1800" dirty="0" smtClean="0"/>
              <a:t>2---</a:t>
            </a:r>
            <a:r>
              <a:rPr lang="zh-CN" altLang="en-US" sz="1800" dirty="0" smtClean="0"/>
              <a:t>阻隔性能  的规定。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2.2.2【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阻隔性能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 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025753" y="1572406"/>
          <a:ext cx="6143668" cy="2398723"/>
        </p:xfrm>
        <a:graphic>
          <a:graphicData uri="http://schemas.openxmlformats.org/drawingml/2006/table">
            <a:tbl>
              <a:tblPr/>
              <a:tblGrid>
                <a:gridCol w="1807210"/>
                <a:gridCol w="1807845"/>
                <a:gridCol w="2528613"/>
              </a:tblGrid>
              <a:tr h="548633">
                <a:tc>
                  <a:txBody>
                    <a:bodyPr/>
                    <a:lstStyle/>
                    <a:p>
                      <a:pPr marL="635" algn="ctr" eaLnBrk="0" hangingPunct="0"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种类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eaLnBrk="0" hangingPunct="0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水蒸气</a:t>
                      </a: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透过量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  <a:p>
                      <a:pPr marL="0" algn="ctr" eaLnBrk="0" hangingPunct="0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（</a:t>
                      </a:r>
                      <a:r>
                        <a:rPr 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g/</a:t>
                      </a:r>
                      <a:r>
                        <a:rPr lang="en-US" sz="1600" b="0" kern="100" dirty="0" smtClean="0">
                          <a:latin typeface="黑体"/>
                          <a:ea typeface="宋体"/>
                          <a:cs typeface="黑体"/>
                        </a:rPr>
                        <a:t>m</a:t>
                      </a:r>
                      <a:r>
                        <a:rPr lang="en-US" sz="1600" b="0" kern="100" baseline="30000" dirty="0" smtClean="0">
                          <a:latin typeface="黑体"/>
                          <a:ea typeface="宋体"/>
                          <a:cs typeface="黑体"/>
                        </a:rPr>
                        <a:t>2</a:t>
                      </a:r>
                      <a:r>
                        <a:rPr 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·</a:t>
                      </a:r>
                      <a:r>
                        <a:rPr lang="en-US" sz="1600" b="0" kern="100" dirty="0">
                          <a:latin typeface="Times New Roman"/>
                          <a:ea typeface="黑体"/>
                          <a:cs typeface="黑体"/>
                        </a:rPr>
                        <a:t>24h</a:t>
                      </a: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）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6365" indent="0" algn="ctr" eaLnBrk="0" hangingPunct="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氧气</a:t>
                      </a: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透过量</a:t>
                      </a:r>
                      <a:r>
                        <a:rPr lang="zh-CN" sz="1600" b="0" kern="100" spc="120" dirty="0">
                          <a:latin typeface="Times New Roman"/>
                          <a:ea typeface="黑体"/>
                          <a:cs typeface="黑体"/>
                        </a:rPr>
                        <a:t> </a:t>
                      </a:r>
                      <a:r>
                        <a:rPr lang="en-US" sz="1600" b="0" kern="100" dirty="0">
                          <a:latin typeface="Times New Roman"/>
                          <a:ea typeface="黑体"/>
                          <a:cs typeface="黑体"/>
                        </a:rPr>
                        <a:t>(</a:t>
                      </a:r>
                      <a:r>
                        <a:rPr 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cm</a:t>
                      </a:r>
                      <a:r>
                        <a:rPr lang="en-US" sz="1600" b="0" kern="100" baseline="30000" dirty="0" smtClean="0">
                          <a:latin typeface="Times New Roman"/>
                          <a:ea typeface="黑体"/>
                          <a:cs typeface="黑体"/>
                        </a:rPr>
                        <a:t>3</a:t>
                      </a:r>
                      <a:r>
                        <a:rPr lang="en-US" sz="1600" b="0" kern="100" dirty="0" smtClean="0">
                          <a:latin typeface="黑体"/>
                          <a:ea typeface="宋体"/>
                          <a:cs typeface="黑体"/>
                        </a:rPr>
                        <a:t>/m</a:t>
                      </a:r>
                      <a:r>
                        <a:rPr lang="en-US" sz="1600" b="0" kern="100" baseline="30000" dirty="0" smtClean="0">
                          <a:latin typeface="黑体"/>
                          <a:ea typeface="宋体"/>
                          <a:cs typeface="黑体"/>
                        </a:rPr>
                        <a:t>2</a:t>
                      </a:r>
                      <a:r>
                        <a:rPr 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·</a:t>
                      </a:r>
                      <a:r>
                        <a:rPr lang="en-US" sz="1600" b="0" kern="100" dirty="0">
                          <a:latin typeface="Times New Roman"/>
                          <a:ea typeface="黑体"/>
                          <a:cs typeface="黑体"/>
                        </a:rPr>
                        <a:t>24h</a:t>
                      </a: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·</a:t>
                      </a:r>
                      <a:r>
                        <a:rPr lang="en-US" sz="1600" b="0" kern="100" dirty="0">
                          <a:latin typeface="Times New Roman"/>
                          <a:ea typeface="黑体"/>
                          <a:cs typeface="黑体"/>
                        </a:rPr>
                        <a:t>0.1MPa)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92"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latin typeface="Times New Roman"/>
                          <a:ea typeface="黑体"/>
                          <a:cs typeface="黑体"/>
                        </a:rPr>
                        <a:t>Ⅰ</a:t>
                      </a:r>
                      <a:endParaRPr lang="zh-CN" sz="1600" b="0" kern="1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≤</a:t>
                      </a:r>
                      <a:r>
                        <a:rPr lang="en-US" sz="1600" b="0" kern="100" dirty="0">
                          <a:latin typeface="Times New Roman"/>
                          <a:ea typeface="黑体"/>
                          <a:cs typeface="黑体"/>
                        </a:rPr>
                        <a:t>1.5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≤</a:t>
                      </a:r>
                      <a:r>
                        <a:rPr lang="en-US" sz="1600" b="0" kern="100" dirty="0">
                          <a:latin typeface="Times New Roman"/>
                          <a:ea typeface="黑体"/>
                          <a:cs typeface="黑体"/>
                        </a:rPr>
                        <a:t>4000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76"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Ⅱ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≤</a:t>
                      </a:r>
                      <a:r>
                        <a:rPr lang="en-US" sz="1600" b="0" kern="100" dirty="0">
                          <a:latin typeface="Times New Roman"/>
                          <a:ea typeface="黑体"/>
                          <a:cs typeface="黑体"/>
                        </a:rPr>
                        <a:t>5.5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≤</a:t>
                      </a:r>
                      <a:r>
                        <a:rPr lang="en-US" sz="1600" b="0" kern="100" dirty="0">
                          <a:latin typeface="Times New Roman"/>
                          <a:ea typeface="黑体"/>
                          <a:cs typeface="黑体"/>
                        </a:rPr>
                        <a:t>1500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4"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latin typeface="Times New Roman"/>
                          <a:ea typeface="黑体"/>
                          <a:cs typeface="黑体"/>
                        </a:rPr>
                        <a:t>Ⅲ</a:t>
                      </a:r>
                      <a:endParaRPr lang="zh-CN" sz="1600" b="0" kern="1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latin typeface="Times New Roman"/>
                          <a:ea typeface="黑体"/>
                          <a:cs typeface="黑体"/>
                        </a:rPr>
                        <a:t>≤</a:t>
                      </a:r>
                      <a:r>
                        <a:rPr lang="en-US" sz="1600" b="0" kern="100">
                          <a:latin typeface="Times New Roman"/>
                          <a:ea typeface="黑体"/>
                          <a:cs typeface="黑体"/>
                        </a:rPr>
                        <a:t>2.0</a:t>
                      </a:r>
                      <a:endParaRPr lang="zh-CN" sz="1600" b="0" kern="1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≤</a:t>
                      </a:r>
                      <a:r>
                        <a:rPr lang="en-US" sz="1600" b="0" kern="100" dirty="0">
                          <a:latin typeface="Times New Roman"/>
                          <a:ea typeface="黑体"/>
                          <a:cs typeface="黑体"/>
                        </a:rPr>
                        <a:t>10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latin typeface="Times New Roman"/>
                          <a:ea typeface="黑体"/>
                          <a:cs typeface="黑体"/>
                        </a:rPr>
                        <a:t>Ⅳ</a:t>
                      </a:r>
                      <a:endParaRPr lang="zh-CN" sz="1600" b="0" kern="1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latin typeface="Times New Roman"/>
                          <a:ea typeface="黑体"/>
                          <a:cs typeface="黑体"/>
                        </a:rPr>
                        <a:t>≤</a:t>
                      </a:r>
                      <a:r>
                        <a:rPr lang="en-US" sz="1600" b="0" kern="100">
                          <a:latin typeface="Times New Roman"/>
                          <a:ea typeface="黑体"/>
                          <a:cs typeface="黑体"/>
                        </a:rPr>
                        <a:t>1.5</a:t>
                      </a:r>
                      <a:endParaRPr lang="zh-CN" sz="1600" b="0" kern="10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≤</a:t>
                      </a:r>
                      <a:r>
                        <a:rPr lang="en-US" sz="1600" b="0" kern="100" dirty="0">
                          <a:latin typeface="Times New Roman"/>
                          <a:ea typeface="黑体"/>
                          <a:cs typeface="黑体"/>
                        </a:rPr>
                        <a:t>3.0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Ⅴ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≤</a:t>
                      </a:r>
                      <a:r>
                        <a:rPr lang="en-US" sz="1600" b="0" kern="100" dirty="0">
                          <a:latin typeface="Times New Roman"/>
                          <a:ea typeface="黑体"/>
                          <a:cs typeface="黑体"/>
                        </a:rPr>
                        <a:t>0.5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latin typeface="Times New Roman"/>
                          <a:ea typeface="黑体"/>
                          <a:cs typeface="黑体"/>
                        </a:rPr>
                        <a:t>≤</a:t>
                      </a:r>
                      <a:r>
                        <a:rPr lang="en-US" sz="1600" b="0" kern="100" dirty="0">
                          <a:latin typeface="Times New Roman"/>
                          <a:ea typeface="黑体"/>
                          <a:cs typeface="黑体"/>
                        </a:rPr>
                        <a:t>0.5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026017" y="1000902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81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表 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2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   阻隔性能</a:t>
            </a:r>
            <a:endParaRPr lang="zh-CN" altLang="en-US" sz="1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2.2.2【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阻隔性能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 </a:t>
            </a:r>
            <a:endParaRPr lang="zh-CN" alt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11241" y="1429530"/>
            <a:ext cx="9215502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根据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Ⅰ∽Ⅴ</a:t>
            </a:r>
            <a:r>
              <a:rPr kumimoji="0" 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类复合膜的类型及测试下限要求，可以判定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Ⅰ</a:t>
            </a:r>
            <a:r>
              <a:rPr kumimoji="0" 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、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Ⅱ</a:t>
            </a:r>
            <a:r>
              <a:rPr kumimoji="0" 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类型的复合膜属于低阻隔性能复合膜，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Ⅲ</a:t>
            </a:r>
            <a:r>
              <a:rPr kumimoji="0" 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、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Ⅳ</a:t>
            </a:r>
            <a:r>
              <a:rPr kumimoji="0" 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类型的复合膜属于中阻隔性复合膜，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Ⅴ</a:t>
            </a:r>
            <a:r>
              <a:rPr kumimoji="0" 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类的复合膜属于高阻隔性能的复合膜。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810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1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）建议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Ⅰ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、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Ⅱ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类型的复合膜应使用（杯式法）水蒸气透过率测试仪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810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）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Ⅲ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、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Ⅳ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、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Ⅴ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类型的复合膜最好使用电解法或者红外法水蒸气透过率测试仪测试。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810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3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）一款高精度的压差法气体气体透过率测定仪或者一款高精度的（电量法）氧气透过率测试仪，都可满足所有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5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种类型复合膜的测试要求。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2.2.3【 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机械性能 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 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</a:t>
            </a:r>
            <a:endParaRPr lang="zh-CN" altLang="en-US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382679" y="1500968"/>
            <a:ext cx="87868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3.【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机械性能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】 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内层与次内层剥离强度 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取膜、袋适量，照剥离强度测定法（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YBB00102003-2015 )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测定，纵、横向玻璃强度平均值应符合表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3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规定。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黑体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该测试项目需要的检测设备为：电子万能材料试验机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2.2.3【 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机械性能 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 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026017" y="1143778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81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表 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3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   机械性能</a:t>
            </a:r>
            <a:endParaRPr lang="zh-CN" altLang="en-US" sz="1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025753" y="1786720"/>
          <a:ext cx="6357982" cy="1992966"/>
        </p:xfrm>
        <a:graphic>
          <a:graphicData uri="http://schemas.openxmlformats.org/drawingml/2006/table">
            <a:tbl>
              <a:tblPr/>
              <a:tblGrid>
                <a:gridCol w="1357322"/>
                <a:gridCol w="2857520"/>
                <a:gridCol w="2143140"/>
              </a:tblGrid>
              <a:tr h="500066">
                <a:tc gridSpan="2">
                  <a:txBody>
                    <a:bodyPr/>
                    <a:lstStyle/>
                    <a:p>
                      <a:pPr marL="635" algn="ctr" eaLnBrk="0" hangingPunct="0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latin typeface="Times New Roman"/>
                          <a:ea typeface="黑体"/>
                        </a:rPr>
                        <a:t>项目</a:t>
                      </a:r>
                      <a:endParaRPr lang="zh-CN" sz="1600" b="1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eaLnBrk="0" hangingPunct="0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6365" indent="0" algn="ctr" eaLnBrk="0" hangingPunct="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latin typeface="Times New Roman"/>
                          <a:ea typeface="宋体"/>
                        </a:rPr>
                        <a:t>指标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（单位：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mm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）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92">
                <a:tc rowSpan="2"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内层和次内层剥离强度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Ⅰ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Ⅱ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Ⅲ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类（双层复合）</a:t>
                      </a:r>
                      <a:endParaRPr lang="zh-CN" altLang="en-US" sz="1600" b="0" kern="100" dirty="0" smtClean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≥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1.0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76">
                <a:tc vMerge="1"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0" indent="0" algn="ctr" defTabSz="1364609" rtl="0" eaLnBrk="0" fontAlgn="auto" latinLnBrk="0" hangingPunct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Ⅲ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（多层复合）、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Ⅳ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Ⅴ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类</a:t>
                      </a:r>
                      <a:endParaRPr lang="zh-CN" altLang="en-US" sz="1600" b="0" kern="100" dirty="0" smtClean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0" indent="0" algn="ctr" defTabSz="1364609" rtl="0" eaLnBrk="0" fontAlgn="auto" latinLnBrk="0" hangingPunct="0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≥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2.5</a:t>
                      </a:r>
                      <a:endParaRPr lang="zh-CN" altLang="en-US" sz="1600" b="0" kern="100" dirty="0" smtClean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4">
                <a:tc rowSpan="2"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热合强度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Ⅰ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Ⅱ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Ⅲ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类（双层复合）</a:t>
                      </a:r>
                      <a:endParaRPr lang="zh-CN" altLang="en-US" sz="1600" b="0" kern="100" dirty="0" smtClean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≥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7.0</a:t>
                      </a:r>
                      <a:endParaRPr lang="zh-CN" altLang="en-US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" indent="0" algn="ctr" defTabSz="1364609" rtl="0" eaLnBrk="0" fontAlgn="auto" latinLnBrk="0" hangingPunct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Ⅲ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（多层复合）、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Ⅳ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、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Ⅴ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  <a:cs typeface="黑体"/>
                        </a:rPr>
                        <a:t>类</a:t>
                      </a:r>
                      <a:endParaRPr lang="zh-CN" altLang="en-US" sz="1600" b="0" kern="100" dirty="0" smtClean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0" indent="0" algn="ctr" defTabSz="1364609" rtl="0" eaLnBrk="0" fontAlgn="auto" latinLnBrk="0" hangingPunct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≥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12</a:t>
                      </a:r>
                      <a:endParaRPr lang="zh-CN" altLang="en-US" sz="1600" b="0" kern="100" dirty="0" smtClean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目录</a:t>
            </a:r>
            <a:endParaRPr lang="zh-CN" altLang="en-US" dirty="0"/>
          </a:p>
        </p:txBody>
      </p:sp>
      <p:sp>
        <p:nvSpPr>
          <p:cNvPr id="3" name="六边形 2"/>
          <p:cNvSpPr/>
          <p:nvPr/>
        </p:nvSpPr>
        <p:spPr>
          <a:xfrm>
            <a:off x="2954315" y="1563688"/>
            <a:ext cx="5325506" cy="75608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3613758" y="1637520"/>
            <a:ext cx="4564456" cy="608420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2954315" y="2697858"/>
            <a:ext cx="5325506" cy="75608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3613758" y="2771690"/>
            <a:ext cx="4564456" cy="608420"/>
          </a:xfrm>
          <a:prstGeom prst="hexagon">
            <a:avLst/>
          </a:prstGeom>
          <a:solidFill>
            <a:srgbClr val="005A9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207855" y="1718774"/>
            <a:ext cx="3348372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3924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 smtClean="0">
                <a:solidFill>
                  <a:schemeClr val="bg1"/>
                </a:solidFill>
                <a:cs typeface="+mn-ea"/>
                <a:sym typeface="+mn-lt"/>
              </a:rPr>
              <a:t>前言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64979" y="2849927"/>
            <a:ext cx="4643470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3924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cs typeface="+mn-ea"/>
                <a:sym typeface="+mn-lt"/>
              </a:rPr>
              <a:t>药品包装材料中常见材料</a:t>
            </a:r>
          </a:p>
          <a:p>
            <a:pPr defTabSz="913924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 rot="16200000">
            <a:off x="3188216" y="1446848"/>
            <a:ext cx="851086" cy="960278"/>
            <a:chOff x="8439634" y="3544648"/>
            <a:chExt cx="1611146" cy="1817848"/>
          </a:xfrm>
        </p:grpSpPr>
        <p:sp>
          <p:nvSpPr>
            <p:cNvPr id="10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5A9E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448329" y="1710944"/>
            <a:ext cx="33086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6200000">
            <a:off x="3188216" y="2581018"/>
            <a:ext cx="851086" cy="960278"/>
            <a:chOff x="8439634" y="3544648"/>
            <a:chExt cx="1611146" cy="1817848"/>
          </a:xfrm>
        </p:grpSpPr>
        <p:sp>
          <p:nvSpPr>
            <p:cNvPr id="14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48329" y="2833526"/>
            <a:ext cx="33086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六边形 16"/>
          <p:cNvSpPr/>
          <p:nvPr/>
        </p:nvSpPr>
        <p:spPr>
          <a:xfrm>
            <a:off x="2993409" y="3843534"/>
            <a:ext cx="5325506" cy="75608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六边形 17"/>
          <p:cNvSpPr/>
          <p:nvPr/>
        </p:nvSpPr>
        <p:spPr>
          <a:xfrm>
            <a:off x="3652852" y="3917366"/>
            <a:ext cx="4564456" cy="608420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六边形 18"/>
          <p:cNvSpPr/>
          <p:nvPr/>
        </p:nvSpPr>
        <p:spPr>
          <a:xfrm>
            <a:off x="2993409" y="4986543"/>
            <a:ext cx="5325506" cy="75608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六边形 19"/>
          <p:cNvSpPr/>
          <p:nvPr/>
        </p:nvSpPr>
        <p:spPr>
          <a:xfrm>
            <a:off x="3652852" y="5060375"/>
            <a:ext cx="4564456" cy="608420"/>
          </a:xfrm>
          <a:prstGeom prst="hexagon">
            <a:avLst/>
          </a:prstGeom>
          <a:solidFill>
            <a:srgbClr val="005A9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207855" y="3992579"/>
            <a:ext cx="4000528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3924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cs typeface="+mn-ea"/>
                <a:sym typeface="+mn-lt"/>
              </a:rPr>
              <a:t>公司产品</a:t>
            </a:r>
          </a:p>
          <a:p>
            <a:pPr defTabSz="913924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207855" y="5122211"/>
            <a:ext cx="3132348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3924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cs typeface="+mn-ea"/>
                <a:sym typeface="+mn-lt"/>
              </a:rPr>
              <a:t>售后服务</a:t>
            </a:r>
          </a:p>
          <a:p>
            <a:pPr defTabSz="913924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3227310" y="3726694"/>
            <a:ext cx="851086" cy="960278"/>
            <a:chOff x="8439634" y="3544648"/>
            <a:chExt cx="1611146" cy="1817848"/>
          </a:xfrm>
        </p:grpSpPr>
        <p:sp>
          <p:nvSpPr>
            <p:cNvPr id="24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5A9E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487423" y="3990790"/>
            <a:ext cx="33086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 rot="16200000">
            <a:off x="3227310" y="4869703"/>
            <a:ext cx="851086" cy="960278"/>
            <a:chOff x="8439634" y="3544648"/>
            <a:chExt cx="1611146" cy="1817848"/>
          </a:xfrm>
        </p:grpSpPr>
        <p:sp>
          <p:nvSpPr>
            <p:cNvPr id="28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487423" y="5122211"/>
            <a:ext cx="330860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5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5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5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5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7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12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6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2.2.4【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复合袋的热合强度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</a:t>
            </a:r>
            <a:endParaRPr lang="zh-CN" alt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54117" y="1500968"/>
            <a:ext cx="85725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4.【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复合袋的热合强度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】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  照热合强度测定法（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YBB00122003-2015 )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测定。测得值应符合表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3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规定。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黑体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该测试项目需要的检测设备为：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）热封试验仪（</a:t>
            </a:r>
            <a:r>
              <a:rPr 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）电子万能材料试验机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  <a:cs typeface="黑体" pitchFamily="49" charset="-122"/>
              </a:rPr>
              <a:t>2.2.5【</a:t>
            </a:r>
            <a:r>
              <a:rPr dirty="0" smtClean="0">
                <a:solidFill>
                  <a:srgbClr val="000000"/>
                </a:solidFill>
                <a:cs typeface="黑体" pitchFamily="49" charset="-122"/>
              </a:rPr>
              <a:t>溶剂残留量</a:t>
            </a:r>
            <a:r>
              <a:rPr lang="en-US" altLang="zh-CN" dirty="0" smtClean="0">
                <a:solidFill>
                  <a:srgbClr val="000000"/>
                </a:solidFill>
                <a:cs typeface="黑体" pitchFamily="49" charset="-122"/>
              </a:rPr>
              <a:t>】 </a:t>
            </a:r>
            <a:r>
              <a:rPr dirty="0" smtClean="0">
                <a:solidFill>
                  <a:srgbClr val="000000"/>
                </a:solidFill>
                <a:cs typeface="黑体" pitchFamily="49" charset="-122"/>
              </a:rPr>
              <a:t>检测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39803" y="1215216"/>
            <a:ext cx="942981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5.【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溶剂残留量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】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取样品适量，裁取内表面积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0.02m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，将其迅速裁成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10mmx30mm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碎片，照包装材料溶剂残留量（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YBB00312004-201 5)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测定法测定， 溶剂残留总量不得过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5 .0mg/m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，其中苯及苯类每个溶剂残留量均不得检出。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宋体" pitchFamily="2" charset="-122"/>
              <a:cs typeface="黑体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该测试项目需要的检测设备为：气相色谱仪（测溶剂残留用）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黑体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黑体" pitchFamily="49" charset="-122"/>
              </a:rPr>
              <a:t>2.2.6【</a:t>
            </a:r>
            <a:r>
              <a:rPr dirty="0" smtClean="0">
                <a:cs typeface="黑体" pitchFamily="49" charset="-122"/>
              </a:rPr>
              <a:t>袋的耐压性能</a:t>
            </a:r>
            <a:r>
              <a:rPr lang="en-US" altLang="zh-CN" dirty="0" smtClean="0">
                <a:cs typeface="黑体" pitchFamily="49" charset="-122"/>
              </a:rPr>
              <a:t>】 </a:t>
            </a:r>
            <a:r>
              <a:rPr dirty="0" smtClean="0">
                <a:cs typeface="黑体" pitchFamily="49" charset="-122"/>
              </a:rPr>
              <a:t>检测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11241" y="1286654"/>
            <a:ext cx="92155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6.【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袋的耐压性能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】 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取 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5 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个袋，袋内填充约二分之一袋容量的水，并热合封口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(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参照生产工艺采用的热合条件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)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。将试样逐个放在上、下板之间，试验中上、下板应保持水平， 不变形，与袋的接触面必须光滑， 上、下板的面积应大于试验袋。根据表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4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规定加砝码保持 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1 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分钟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(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负荷为上加压板不砖码重量之和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) 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， 目视，不得破裂或泄漏。</a:t>
            </a:r>
            <a:endParaRPr lang="en-US" altLang="zh-CN" sz="1800" dirty="0" smtClean="0">
              <a:latin typeface="Arial" pitchFamily="34" charset="0"/>
              <a:ea typeface="宋体" pitchFamily="2" charset="-122"/>
              <a:cs typeface="黑体" pitchFamily="49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lang="zh-CN" altLang="en-US" sz="1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黑体" pitchFamily="49" charset="-122"/>
              </a:rPr>
              <a:t>该测试项目需要的检测设备为：耐压仪</a:t>
            </a:r>
            <a:endParaRPr lang="zh-CN" altLang="en-US" sz="1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黑体" pitchFamily="49" charset="-122"/>
              </a:rPr>
              <a:t>2.2.6【</a:t>
            </a:r>
            <a:r>
              <a:rPr dirty="0" smtClean="0">
                <a:cs typeface="黑体" pitchFamily="49" charset="-122"/>
              </a:rPr>
              <a:t>袋的耐压性能</a:t>
            </a:r>
            <a:r>
              <a:rPr lang="en-US" altLang="zh-CN" dirty="0" smtClean="0">
                <a:cs typeface="黑体" pitchFamily="49" charset="-122"/>
              </a:rPr>
              <a:t>】 </a:t>
            </a:r>
            <a:r>
              <a:rPr dirty="0" smtClean="0">
                <a:cs typeface="黑体" pitchFamily="49" charset="-122"/>
              </a:rPr>
              <a:t>检测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812620" y="1143778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81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表 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4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   袋的耐压性能</a:t>
            </a:r>
            <a:endParaRPr lang="zh-CN" altLang="en-US" sz="1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025753" y="1643844"/>
          <a:ext cx="6143668" cy="2207280"/>
        </p:xfrm>
        <a:graphic>
          <a:graphicData uri="http://schemas.openxmlformats.org/drawingml/2006/table">
            <a:tbl>
              <a:tblPr/>
              <a:tblGrid>
                <a:gridCol w="2714644"/>
                <a:gridCol w="1857388"/>
                <a:gridCol w="1571636"/>
              </a:tblGrid>
              <a:tr h="357190">
                <a:tc rowSpan="2">
                  <a:txBody>
                    <a:bodyPr/>
                    <a:lstStyle/>
                    <a:p>
                      <a:pPr marL="635" algn="ctr" eaLnBrk="0" hangingPunct="0"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</a:rPr>
                        <a:t>袋和内装物总质量（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黑体"/>
                        </a:rPr>
                        <a:t>g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黑体"/>
                        </a:rPr>
                        <a:t>）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eaLnBrk="0" hangingPunct="0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负荷（</a:t>
                      </a: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N</a:t>
                      </a: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）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126365" indent="0" algn="ctr" eaLnBrk="0" hangingPunct="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92">
                <a:tc vMerge="1">
                  <a:txBody>
                    <a:bodyPr/>
                    <a:lstStyle/>
                    <a:p>
                      <a:pPr marL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三边封袋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其他袋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﹤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alt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100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80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zh-CN" alt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200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120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zh-CN" alt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400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200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401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zh-CN" alt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600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300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黑体" pitchFamily="49" charset="-122"/>
              </a:rPr>
              <a:t>2.2.7 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检测设备清单</a:t>
            </a:r>
            <a:endParaRPr lang="zh-CN" altLang="en-US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596993" y="1286654"/>
            <a:ext cx="6186309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按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YBB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标准要求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,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复合膜、袋所需要的检测设备清单如下：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1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）水蒸气透过率测试仪（杯式法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或电解法或红外法）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2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）压差法气体透过率测定仪或者氧气透过率测试仪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3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）电子万能材料试验机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4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）热封试验仪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5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）耐压仪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6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）气相色谱仪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药品包装材料中常见材料目录</a:t>
            </a:r>
            <a:endParaRPr dirty="0"/>
          </a:p>
        </p:txBody>
      </p:sp>
      <p:sp>
        <p:nvSpPr>
          <p:cNvPr id="61" name="圆角矩形 60"/>
          <p:cNvSpPr/>
          <p:nvPr/>
        </p:nvSpPr>
        <p:spPr bwMode="auto">
          <a:xfrm flipH="1">
            <a:off x="3340325" y="1915876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TextBox 72"/>
          <p:cNvSpPr txBox="1"/>
          <p:nvPr/>
        </p:nvSpPr>
        <p:spPr bwMode="auto">
          <a:xfrm>
            <a:off x="3454381" y="2001034"/>
            <a:ext cx="47539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铝箔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YBB00152002-2015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药用铝箔</a:t>
            </a:r>
          </a:p>
        </p:txBody>
      </p:sp>
      <p:sp>
        <p:nvSpPr>
          <p:cNvPr id="63" name="圆角矩形 62"/>
          <p:cNvSpPr/>
          <p:nvPr/>
        </p:nvSpPr>
        <p:spPr bwMode="auto">
          <a:xfrm flipH="1">
            <a:off x="3340325" y="3066364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6" name="TextBox 72"/>
          <p:cNvSpPr txBox="1"/>
          <p:nvPr/>
        </p:nvSpPr>
        <p:spPr bwMode="auto">
          <a:xfrm>
            <a:off x="3454381" y="3218917"/>
            <a:ext cx="6039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复合膜  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YBB00132002-2015 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药用复合 膜、袋通则</a:t>
            </a:r>
          </a:p>
        </p:txBody>
      </p:sp>
      <p:sp>
        <p:nvSpPr>
          <p:cNvPr id="77" name="圆角矩形 76"/>
          <p:cNvSpPr/>
          <p:nvPr/>
        </p:nvSpPr>
        <p:spPr bwMode="auto">
          <a:xfrm flipH="1">
            <a:off x="3340325" y="4110007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TextBox 72"/>
          <p:cNvSpPr txBox="1"/>
          <p:nvPr/>
        </p:nvSpPr>
        <p:spPr bwMode="auto">
          <a:xfrm>
            <a:off x="3454381" y="4215612"/>
            <a:ext cx="63255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PVC </a:t>
            </a: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膜 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YBB00212005-2015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聚氯乙烯固体药用硬片</a:t>
            </a:r>
          </a:p>
        </p:txBody>
      </p:sp>
      <p:sp>
        <p:nvSpPr>
          <p:cNvPr id="79" name="矩形 10"/>
          <p:cNvSpPr>
            <a:spLocks noChangeAspect="1"/>
          </p:cNvSpPr>
          <p:nvPr/>
        </p:nvSpPr>
        <p:spPr>
          <a:xfrm>
            <a:off x="2191954" y="1892864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81" name="矩形 10"/>
          <p:cNvSpPr>
            <a:spLocks noChangeAspect="1"/>
          </p:cNvSpPr>
          <p:nvPr/>
        </p:nvSpPr>
        <p:spPr>
          <a:xfrm>
            <a:off x="2191954" y="2945573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88" name="矩形 10"/>
          <p:cNvSpPr>
            <a:spLocks noChangeAspect="1"/>
          </p:cNvSpPr>
          <p:nvPr/>
        </p:nvSpPr>
        <p:spPr>
          <a:xfrm>
            <a:off x="2363913" y="2959010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矩形 10"/>
          <p:cNvSpPr>
            <a:spLocks noChangeAspect="1"/>
          </p:cNvSpPr>
          <p:nvPr/>
        </p:nvSpPr>
        <p:spPr>
          <a:xfrm>
            <a:off x="2363921" y="1906298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矩形 10"/>
          <p:cNvSpPr>
            <a:spLocks noChangeAspect="1"/>
          </p:cNvSpPr>
          <p:nvPr/>
        </p:nvSpPr>
        <p:spPr>
          <a:xfrm>
            <a:off x="2168497" y="4025693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95" name="矩形 10"/>
          <p:cNvSpPr>
            <a:spLocks noChangeAspect="1"/>
          </p:cNvSpPr>
          <p:nvPr/>
        </p:nvSpPr>
        <p:spPr>
          <a:xfrm>
            <a:off x="2340454" y="4039130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382811" y="210717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2.1</a:t>
            </a:r>
            <a:endParaRPr lang="zh-CN" alt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382811" y="310731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2.2</a:t>
            </a:r>
            <a:endParaRPr lang="zh-CN" alt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2382811" y="417888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2.3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 bwMode="auto">
          <a:xfrm flipH="1">
            <a:off x="3340325" y="5300058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72"/>
          <p:cNvSpPr txBox="1"/>
          <p:nvPr/>
        </p:nvSpPr>
        <p:spPr bwMode="auto">
          <a:xfrm>
            <a:off x="3454381" y="5405663"/>
            <a:ext cx="69294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管制口服液瓶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YBB00082002-2015 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口服液体药用聚丙烯瓶</a:t>
            </a:r>
          </a:p>
        </p:txBody>
      </p:sp>
      <p:sp>
        <p:nvSpPr>
          <p:cNvPr id="20" name="矩形 10"/>
          <p:cNvSpPr>
            <a:spLocks noChangeAspect="1"/>
          </p:cNvSpPr>
          <p:nvPr/>
        </p:nvSpPr>
        <p:spPr>
          <a:xfrm>
            <a:off x="2168497" y="5215744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1" name="矩形 10"/>
          <p:cNvSpPr>
            <a:spLocks noChangeAspect="1"/>
          </p:cNvSpPr>
          <p:nvPr/>
        </p:nvSpPr>
        <p:spPr>
          <a:xfrm>
            <a:off x="2340454" y="5229181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2811" y="5368931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2.4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78921907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79" grpId="0" animBg="1"/>
      <p:bldP spid="91" grpId="0" animBg="1"/>
      <p:bldP spid="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2.3.1【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物理性能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 </a:t>
            </a:r>
            <a:endParaRPr lang="zh-CN" altLang="en-US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954051" y="1572406"/>
            <a:ext cx="9429816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水蒸气透过量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取本品适量，照水蒸气透过量测定法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( YBB00092003-2015 )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第一法（杯式法）试验条件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A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或第二法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(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试验温度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23 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±0.5℃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，相对湿度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90%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土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2%)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或 第四法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(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试验温度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23 ±0.5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 ℃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，相对湿度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90%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土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2%)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测定，不得过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2.5 g/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m</a:t>
            </a:r>
            <a:r>
              <a:rPr lang="en-US" altLang="zh-CN" sz="1800" baseline="300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2 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 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·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24h ) 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黑体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该测试项目需要检测设备为：水蒸气体透过率测试仪（杯式法或电解法或红外法）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2.3.1【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物理性能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 </a:t>
            </a:r>
            <a:endParaRPr lang="zh-CN" altLang="en-US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382679" y="1429530"/>
            <a:ext cx="93583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2. 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氧气透过量  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取本品适量，照气体透过量测定法（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YBB00082003-2015)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第一法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(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压差法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测定，不得过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30cm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3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/( m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·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24h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 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·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0. 1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MPa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 )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黑体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该测试项目需要检测设备为：压差法气体透过率测定仪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2.3.1【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物理性能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 </a:t>
            </a:r>
            <a:endParaRPr lang="zh-CN" altLang="en-US" dirty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382679" y="1572406"/>
            <a:ext cx="9358378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3. 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拉伸强度 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取本品适量，照拉伸性能测定法 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（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 YBB00112003-2015 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）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测定，试验速度（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空 载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）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100mm/min±10mm/min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。试样为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I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型。纵向、横向拉伸强度平均值均不得低于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44MPa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黑体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该测试项目需要检测设备为：电子万能材料试验机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2.3.1【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物理性能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 </a:t>
            </a:r>
            <a:endParaRPr lang="zh-CN" altLang="en-US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525555" y="1500968"/>
            <a:ext cx="87154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4.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耐冲击 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取本品适量，裁取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150mmx50mm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试片， 纵、横向各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5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片。试样在温度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23 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℃±2℃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，相对湿度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50%±5%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的环境中， 放置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4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小时以上，并在上述条件下进行试验。将试样固定在落球冲击试验机上，跨距为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100mm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。按表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1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选取钢球和落球高度，使钢球自由落下子跨距中央部位，纵、横向均不得有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片 以上破损。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黑体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该测试项目需要的检测设备为：落球冲击试验仪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0"/>
          <p:cNvSpPr>
            <a:spLocks noChangeAspect="1"/>
          </p:cNvSpPr>
          <p:nvPr/>
        </p:nvSpPr>
        <p:spPr>
          <a:xfrm>
            <a:off x="4822964" y="1129745"/>
            <a:ext cx="1941045" cy="21142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4739131" y="3692546"/>
            <a:ext cx="2716913" cy="1242944"/>
            <a:chOff x="898937" y="1740306"/>
            <a:chExt cx="1085881" cy="931992"/>
          </a:xfrm>
        </p:grpSpPr>
        <p:sp>
          <p:nvSpPr>
            <p:cNvPr id="5" name="TextBox 4"/>
            <p:cNvSpPr txBox="1"/>
            <p:nvPr/>
          </p:nvSpPr>
          <p:spPr>
            <a:xfrm>
              <a:off x="910655" y="1740306"/>
              <a:ext cx="1062445" cy="5307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前言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8937" y="2418441"/>
              <a:ext cx="1085881" cy="253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accent1"/>
                  </a:solidFill>
                </a:rPr>
                <a:t>国家药包材标准</a:t>
              </a:r>
            </a:p>
          </p:txBody>
        </p:sp>
      </p:grpSp>
      <p:grpSp>
        <p:nvGrpSpPr>
          <p:cNvPr id="4" name="组合 6"/>
          <p:cNvGrpSpPr/>
          <p:nvPr/>
        </p:nvGrpSpPr>
        <p:grpSpPr>
          <a:xfrm>
            <a:off x="5461071" y="894607"/>
            <a:ext cx="2237310" cy="2439029"/>
            <a:chOff x="1249459" y="2668927"/>
            <a:chExt cx="1099775" cy="1198967"/>
          </a:xfrm>
        </p:grpSpPr>
        <p:sp>
          <p:nvSpPr>
            <p:cNvPr id="8" name="矩形 10"/>
            <p:cNvSpPr>
              <a:spLocks noChangeAspect="1"/>
            </p:cNvSpPr>
            <p:nvPr/>
          </p:nvSpPr>
          <p:spPr>
            <a:xfrm>
              <a:off x="1249459" y="2668927"/>
              <a:ext cx="1099775" cy="1198967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KSO_Shape"/>
            <p:cNvSpPr>
              <a:spLocks noChangeAspect="1"/>
            </p:cNvSpPr>
            <p:nvPr/>
          </p:nvSpPr>
          <p:spPr bwMode="auto">
            <a:xfrm>
              <a:off x="1613586" y="3052410"/>
              <a:ext cx="371520" cy="432000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矩形 10"/>
          <p:cNvSpPr/>
          <p:nvPr/>
        </p:nvSpPr>
        <p:spPr>
          <a:xfrm>
            <a:off x="4556414" y="658220"/>
            <a:ext cx="1233265" cy="134446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r>
              <a:rPr lang="en-US" altLang="zh-CN" sz="4800" dirty="0" smtClean="0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  <a:endParaRPr lang="zh-CN" altLang="en-US" sz="37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370631" y="5478898"/>
            <a:ext cx="1509180" cy="150913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251701" y="5125976"/>
            <a:ext cx="1509180" cy="150913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597288" y="6289573"/>
            <a:ext cx="1509180" cy="150913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338868" y="6144520"/>
            <a:ext cx="768200" cy="76817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10340623" y="6289573"/>
            <a:ext cx="864225" cy="8642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7218331" y="6577640"/>
            <a:ext cx="1152300" cy="115226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214953" y="5771623"/>
            <a:ext cx="672175" cy="67215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1679947" y="6144205"/>
            <a:ext cx="672175" cy="67215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1007772" y="6708063"/>
            <a:ext cx="672175" cy="67215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335447" y="6523354"/>
            <a:ext cx="432113" cy="4321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5238119" y="6018476"/>
            <a:ext cx="336088" cy="336078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5844285" y="5712505"/>
            <a:ext cx="336088" cy="33607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95385" y="6265274"/>
            <a:ext cx="240063" cy="24005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021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7000">
        <p:blinds dir="vert"/>
      </p:transition>
    </mc:Choice>
    <mc:Fallback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0191E-6 L -0.06302 -0.00062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296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382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301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401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34"/>
                            </p:stCondLst>
                            <p:childTnLst>
                              <p:par>
                                <p:cTn id="10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3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4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2.3.1【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物理性能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68761" y="1143778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81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表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1   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钢球和落球高度的选择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097191" y="2001034"/>
          <a:ext cx="6143668" cy="1131894"/>
        </p:xfrm>
        <a:graphic>
          <a:graphicData uri="http://schemas.openxmlformats.org/drawingml/2006/table">
            <a:tbl>
              <a:tblPr/>
              <a:tblGrid>
                <a:gridCol w="1928826"/>
                <a:gridCol w="1857388"/>
                <a:gridCol w="2357454"/>
              </a:tblGrid>
              <a:tr h="3460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样品厚度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落球高度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latin typeface="Times New Roman"/>
                          <a:ea typeface="宋体"/>
                        </a:rPr>
                        <a:t>钢球直径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  <a:endParaRPr lang="zh-CN" alt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600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25(60g±6g)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  <a:endParaRPr lang="zh-CN" alt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600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eaLnBrk="0" hangingPunct="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latin typeface="Times New Roman"/>
                          <a:ea typeface="宋体"/>
                        </a:rPr>
                        <a:t>28.6(100g±10g)</a:t>
                      </a:r>
                      <a:endParaRPr lang="zh-CN" sz="1600" b="0" kern="100" dirty="0">
                        <a:latin typeface="Times New Roman"/>
                        <a:ea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240595" y="1500968"/>
            <a:ext cx="1527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81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单位：</a:t>
            </a:r>
            <a:r>
              <a:rPr lang="en-US" altLang="zh-CN" sz="16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mm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黑体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2.3.1【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物理性能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 </a:t>
            </a:r>
            <a:endParaRPr lang="zh-CN" altLang="en-US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25555" y="1286654"/>
            <a:ext cx="87868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5.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热合强度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取本品适量，裁取 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1OOmm×100mm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试样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2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片，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同样尺寸的药用铝箔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YBB00152002-2015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）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叠合，在热封仪上进行热合，热合温度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150 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℃±5℃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，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压力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O.4MPa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，时间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1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秒。照热合强度测定法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( YBBOO122003-2015 )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测定，不得低于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7.0N/1 5mm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。</a:t>
            </a:r>
            <a:endParaRPr lang="en-US" altLang="zh-CN" sz="1800" dirty="0" smtClean="0"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※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该测试项目需要的检测设备为：（</a:t>
            </a:r>
            <a:r>
              <a:rPr 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）热封试验仪（</a:t>
            </a:r>
            <a:r>
              <a:rPr 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）电子万能材料试验机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2.3.2【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溶出物测试</a:t>
            </a:r>
            <a:r>
              <a:rPr dirty="0" smtClean="0">
                <a:cs typeface="黑体" pitchFamily="49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 </a:t>
            </a:r>
            <a:endParaRPr lang="zh-CN" altLang="en-US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025489" y="1500968"/>
            <a:ext cx="9501254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6.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 不挥发物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分别精密量取水、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65%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乙醇、正己炕供试液</a:t>
            </a:r>
            <a:r>
              <a:rPr lang="zh-CN" altLang="en-US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与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对应空白液各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l 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00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ml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，分别置于已恒重的蒸发皿中，水浴蒸干， 在 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105 ℃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干燥至恒重，水不挥发物与其空白液残渣之差不得过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30.0mg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；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 65%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乙醇不挥发物与其空白液残渣之差不得过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30.0mg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；正己炕不挥发物与其空白液残渣之差不得过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30.0mg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该测试项目需要的检测设备为：蒸发残渣测定仪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2.3.3【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加热伸缩率</a:t>
            </a:r>
            <a:r>
              <a:rPr dirty="0" smtClean="0">
                <a:cs typeface="黑体" pitchFamily="49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 </a:t>
            </a:r>
            <a:endParaRPr lang="zh-CN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68366" y="1286654"/>
            <a:ext cx="90011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黑体" pitchFamily="49" charset="-122"/>
              </a:rPr>
              <a:t>按照加热伸缩率测定法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黑体" pitchFamily="49" charset="-122"/>
              </a:rPr>
              <a:t>( YBB00292004-2015 )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黑体" pitchFamily="49" charset="-122"/>
              </a:rPr>
              <a:t>测定，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黑体" pitchFamily="49" charset="-122"/>
              </a:rPr>
              <a:t>伸缩率应在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黑体" pitchFamily="49" charset="-122"/>
              </a:rPr>
              <a:t>±6%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黑体" pitchFamily="49" charset="-122"/>
              </a:rPr>
              <a:t>以内。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lang="zh-CN" altLang="en-US" sz="1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黑体" pitchFamily="49" charset="-122"/>
              </a:rPr>
              <a:t>该测试项目需要的检测设备为：薄膜热缩性能测试仪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2.3.3 </a:t>
            </a:r>
            <a:r>
              <a:rPr altLang="en-US" dirty="0" smtClean="0"/>
              <a:t>检测设备</a:t>
            </a:r>
            <a:endParaRPr lang="zh-CN" altLang="en-US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525555" y="1358092"/>
            <a:ext cx="635798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按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YBB 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标准要求，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PVC 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膜所需要的检测设备清单如下：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1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 水蒸气透过率测试仪（杯式法或电解法或红外法）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2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 压差法气体透过率测定仪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3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 电子万能材料试验机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4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 落球冲击试验仪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5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 热封试验仪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6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 蒸发残渣测定仪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（</a:t>
            </a: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7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） </a:t>
            </a:r>
            <a:r>
              <a:rPr lang="zh-CN" altLang="en-US" sz="1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黑体" pitchFamily="49" charset="-122"/>
              </a:rPr>
              <a:t>薄膜热缩性能测试仪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药品包装材料中常见材料目录</a:t>
            </a:r>
            <a:endParaRPr dirty="0"/>
          </a:p>
        </p:txBody>
      </p:sp>
      <p:sp>
        <p:nvSpPr>
          <p:cNvPr id="61" name="圆角矩形 60"/>
          <p:cNvSpPr/>
          <p:nvPr/>
        </p:nvSpPr>
        <p:spPr bwMode="auto">
          <a:xfrm flipH="1">
            <a:off x="3340325" y="1666856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TextBox 72"/>
          <p:cNvSpPr txBox="1"/>
          <p:nvPr/>
        </p:nvSpPr>
        <p:spPr bwMode="auto">
          <a:xfrm>
            <a:off x="3454381" y="1752014"/>
            <a:ext cx="47539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铝箔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YBB00152002-2015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药用铝箔</a:t>
            </a:r>
          </a:p>
        </p:txBody>
      </p:sp>
      <p:sp>
        <p:nvSpPr>
          <p:cNvPr id="63" name="圆角矩形 62"/>
          <p:cNvSpPr/>
          <p:nvPr/>
        </p:nvSpPr>
        <p:spPr bwMode="auto">
          <a:xfrm flipH="1">
            <a:off x="3340325" y="2817344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6" name="TextBox 72"/>
          <p:cNvSpPr txBox="1"/>
          <p:nvPr/>
        </p:nvSpPr>
        <p:spPr bwMode="auto">
          <a:xfrm>
            <a:off x="3454381" y="2969897"/>
            <a:ext cx="6039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复合膜  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YBB00132002-2015 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药用复合 膜、袋通则</a:t>
            </a:r>
          </a:p>
        </p:txBody>
      </p:sp>
      <p:sp>
        <p:nvSpPr>
          <p:cNvPr id="77" name="圆角矩形 76"/>
          <p:cNvSpPr/>
          <p:nvPr/>
        </p:nvSpPr>
        <p:spPr bwMode="auto">
          <a:xfrm flipH="1">
            <a:off x="3340325" y="3860987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TextBox 72"/>
          <p:cNvSpPr txBox="1"/>
          <p:nvPr/>
        </p:nvSpPr>
        <p:spPr bwMode="auto">
          <a:xfrm>
            <a:off x="3454381" y="3966592"/>
            <a:ext cx="63255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PVC </a:t>
            </a: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膜 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YBB00212005-2015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聚氯乙烯固体药用硬片</a:t>
            </a:r>
          </a:p>
        </p:txBody>
      </p:sp>
      <p:sp>
        <p:nvSpPr>
          <p:cNvPr id="79" name="矩形 10"/>
          <p:cNvSpPr>
            <a:spLocks noChangeAspect="1"/>
          </p:cNvSpPr>
          <p:nvPr/>
        </p:nvSpPr>
        <p:spPr>
          <a:xfrm>
            <a:off x="2191954" y="1643844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81" name="矩形 10"/>
          <p:cNvSpPr>
            <a:spLocks noChangeAspect="1"/>
          </p:cNvSpPr>
          <p:nvPr/>
        </p:nvSpPr>
        <p:spPr>
          <a:xfrm>
            <a:off x="2191954" y="2696553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88" name="矩形 10"/>
          <p:cNvSpPr>
            <a:spLocks noChangeAspect="1"/>
          </p:cNvSpPr>
          <p:nvPr/>
        </p:nvSpPr>
        <p:spPr>
          <a:xfrm>
            <a:off x="2363913" y="2709990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矩形 10"/>
          <p:cNvSpPr>
            <a:spLocks noChangeAspect="1"/>
          </p:cNvSpPr>
          <p:nvPr/>
        </p:nvSpPr>
        <p:spPr>
          <a:xfrm>
            <a:off x="2363921" y="1657278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矩形 10"/>
          <p:cNvSpPr>
            <a:spLocks noChangeAspect="1"/>
          </p:cNvSpPr>
          <p:nvPr/>
        </p:nvSpPr>
        <p:spPr>
          <a:xfrm>
            <a:off x="2168497" y="3776673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95" name="矩形 10"/>
          <p:cNvSpPr>
            <a:spLocks noChangeAspect="1"/>
          </p:cNvSpPr>
          <p:nvPr/>
        </p:nvSpPr>
        <p:spPr>
          <a:xfrm>
            <a:off x="2340454" y="3790110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382811" y="185815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2.1</a:t>
            </a:r>
            <a:endParaRPr lang="zh-CN" alt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382811" y="285829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2.2</a:t>
            </a:r>
            <a:endParaRPr lang="zh-CN" alt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2382811" y="392986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2.3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 bwMode="auto">
          <a:xfrm flipH="1">
            <a:off x="3340325" y="5051038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72"/>
          <p:cNvSpPr txBox="1"/>
          <p:nvPr/>
        </p:nvSpPr>
        <p:spPr bwMode="auto">
          <a:xfrm>
            <a:off x="3454381" y="5156643"/>
            <a:ext cx="69294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管制口服液瓶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YBB00082002-2015 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口服液体药用聚丙烯瓶</a:t>
            </a:r>
          </a:p>
        </p:txBody>
      </p:sp>
      <p:sp>
        <p:nvSpPr>
          <p:cNvPr id="20" name="矩形 10"/>
          <p:cNvSpPr>
            <a:spLocks noChangeAspect="1"/>
          </p:cNvSpPr>
          <p:nvPr/>
        </p:nvSpPr>
        <p:spPr>
          <a:xfrm>
            <a:off x="2168497" y="4966724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1" name="矩形 10"/>
          <p:cNvSpPr>
            <a:spLocks noChangeAspect="1"/>
          </p:cNvSpPr>
          <p:nvPr/>
        </p:nvSpPr>
        <p:spPr>
          <a:xfrm>
            <a:off x="2340454" y="4980161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2811" y="5119911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2.4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78921907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79" grpId="0" animBg="1"/>
      <p:bldP spid="91" grpId="0" animBg="1"/>
      <p:bldP spid="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2.4.1 </a:t>
            </a:r>
            <a:r>
              <a:rPr lang="en-US" altLang="zh-CN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【</a:t>
            </a:r>
            <a:r>
              <a:rPr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密封性</a:t>
            </a:r>
            <a:r>
              <a:rPr lang="en-US" altLang="zh-CN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】</a:t>
            </a:r>
            <a:r>
              <a:rPr dirty="0" smtClean="0"/>
              <a:t>检测</a:t>
            </a:r>
            <a:endParaRPr lang="zh-CN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39803" y="1429530"/>
            <a:ext cx="1007275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1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.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 取本品适量，用测力扳手将瓶与盖旋紧，瓶口与瓶盖应配合适宜，不得滑牙。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2. 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取本品适量，分别在瓶内装入适量玻璃珠，旋紧瓶盖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(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带有螺旋盖的试瓶用测力扳手将瓶与盖旋紧，扭矩见表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1 ) 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，置于带抽气装置的容器中，用水浸没，抽真空至真空度为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27 </a:t>
            </a:r>
            <a:r>
              <a:rPr kumimoji="0" lang="en-US" altLang="zh-CN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kPa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 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，维持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2 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分钟， 瓶内均不得有进水或冒泡现象。</a:t>
            </a:r>
            <a:endParaRPr kumimoji="0" lang="en-US" altLang="zh-CN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该测试项目需要的检测设备为：（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1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）扭矩仪（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2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）密封试验仪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2.4.2 </a:t>
            </a:r>
            <a:r>
              <a:rPr dirty="0" smtClean="0"/>
              <a:t>【水蒸气透过量】检测</a:t>
            </a: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025489" y="1286654"/>
            <a:ext cx="1021563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【</a:t>
            </a:r>
            <a:r>
              <a:rPr kumimoji="0" 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水蒸气透过量</a:t>
            </a:r>
            <a:r>
              <a:rPr kumimoji="0" lang="zh-CN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】</a:t>
            </a:r>
            <a:r>
              <a:rPr kumimoji="0" 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取本品适量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,H∽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水蒸气透过量测定法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(YBBOOO92003-2015) 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第三法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(1)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在温度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20±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 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2℃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，相对湿度（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65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 ± 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5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%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的条件下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,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放置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14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天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,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重量损失不得过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0.2%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。</a:t>
            </a:r>
            <a:endParaRPr kumimoji="0" lang="en-US" altLang="zh-CN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该测试项目是按照水蒸气透过率测试的第三法（重量法）所做，按照标准要求的话应当使用恒温恒湿箱、高精度天平来测试，测试周期为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14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天。由于该测试项目测试周期较长，现在许多企业也会采用电解法或者红外法测试</a:t>
            </a: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1 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～ 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2</a:t>
            </a:r>
            <a:r>
              <a:rPr kumimoji="0" lang="zh-CN" altLang="en-US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天，数据稳定后再进行换算，所有此项目使用国标第一法增重法，也可使用电解法或者红外法水蒸气透过率测试仪来做。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2.4.3 </a:t>
            </a:r>
            <a:r>
              <a:rPr dirty="0" smtClean="0"/>
              <a:t>【溶出物试验】检测</a:t>
            </a: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025489" y="1286654"/>
            <a:ext cx="1021563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【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溶出物试验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】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不挥发物测试：分别精密量取水、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65%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乙醇、正己烷供试液与空白液各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50ml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置于已恒重的蒸发皿中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,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水浴蒸干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, 105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℃干燥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2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小时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,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冷却后，精密称定，水不挥发物残渣与其空白液残渣之差不得过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12.0 mg;65%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乙醇不挥发物残渣与其空白液残渣之差不得过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50.0mg;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正己烷不挥发物残渣与其空白液残渣之差不得过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75.0 mg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。</a:t>
            </a:r>
            <a:endParaRPr lang="en-US" altLang="zh-CN" sz="1800" dirty="0" smtClean="0"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 smtClean="0"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※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该测试项目需要的检测设备为：蒸发残渣测定仪</a:t>
            </a: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/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总迁移量测定仪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2.4.4  </a:t>
            </a:r>
            <a:r>
              <a:rPr lang="en-US" dirty="0" smtClean="0"/>
              <a:t>YBB00382003-2015 </a:t>
            </a:r>
            <a:r>
              <a:rPr dirty="0" smtClean="0"/>
              <a:t>口服液瓶用撕拉铝盖</a:t>
            </a: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025489" y="1286654"/>
            <a:ext cx="1021563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1.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【</a:t>
            </a:r>
            <a:r>
              <a:rPr lang="zh-CN" altLang="en-US" sz="1800" b="1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铝件材料机械性能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】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铝件材料的抗拉强度不得低于</a:t>
            </a:r>
            <a:r>
              <a:rPr lang="en-US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130N/mm</a:t>
            </a:r>
            <a:r>
              <a:rPr lang="en-US" altLang="en-US" sz="1800" baseline="300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2</a:t>
            </a:r>
            <a:r>
              <a:rPr lang="en-US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，延伸率不得小于</a:t>
            </a:r>
            <a:r>
              <a:rPr lang="en-US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3%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。抗拉强度是指在拉伸试验中， 试验直至断裂为止， 单位初始横截面上承受的最大拉伸负荷。延伸率是指在拉伸试验中， 试样断裂时， 标线间距离的增加量与初始标距之比，以百分率表示。</a:t>
            </a:r>
          </a:p>
          <a:p>
            <a:pPr>
              <a:lnSpc>
                <a:spcPct val="150000"/>
              </a:lnSpc>
            </a:pPr>
            <a:r>
              <a:rPr lang="en-US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2.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【</a:t>
            </a:r>
            <a:r>
              <a:rPr lang="zh-CN" altLang="en-US" sz="1800" b="1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撕开力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】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取本品适量， 在拉伸装置上进行试验，拉力角度为</a:t>
            </a:r>
            <a:r>
              <a:rPr lang="en-US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900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，撕开力线速度为</a:t>
            </a:r>
            <a:r>
              <a:rPr lang="en-US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10 mm/s 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±</a:t>
            </a:r>
            <a:r>
              <a:rPr lang="en-US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2mm/s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。在撕拉过程中不许中途断裂，撕开力应为</a:t>
            </a:r>
            <a:r>
              <a:rPr lang="en-US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5.0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 ～ </a:t>
            </a:r>
            <a:r>
              <a:rPr lang="en-US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15.0N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。</a:t>
            </a:r>
            <a:endParaRPr lang="en-US" altLang="zh-CN" sz="1800" dirty="0" smtClean="0"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 smtClean="0"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※</a:t>
            </a:r>
            <a:r>
              <a:rPr lang="en-US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1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和</a:t>
            </a:r>
            <a:r>
              <a:rPr lang="en-US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2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两项测试项目需要的检测设备为：智能电子拉力试验机</a:t>
            </a:r>
            <a:endParaRPr lang="en-US" altLang="zh-CN" sz="18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黑体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+mn-ea"/>
              </a:rPr>
              <a:t>1.1  </a:t>
            </a:r>
            <a:r>
              <a:rPr lang="en-US" b="1" dirty="0" smtClean="0">
                <a:sym typeface="+mn-ea"/>
              </a:rPr>
              <a:t>2015</a:t>
            </a:r>
            <a:r>
              <a:rPr b="1" dirty="0" smtClean="0">
                <a:sym typeface="+mn-ea"/>
              </a:rPr>
              <a:t>药包材标准</a:t>
            </a:r>
            <a:r>
              <a:rPr lang="en-US" b="1" dirty="0" smtClean="0">
                <a:sym typeface="+mn-ea"/>
              </a:rPr>
              <a:t>(</a:t>
            </a:r>
            <a:r>
              <a:rPr sz="2000" b="1" dirty="0" smtClean="0">
                <a:sym typeface="+mn-ea"/>
              </a:rPr>
              <a:t>最新</a:t>
            </a:r>
            <a:r>
              <a:rPr lang="en-US" b="1" dirty="0" smtClean="0">
                <a:sym typeface="+mn-ea"/>
              </a:rPr>
              <a:t>)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13" y="1572406"/>
            <a:ext cx="2676027" cy="3707763"/>
          </a:xfrm>
          <a:prstGeom prst="rect">
            <a:avLst/>
          </a:prstGeom>
        </p:spPr>
      </p:pic>
      <p:sp>
        <p:nvSpPr>
          <p:cNvPr id="4" name="文本框 1"/>
          <p:cNvSpPr txBox="1"/>
          <p:nvPr/>
        </p:nvSpPr>
        <p:spPr>
          <a:xfrm>
            <a:off x="3668695" y="2215348"/>
            <a:ext cx="78295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400" dirty="0"/>
          </a:p>
          <a:p>
            <a:pPr algn="ctr"/>
            <a:r>
              <a:rPr lang="zh-CN" altLang="en-US" sz="1800" dirty="0" smtClean="0"/>
              <a:t>第一部分</a:t>
            </a:r>
            <a:r>
              <a:rPr lang="zh-CN" altLang="en-US" sz="1800" dirty="0"/>
              <a:t>：玻璃类药包材标准；         </a:t>
            </a:r>
            <a:r>
              <a:rPr lang="zh-CN" altLang="en-US" sz="1800" b="1" dirty="0">
                <a:solidFill>
                  <a:srgbClr val="FF0000"/>
                </a:solidFill>
              </a:rPr>
              <a:t> 第二部分：金属类</a:t>
            </a:r>
            <a:r>
              <a:rPr lang="zh-CN" altLang="en-US" sz="1800" b="1" dirty="0">
                <a:solidFill>
                  <a:srgbClr val="FF0000"/>
                </a:solidFill>
                <a:sym typeface="+mn-ea"/>
              </a:rPr>
              <a:t>药包材标准</a:t>
            </a:r>
            <a:r>
              <a:rPr lang="zh-CN" altLang="en-US" sz="1800" b="1" dirty="0">
                <a:solidFill>
                  <a:srgbClr val="FF0000"/>
                </a:solidFill>
              </a:rPr>
              <a:t>；</a:t>
            </a:r>
          </a:p>
          <a:p>
            <a:pPr algn="ctr"/>
            <a:endParaRPr lang="zh-CN" altLang="en-US" sz="1800" dirty="0"/>
          </a:p>
          <a:p>
            <a:pPr algn="ctr"/>
            <a:r>
              <a:rPr lang="zh-CN" altLang="en-US" sz="1800" b="1" dirty="0">
                <a:solidFill>
                  <a:srgbClr val="FF0000"/>
                </a:solidFill>
              </a:rPr>
              <a:t>第三部分：塑料类</a:t>
            </a:r>
            <a:r>
              <a:rPr lang="zh-CN" altLang="en-US" sz="1800" b="1" dirty="0">
                <a:solidFill>
                  <a:srgbClr val="FF0000"/>
                </a:solidFill>
                <a:sym typeface="+mn-ea"/>
              </a:rPr>
              <a:t>药包材标准</a:t>
            </a:r>
            <a:r>
              <a:rPr lang="zh-CN" altLang="en-US" sz="1800" b="1" dirty="0">
                <a:solidFill>
                  <a:srgbClr val="FF0000"/>
                </a:solidFill>
              </a:rPr>
              <a:t>； </a:t>
            </a:r>
            <a:r>
              <a:rPr lang="zh-CN" altLang="en-US" sz="1800" dirty="0"/>
              <a:t>         第四部分：橡胶类</a:t>
            </a:r>
            <a:r>
              <a:rPr lang="zh-CN" altLang="en-US" sz="1800" dirty="0">
                <a:sym typeface="+mn-ea"/>
              </a:rPr>
              <a:t>药包材标准</a:t>
            </a:r>
            <a:r>
              <a:rPr lang="zh-CN" altLang="en-US" sz="1800" dirty="0"/>
              <a:t>；</a:t>
            </a:r>
          </a:p>
          <a:p>
            <a:pPr algn="ctr"/>
            <a:endParaRPr lang="zh-CN" altLang="en-US" sz="1800" dirty="0"/>
          </a:p>
          <a:p>
            <a:pPr algn="ctr"/>
            <a:r>
              <a:rPr lang="zh-CN" altLang="en-US" sz="1800" dirty="0"/>
              <a:t>第五部分：预灌封类</a:t>
            </a:r>
            <a:r>
              <a:rPr lang="zh-CN" altLang="en-US" sz="1800" dirty="0">
                <a:sym typeface="+mn-ea"/>
              </a:rPr>
              <a:t>药包材标准</a:t>
            </a:r>
            <a:r>
              <a:rPr lang="zh-CN" altLang="en-US" sz="1800" dirty="0"/>
              <a:t>；      第六部分：其他类</a:t>
            </a:r>
            <a:r>
              <a:rPr lang="zh-CN" altLang="en-US" sz="1800" dirty="0">
                <a:sym typeface="+mn-ea"/>
              </a:rPr>
              <a:t>药包材标准</a:t>
            </a:r>
            <a:r>
              <a:rPr lang="zh-CN" altLang="en-US" sz="1800" dirty="0"/>
              <a:t>；</a:t>
            </a:r>
          </a:p>
          <a:p>
            <a:pPr algn="l"/>
            <a:r>
              <a:rPr lang="zh-CN" altLang="en-US" sz="1800" dirty="0"/>
              <a:t>    </a:t>
            </a:r>
          </a:p>
          <a:p>
            <a:pPr algn="l"/>
            <a:r>
              <a:rPr lang="zh-CN" altLang="en-US" sz="1800" dirty="0"/>
              <a:t>     第七部分：方法类</a:t>
            </a:r>
            <a:r>
              <a:rPr lang="zh-CN" altLang="en-US" sz="1800" dirty="0">
                <a:sym typeface="+mn-ea"/>
              </a:rPr>
              <a:t>药包材标准</a:t>
            </a:r>
            <a:r>
              <a:rPr lang="zh-CN" altLang="en-US" sz="1800" dirty="0"/>
              <a:t>；</a:t>
            </a:r>
          </a:p>
          <a:p>
            <a:pPr algn="l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68299" y="5572934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新标准于</a:t>
            </a:r>
            <a:r>
              <a:rPr lang="en-US" altLang="zh-CN" sz="1600" dirty="0"/>
              <a:t>2015</a:t>
            </a:r>
            <a:r>
              <a:rPr lang="zh-CN" altLang="en-US" sz="1600" dirty="0"/>
              <a:t>年</a:t>
            </a:r>
            <a:r>
              <a:rPr lang="en-US" altLang="zh-CN" sz="1600" dirty="0"/>
              <a:t>12</a:t>
            </a:r>
            <a:r>
              <a:rPr lang="zh-CN" altLang="en-US" sz="1600" dirty="0"/>
              <a:t>月</a:t>
            </a:r>
            <a:r>
              <a:rPr lang="en-US" altLang="zh-CN" sz="1600" dirty="0"/>
              <a:t>1</a:t>
            </a:r>
            <a:r>
              <a:rPr lang="zh-CN" altLang="en-US" sz="1600" dirty="0"/>
              <a:t>日起实施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2.4.4 </a:t>
            </a:r>
            <a:r>
              <a:rPr altLang="en-US" dirty="0" smtClean="0"/>
              <a:t>检测设备</a:t>
            </a:r>
            <a:endParaRPr lang="zh-CN" altLang="en-US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525555" y="1358092"/>
            <a:ext cx="635798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按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YBB 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标准要求，</a:t>
            </a:r>
            <a:r>
              <a:rPr lang="zh-CN" altLang="en-US" sz="1800" b="1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管制口服液瓶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所需要的检测设备清单如下：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1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）扭矩仪</a:t>
            </a:r>
            <a:endParaRPr lang="en-US" altLang="zh-CN" sz="18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2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）密封试验仪</a:t>
            </a:r>
            <a:endParaRPr lang="en-US" altLang="zh-CN" sz="18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3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）水蒸气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透过率测试仪（杯式法或电解法或红外法）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4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）蒸发残渣测定仪</a:t>
            </a: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/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itchFamily="49" charset="-122"/>
              </a:rPr>
              <a:t>总迁移量测定仪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2.5【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加热伸缩率</a:t>
            </a:r>
            <a:r>
              <a:rPr dirty="0" smtClean="0">
                <a:cs typeface="黑体" pitchFamily="49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 </a:t>
            </a:r>
            <a:endParaRPr lang="zh-CN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68366" y="1286654"/>
            <a:ext cx="90011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1.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按照加热伸缩率测定法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( YBB00292004-2015 )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测定，伸缩率应在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±6%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以内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黑体" pitchFamily="49" charset="-122"/>
              </a:rPr>
              <a:t>。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lang="zh-CN" altLang="en-US" sz="1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黑体" pitchFamily="49" charset="-122"/>
              </a:rPr>
              <a:t>该测试项目需要的检测设备为：薄膜热缩性能测试仪</a:t>
            </a:r>
            <a:endParaRPr lang="en-US" altLang="zh-CN" sz="18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黑体" pitchFamily="49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8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黑体" pitchFamily="49" charset="-122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2. 【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灭菌适应性试验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】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（袋）取本品数个，加经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0.45um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孔径滤膜过滤的注射用水至标示容量，并封口</a:t>
            </a:r>
            <a:r>
              <a:rPr lang="zh-CN" altLang="en-US" sz="1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。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采用湿热灭菌法（标准灭菌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F</a:t>
            </a:r>
            <a:r>
              <a:rPr lang="en-US" altLang="zh-CN" sz="1800" baseline="-250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0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值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≥8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，如湿热灭菌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121 ℃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，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15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黑体" pitchFamily="49" charset="-122"/>
                <a:sym typeface="Wingdings" pitchFamily="2" charset="2"/>
              </a:rPr>
              <a:t>分钟）灭菌后，进行下列试验。</a:t>
            </a:r>
            <a:endParaRPr lang="en-US" altLang="zh-CN" sz="1800" dirty="0" smtClean="0">
              <a:latin typeface="宋体" pitchFamily="2" charset="-122"/>
              <a:ea typeface="宋体" pitchFamily="2" charset="-122"/>
              <a:cs typeface="黑体" pitchFamily="49" charset="-122"/>
              <a:sym typeface="Wingdings" pitchFamily="2" charset="2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800" dirty="0" smtClean="0">
              <a:latin typeface="宋体" pitchFamily="2" charset="-122"/>
              <a:ea typeface="宋体" pitchFamily="2" charset="-122"/>
              <a:cs typeface="黑体" pitchFamily="49" charset="-122"/>
              <a:sym typeface="Wingdings" pitchFamily="2" charset="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lang="zh-CN" altLang="en-US" sz="1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黑体" pitchFamily="49" charset="-122"/>
              </a:rPr>
              <a:t>该测试项目需要的检测设备为：反压蒸煮消毒锅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黑体" pitchFamily="49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0"/>
          <p:cNvSpPr>
            <a:spLocks noChangeAspect="1"/>
          </p:cNvSpPr>
          <p:nvPr/>
        </p:nvSpPr>
        <p:spPr>
          <a:xfrm>
            <a:off x="4822964" y="1129745"/>
            <a:ext cx="1941045" cy="21142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53853" y="3692536"/>
            <a:ext cx="3287464" cy="1191815"/>
            <a:chOff x="784919" y="1740306"/>
            <a:chExt cx="1313916" cy="893652"/>
          </a:xfrm>
        </p:grpSpPr>
        <p:sp>
          <p:nvSpPr>
            <p:cNvPr id="5" name="TextBox 4"/>
            <p:cNvSpPr txBox="1"/>
            <p:nvPr/>
          </p:nvSpPr>
          <p:spPr>
            <a:xfrm>
              <a:off x="910655" y="1740306"/>
              <a:ext cx="1062445" cy="53079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公司产品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919" y="2380102"/>
              <a:ext cx="1313916" cy="253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accent1"/>
                  </a:solidFill>
                </a:rPr>
                <a:t>ENTERPRISE PRODUCTS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8370631" y="5478898"/>
            <a:ext cx="1509180" cy="150913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251701" y="5125976"/>
            <a:ext cx="1509180" cy="150913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597288" y="6289573"/>
            <a:ext cx="1509180" cy="150913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338868" y="6144520"/>
            <a:ext cx="768200" cy="76817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10340623" y="6289573"/>
            <a:ext cx="864225" cy="8642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7218331" y="6577640"/>
            <a:ext cx="1152300" cy="115226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214953" y="5771623"/>
            <a:ext cx="672175" cy="67215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1679947" y="6144205"/>
            <a:ext cx="672175" cy="67215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1007772" y="6708063"/>
            <a:ext cx="672175" cy="67215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335447" y="6523354"/>
            <a:ext cx="432113" cy="4321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5238119" y="6018476"/>
            <a:ext cx="336088" cy="336078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5844285" y="5712505"/>
            <a:ext cx="336088" cy="33607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95385" y="6265274"/>
            <a:ext cx="240063" cy="24005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50496" y="978062"/>
            <a:ext cx="2237310" cy="2439029"/>
            <a:chOff x="4161788" y="-1335297"/>
            <a:chExt cx="1677546" cy="1828848"/>
          </a:xfrm>
        </p:grpSpPr>
        <p:sp>
          <p:nvSpPr>
            <p:cNvPr id="28" name="矩形 10"/>
            <p:cNvSpPr>
              <a:spLocks noChangeAspect="1"/>
            </p:cNvSpPr>
            <p:nvPr/>
          </p:nvSpPr>
          <p:spPr>
            <a:xfrm>
              <a:off x="4161788" y="-1335297"/>
              <a:ext cx="1677546" cy="1828848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KSO_Shape"/>
            <p:cNvSpPr>
              <a:spLocks noChangeAspect="1"/>
            </p:cNvSpPr>
            <p:nvPr/>
          </p:nvSpPr>
          <p:spPr bwMode="auto">
            <a:xfrm>
              <a:off x="4638147" y="-759126"/>
              <a:ext cx="724829" cy="676507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矩形 10"/>
          <p:cNvSpPr/>
          <p:nvPr/>
        </p:nvSpPr>
        <p:spPr>
          <a:xfrm>
            <a:off x="4556414" y="658220"/>
            <a:ext cx="1233265" cy="134446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r>
              <a:rPr lang="en-US" altLang="zh-CN" sz="4800" dirty="0" smtClean="0">
                <a:solidFill>
                  <a:prstClr val="white"/>
                </a:solidFill>
                <a:latin typeface="Impact" panose="020B0806030902050204" pitchFamily="34" charset="0"/>
              </a:rPr>
              <a:t>03</a:t>
            </a:r>
            <a:endParaRPr lang="zh-CN" altLang="en-US" sz="37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6511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7000">
        <p:blinds dir="vert"/>
      </p:transition>
    </mc:Choice>
    <mc:Fallback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0191E-6 L -0.06302 -0.00062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296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382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301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401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34"/>
                            </p:stCondLst>
                            <p:childTnLst>
                              <p:par>
                                <p:cTn id="10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3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4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dirty="0" smtClean="0">
                <a:latin typeface="+mn-ea"/>
              </a:rPr>
              <a:t>产品特点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428546" y="1233573"/>
            <a:ext cx="9428579" cy="4238625"/>
            <a:chOff x="3187" y="2700"/>
            <a:chExt cx="14847" cy="6674"/>
          </a:xfrm>
        </p:grpSpPr>
        <p:grpSp>
          <p:nvGrpSpPr>
            <p:cNvPr id="5" name="组合 133"/>
            <p:cNvGrpSpPr/>
            <p:nvPr/>
          </p:nvGrpSpPr>
          <p:grpSpPr>
            <a:xfrm>
              <a:off x="3985" y="5402"/>
              <a:ext cx="1255" cy="1255"/>
              <a:chOff x="2283883" y="3385651"/>
              <a:chExt cx="796882" cy="796882"/>
            </a:xfrm>
          </p:grpSpPr>
          <p:sp>
            <p:nvSpPr>
              <p:cNvPr id="52" name="椭圆 51"/>
              <p:cNvSpPr/>
              <p:nvPr>
                <p:custDataLst>
                  <p:tags r:id="rId39"/>
                </p:custDataLst>
              </p:nvPr>
            </p:nvSpPr>
            <p:spPr>
              <a:xfrm>
                <a:off x="2283883" y="3385651"/>
                <a:ext cx="796882" cy="796882"/>
              </a:xfrm>
              <a:prstGeom prst="ellipse">
                <a:avLst/>
              </a:prstGeom>
              <a:noFill/>
              <a:ln w="285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椭圆 52"/>
              <p:cNvSpPr/>
              <p:nvPr>
                <p:custDataLst>
                  <p:tags r:id="rId40"/>
                </p:custDataLst>
              </p:nvPr>
            </p:nvSpPr>
            <p:spPr>
              <a:xfrm>
                <a:off x="2334937" y="3436705"/>
                <a:ext cx="694774" cy="6947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 fontAlgn="base"/>
                <a:r>
                  <a:rPr lang="en-US" altLang="zh-CN" sz="2400" b="1" strike="noStrike" noProof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01</a:t>
                </a:r>
              </a:p>
            </p:txBody>
          </p:sp>
        </p:grpSp>
        <p:grpSp>
          <p:nvGrpSpPr>
            <p:cNvPr id="6" name="组合 136"/>
            <p:cNvGrpSpPr/>
            <p:nvPr/>
          </p:nvGrpSpPr>
          <p:grpSpPr>
            <a:xfrm>
              <a:off x="3572" y="7297"/>
              <a:ext cx="2077" cy="2077"/>
              <a:chOff x="1778000" y="4477851"/>
              <a:chExt cx="1808649" cy="1808649"/>
            </a:xfrm>
          </p:grpSpPr>
          <p:sp>
            <p:nvSpPr>
              <p:cNvPr id="50" name="椭圆 49"/>
              <p:cNvSpPr/>
              <p:nvPr>
                <p:custDataLst>
                  <p:tags r:id="rId37"/>
                </p:custDataLst>
              </p:nvPr>
            </p:nvSpPr>
            <p:spPr>
              <a:xfrm>
                <a:off x="1778000" y="4477851"/>
                <a:ext cx="1808649" cy="1808649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trike="noStrike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椭圆 50"/>
              <p:cNvSpPr/>
              <p:nvPr>
                <p:custDataLst>
                  <p:tags r:id="rId38"/>
                </p:custDataLst>
              </p:nvPr>
            </p:nvSpPr>
            <p:spPr>
              <a:xfrm>
                <a:off x="1841310" y="4541161"/>
                <a:ext cx="1682028" cy="1682028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 fontAlgn="base"/>
                <a:r>
                  <a:rPr lang="zh-CN" altLang="en-US" sz="1600" strike="noStrike" noProof="1" smtClean="0">
                    <a:solidFill>
                      <a:schemeClr val="tx1"/>
                    </a:solidFill>
                    <a:latin typeface="微软雅黑" charset="0"/>
                    <a:ea typeface="微软雅黑" charset="0"/>
                  </a:rPr>
                  <a:t>符合标准</a:t>
                </a:r>
                <a:endParaRPr lang="zh-CN" altLang="da-DK" sz="1600" strike="noStrike" noProof="1">
                  <a:solidFill>
                    <a:schemeClr val="tx1"/>
                  </a:solidFill>
                  <a:latin typeface="微软雅黑" charset="0"/>
                  <a:ea typeface="微软雅黑" charset="0"/>
                </a:endParaRPr>
              </a:p>
            </p:txBody>
          </p:sp>
        </p:grpSp>
        <p:grpSp>
          <p:nvGrpSpPr>
            <p:cNvPr id="7" name="组合 139"/>
            <p:cNvGrpSpPr/>
            <p:nvPr>
              <p:custDataLst>
                <p:tags r:id="rId6"/>
              </p:custDataLst>
            </p:nvPr>
          </p:nvGrpSpPr>
          <p:grpSpPr>
            <a:xfrm>
              <a:off x="7975" y="5403"/>
              <a:ext cx="1255" cy="1255"/>
              <a:chOff x="2283883" y="3385651"/>
              <a:chExt cx="796882" cy="79688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8" name="椭圆 47"/>
              <p:cNvSpPr/>
              <p:nvPr/>
            </p:nvSpPr>
            <p:spPr>
              <a:xfrm>
                <a:off x="2283883" y="3385651"/>
                <a:ext cx="796882" cy="796882"/>
              </a:xfrm>
              <a:prstGeom prst="ellipse">
                <a:avLst/>
              </a:prstGeom>
              <a:noFill/>
              <a:ln w="285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334937" y="3436705"/>
                <a:ext cx="694774" cy="69477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 fontAlgn="base"/>
                <a:r>
                  <a:rPr lang="en-US" altLang="zh-CN" sz="2400" b="1" strike="noStrike" noProof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03</a:t>
                </a:r>
              </a:p>
            </p:txBody>
          </p:sp>
        </p:grpSp>
        <p:grpSp>
          <p:nvGrpSpPr>
            <p:cNvPr id="8" name="组合 142"/>
            <p:cNvGrpSpPr/>
            <p:nvPr/>
          </p:nvGrpSpPr>
          <p:grpSpPr>
            <a:xfrm>
              <a:off x="7562" y="7297"/>
              <a:ext cx="2077" cy="2077"/>
              <a:chOff x="1778000" y="4477851"/>
              <a:chExt cx="1808649" cy="1808649"/>
            </a:xfrm>
          </p:grpSpPr>
          <p:sp>
            <p:nvSpPr>
              <p:cNvPr id="46" name="椭圆 45"/>
              <p:cNvSpPr/>
              <p:nvPr>
                <p:custDataLst>
                  <p:tags r:id="rId35"/>
                </p:custDataLst>
              </p:nvPr>
            </p:nvSpPr>
            <p:spPr>
              <a:xfrm>
                <a:off x="1778000" y="4477851"/>
                <a:ext cx="1808649" cy="1808649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trike="noStrike" noProof="1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7" name="椭圆 46"/>
              <p:cNvSpPr/>
              <p:nvPr>
                <p:custDataLst>
                  <p:tags r:id="rId36"/>
                </p:custDataLst>
              </p:nvPr>
            </p:nvSpPr>
            <p:spPr>
              <a:xfrm>
                <a:off x="1841310" y="4541161"/>
                <a:ext cx="1682028" cy="1682028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 fontAlgn="base"/>
                <a:r>
                  <a:rPr lang="zh-CN" altLang="en-US" sz="1600" strike="noStrike" noProof="1" smtClean="0">
                    <a:solidFill>
                      <a:schemeClr val="tx1">
                        <a:lumMod val="50000"/>
                      </a:schemeClr>
                    </a:solidFill>
                    <a:latin typeface="微软雅黑" charset="0"/>
                    <a:ea typeface="微软雅黑" charset="0"/>
                  </a:rPr>
                  <a:t>配置齐全</a:t>
                </a:r>
                <a:endParaRPr lang="zh-CN" altLang="da-DK" sz="1600" strike="noStrike" noProof="1">
                  <a:solidFill>
                    <a:schemeClr val="tx1">
                      <a:lumMod val="50000"/>
                    </a:schemeClr>
                  </a:solidFill>
                  <a:latin typeface="微软雅黑" charset="0"/>
                  <a:ea typeface="微软雅黑" charset="0"/>
                </a:endParaRPr>
              </a:p>
            </p:txBody>
          </p:sp>
        </p:grpSp>
        <p:grpSp>
          <p:nvGrpSpPr>
            <p:cNvPr id="9" name="组合 145"/>
            <p:cNvGrpSpPr/>
            <p:nvPr/>
          </p:nvGrpSpPr>
          <p:grpSpPr>
            <a:xfrm>
              <a:off x="11965" y="5402"/>
              <a:ext cx="1255" cy="1255"/>
              <a:chOff x="2283883" y="3385651"/>
              <a:chExt cx="796882" cy="796882"/>
            </a:xfrm>
          </p:grpSpPr>
          <p:sp>
            <p:nvSpPr>
              <p:cNvPr id="44" name="椭圆 43"/>
              <p:cNvSpPr/>
              <p:nvPr>
                <p:custDataLst>
                  <p:tags r:id="rId33"/>
                </p:custDataLst>
              </p:nvPr>
            </p:nvSpPr>
            <p:spPr>
              <a:xfrm>
                <a:off x="2283883" y="3385651"/>
                <a:ext cx="796882" cy="796882"/>
              </a:xfrm>
              <a:prstGeom prst="ellipse">
                <a:avLst/>
              </a:prstGeom>
              <a:noFill/>
              <a:ln w="285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椭圆 44"/>
              <p:cNvSpPr/>
              <p:nvPr>
                <p:custDataLst>
                  <p:tags r:id="rId34"/>
                </p:custDataLst>
              </p:nvPr>
            </p:nvSpPr>
            <p:spPr>
              <a:xfrm>
                <a:off x="2334937" y="3436705"/>
                <a:ext cx="694774" cy="6947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 fontAlgn="base"/>
                <a:r>
                  <a:rPr lang="en-US" altLang="zh-CN" sz="2400" b="1" strike="noStrike" noProof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05</a:t>
                </a:r>
              </a:p>
            </p:txBody>
          </p:sp>
        </p:grpSp>
        <p:grpSp>
          <p:nvGrpSpPr>
            <p:cNvPr id="10" name="组合 148"/>
            <p:cNvGrpSpPr/>
            <p:nvPr/>
          </p:nvGrpSpPr>
          <p:grpSpPr>
            <a:xfrm>
              <a:off x="11555" y="7297"/>
              <a:ext cx="2077" cy="2077"/>
              <a:chOff x="1778000" y="4477851"/>
              <a:chExt cx="1808649" cy="1808649"/>
            </a:xfrm>
          </p:grpSpPr>
          <p:sp>
            <p:nvSpPr>
              <p:cNvPr id="42" name="椭圆 41"/>
              <p:cNvSpPr/>
              <p:nvPr>
                <p:custDataLst>
                  <p:tags r:id="rId31"/>
                </p:custDataLst>
              </p:nvPr>
            </p:nvSpPr>
            <p:spPr>
              <a:xfrm>
                <a:off x="1778000" y="4477851"/>
                <a:ext cx="1808649" cy="1808649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trike="noStrike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椭圆 42"/>
              <p:cNvSpPr/>
              <p:nvPr>
                <p:custDataLst>
                  <p:tags r:id="rId32"/>
                </p:custDataLst>
              </p:nvPr>
            </p:nvSpPr>
            <p:spPr>
              <a:xfrm>
                <a:off x="1841305" y="4541157"/>
                <a:ext cx="1681912" cy="1681894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 fontAlgn="base"/>
                <a:r>
                  <a:rPr lang="zh-CN" altLang="en-US" sz="1600" strike="noStrike" noProof="1" smtClean="0">
                    <a:solidFill>
                      <a:schemeClr val="tx1">
                        <a:lumMod val="50000"/>
                      </a:schemeClr>
                    </a:solidFill>
                    <a:latin typeface="微软雅黑" charset="0"/>
                    <a:ea typeface="微软雅黑" charset="0"/>
                  </a:rPr>
                  <a:t>测试</a:t>
                </a:r>
                <a:endParaRPr lang="en-US" altLang="zh-CN" sz="1600" strike="noStrike" noProof="1" smtClean="0">
                  <a:solidFill>
                    <a:schemeClr val="tx1">
                      <a:lumMod val="50000"/>
                    </a:schemeClr>
                  </a:solidFill>
                  <a:latin typeface="微软雅黑" charset="0"/>
                  <a:ea typeface="微软雅黑" charset="0"/>
                </a:endParaRPr>
              </a:p>
              <a:p>
                <a:pPr algn="ctr" fontAlgn="base"/>
                <a:r>
                  <a:rPr lang="zh-CN" altLang="en-US" sz="1600" strike="noStrike" noProof="1" smtClean="0">
                    <a:solidFill>
                      <a:schemeClr val="tx1">
                        <a:lumMod val="50000"/>
                      </a:schemeClr>
                    </a:solidFill>
                    <a:latin typeface="微软雅黑" charset="0"/>
                    <a:ea typeface="微软雅黑" charset="0"/>
                  </a:rPr>
                  <a:t>效率高</a:t>
                </a:r>
                <a:endParaRPr lang="zh-CN" altLang="da-DK" sz="1600" strike="noStrike" noProof="1">
                  <a:solidFill>
                    <a:schemeClr val="tx1">
                      <a:lumMod val="50000"/>
                    </a:schemeClr>
                  </a:solidFill>
                  <a:latin typeface="微软雅黑" charset="0"/>
                  <a:ea typeface="微软雅黑" charset="0"/>
                </a:endParaRPr>
              </a:p>
            </p:txBody>
          </p:sp>
        </p:grpSp>
        <p:grpSp>
          <p:nvGrpSpPr>
            <p:cNvPr id="11" name="组合 151"/>
            <p:cNvGrpSpPr/>
            <p:nvPr/>
          </p:nvGrpSpPr>
          <p:grpSpPr>
            <a:xfrm>
              <a:off x="5980" y="5402"/>
              <a:ext cx="1255" cy="1255"/>
              <a:chOff x="2283883" y="3385651"/>
              <a:chExt cx="796882" cy="796882"/>
            </a:xfrm>
          </p:grpSpPr>
          <p:sp>
            <p:nvSpPr>
              <p:cNvPr id="40" name="椭圆 39"/>
              <p:cNvSpPr/>
              <p:nvPr>
                <p:custDataLst>
                  <p:tags r:id="rId29"/>
                </p:custDataLst>
              </p:nvPr>
            </p:nvSpPr>
            <p:spPr>
              <a:xfrm>
                <a:off x="2283883" y="3385651"/>
                <a:ext cx="796882" cy="796882"/>
              </a:xfrm>
              <a:prstGeom prst="ellipse">
                <a:avLst/>
              </a:prstGeom>
              <a:noFill/>
              <a:ln w="285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椭圆 40"/>
              <p:cNvSpPr/>
              <p:nvPr>
                <p:custDataLst>
                  <p:tags r:id="rId30"/>
                </p:custDataLst>
              </p:nvPr>
            </p:nvSpPr>
            <p:spPr>
              <a:xfrm>
                <a:off x="2334937" y="3436705"/>
                <a:ext cx="694774" cy="6947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 fontAlgn="base"/>
                <a:r>
                  <a:rPr lang="en-US" altLang="zh-CN" sz="2400" b="1" strike="noStrike" noProof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02</a:t>
                </a:r>
              </a:p>
            </p:txBody>
          </p:sp>
        </p:grpSp>
        <p:grpSp>
          <p:nvGrpSpPr>
            <p:cNvPr id="12" name="组合 154"/>
            <p:cNvGrpSpPr/>
            <p:nvPr/>
          </p:nvGrpSpPr>
          <p:grpSpPr>
            <a:xfrm>
              <a:off x="5567" y="2700"/>
              <a:ext cx="2077" cy="2077"/>
              <a:chOff x="1778000" y="4477851"/>
              <a:chExt cx="1808649" cy="1808649"/>
            </a:xfrm>
          </p:grpSpPr>
          <p:sp>
            <p:nvSpPr>
              <p:cNvPr id="38" name="椭圆 37"/>
              <p:cNvSpPr/>
              <p:nvPr>
                <p:custDataLst>
                  <p:tags r:id="rId27"/>
                </p:custDataLst>
              </p:nvPr>
            </p:nvSpPr>
            <p:spPr>
              <a:xfrm>
                <a:off x="1778000" y="4477851"/>
                <a:ext cx="1808649" cy="1808649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trike="noStrike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椭圆 38"/>
              <p:cNvSpPr/>
              <p:nvPr>
                <p:custDataLst>
                  <p:tags r:id="rId28"/>
                </p:custDataLst>
              </p:nvPr>
            </p:nvSpPr>
            <p:spPr>
              <a:xfrm>
                <a:off x="1841310" y="4541161"/>
                <a:ext cx="1682028" cy="1682028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 fontAlgn="base"/>
                <a:r>
                  <a:rPr lang="zh-CN" altLang="en-US" sz="1600" strike="noStrike" noProof="1" smtClean="0">
                    <a:solidFill>
                      <a:schemeClr val="tx1">
                        <a:lumMod val="50000"/>
                      </a:schemeClr>
                    </a:solidFill>
                    <a:latin typeface="微软雅黑" charset="0"/>
                    <a:ea typeface="微软雅黑" charset="0"/>
                  </a:rPr>
                  <a:t>数据准确</a:t>
                </a:r>
                <a:endParaRPr lang="zh-CN" altLang="da-DK" sz="1600" strike="noStrike" noProof="1">
                  <a:solidFill>
                    <a:schemeClr val="tx1">
                      <a:lumMod val="50000"/>
                    </a:schemeClr>
                  </a:solidFill>
                  <a:latin typeface="微软雅黑" charset="0"/>
                  <a:ea typeface="微软雅黑" charset="0"/>
                </a:endParaRPr>
              </a:p>
            </p:txBody>
          </p:sp>
        </p:grpSp>
        <p:grpSp>
          <p:nvGrpSpPr>
            <p:cNvPr id="13" name="组合 157"/>
            <p:cNvGrpSpPr/>
            <p:nvPr/>
          </p:nvGrpSpPr>
          <p:grpSpPr>
            <a:xfrm>
              <a:off x="9970" y="5402"/>
              <a:ext cx="1255" cy="1255"/>
              <a:chOff x="2283883" y="3385651"/>
              <a:chExt cx="796882" cy="796882"/>
            </a:xfrm>
          </p:grpSpPr>
          <p:sp>
            <p:nvSpPr>
              <p:cNvPr id="36" name="椭圆 35"/>
              <p:cNvSpPr/>
              <p:nvPr>
                <p:custDataLst>
                  <p:tags r:id="rId25"/>
                </p:custDataLst>
              </p:nvPr>
            </p:nvSpPr>
            <p:spPr>
              <a:xfrm>
                <a:off x="2283883" y="3385651"/>
                <a:ext cx="796882" cy="796882"/>
              </a:xfrm>
              <a:prstGeom prst="ellipse">
                <a:avLst/>
              </a:prstGeom>
              <a:noFill/>
              <a:ln w="285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椭圆 36"/>
              <p:cNvSpPr/>
              <p:nvPr>
                <p:custDataLst>
                  <p:tags r:id="rId26"/>
                </p:custDataLst>
              </p:nvPr>
            </p:nvSpPr>
            <p:spPr>
              <a:xfrm>
                <a:off x="2334937" y="3436705"/>
                <a:ext cx="694774" cy="6947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 fontAlgn="base"/>
                <a:r>
                  <a:rPr lang="en-US" altLang="zh-CN" sz="2400" b="1" strike="noStrike" noProof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04</a:t>
                </a:r>
              </a:p>
            </p:txBody>
          </p:sp>
        </p:grpSp>
        <p:grpSp>
          <p:nvGrpSpPr>
            <p:cNvPr id="14" name="组合 160"/>
            <p:cNvGrpSpPr/>
            <p:nvPr/>
          </p:nvGrpSpPr>
          <p:grpSpPr>
            <a:xfrm>
              <a:off x="9560" y="2702"/>
              <a:ext cx="2077" cy="2078"/>
              <a:chOff x="1778000" y="4477851"/>
              <a:chExt cx="1808649" cy="1808649"/>
            </a:xfrm>
          </p:grpSpPr>
          <p:sp>
            <p:nvSpPr>
              <p:cNvPr id="34" name="椭圆 33"/>
              <p:cNvSpPr/>
              <p:nvPr>
                <p:custDataLst>
                  <p:tags r:id="rId23"/>
                </p:custDataLst>
              </p:nvPr>
            </p:nvSpPr>
            <p:spPr>
              <a:xfrm>
                <a:off x="1778000" y="4477851"/>
                <a:ext cx="1808649" cy="1808649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trike="noStrike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椭圆 34"/>
              <p:cNvSpPr/>
              <p:nvPr>
                <p:custDataLst>
                  <p:tags r:id="rId24"/>
                </p:custDataLst>
              </p:nvPr>
            </p:nvSpPr>
            <p:spPr>
              <a:xfrm>
                <a:off x="1841310" y="4539391"/>
                <a:ext cx="1682028" cy="1681218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 fontAlgn="base"/>
                <a:r>
                  <a:rPr lang="zh-CN" altLang="en-US" sz="1700" strike="noStrike" noProof="1" smtClean="0">
                    <a:solidFill>
                      <a:schemeClr val="tx1">
                        <a:lumMod val="50000"/>
                      </a:schemeClr>
                    </a:solidFill>
                    <a:latin typeface="微软雅黑" charset="0"/>
                    <a:ea typeface="微软雅黑" charset="0"/>
                  </a:rPr>
                  <a:t>技术</a:t>
                </a:r>
                <a:endParaRPr lang="en-US" altLang="zh-CN" sz="1700" strike="noStrike" noProof="1" smtClean="0">
                  <a:solidFill>
                    <a:schemeClr val="tx1">
                      <a:lumMod val="50000"/>
                    </a:schemeClr>
                  </a:solidFill>
                  <a:latin typeface="微软雅黑" charset="0"/>
                  <a:ea typeface="微软雅黑" charset="0"/>
                </a:endParaRPr>
              </a:p>
              <a:p>
                <a:pPr algn="ctr" fontAlgn="base"/>
                <a:r>
                  <a:rPr lang="zh-CN" altLang="en-US" sz="1700" strike="noStrike" noProof="1" smtClean="0">
                    <a:solidFill>
                      <a:schemeClr val="tx1">
                        <a:lumMod val="50000"/>
                      </a:schemeClr>
                    </a:solidFill>
                    <a:latin typeface="微软雅黑" charset="0"/>
                    <a:ea typeface="微软雅黑" charset="0"/>
                  </a:rPr>
                  <a:t>先进</a:t>
                </a:r>
                <a:endParaRPr lang="zh-CN" altLang="da-DK" sz="1700" strike="noStrike" noProof="1">
                  <a:solidFill>
                    <a:schemeClr val="tx1">
                      <a:lumMod val="50000"/>
                    </a:schemeClr>
                  </a:solidFill>
                  <a:latin typeface="微软雅黑" charset="0"/>
                  <a:ea typeface="微软雅黑" charset="0"/>
                </a:endParaRPr>
              </a:p>
            </p:txBody>
          </p:sp>
        </p:grpSp>
        <p:grpSp>
          <p:nvGrpSpPr>
            <p:cNvPr id="15" name="组合 163"/>
            <p:cNvGrpSpPr/>
            <p:nvPr>
              <p:custDataLst>
                <p:tags r:id="rId7"/>
              </p:custDataLst>
            </p:nvPr>
          </p:nvGrpSpPr>
          <p:grpSpPr>
            <a:xfrm>
              <a:off x="13961" y="5401"/>
              <a:ext cx="1255" cy="1254"/>
              <a:chOff x="2283883" y="3384807"/>
              <a:chExt cx="796882" cy="79677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2" name="椭圆 31"/>
              <p:cNvSpPr/>
              <p:nvPr/>
            </p:nvSpPr>
            <p:spPr>
              <a:xfrm>
                <a:off x="2283883" y="3384807"/>
                <a:ext cx="796882" cy="796776"/>
              </a:xfrm>
              <a:prstGeom prst="ellipse">
                <a:avLst/>
              </a:prstGeom>
              <a:noFill/>
              <a:ln w="285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340277" y="3441936"/>
                <a:ext cx="694774" cy="6952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 fontAlgn="base"/>
                <a:r>
                  <a:rPr lang="en-US" altLang="zh-CN" sz="2400" b="1" strike="noStrike" noProof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06</a:t>
                </a:r>
              </a:p>
            </p:txBody>
          </p:sp>
        </p:grpSp>
        <p:grpSp>
          <p:nvGrpSpPr>
            <p:cNvPr id="16" name="组合 166"/>
            <p:cNvGrpSpPr/>
            <p:nvPr/>
          </p:nvGrpSpPr>
          <p:grpSpPr>
            <a:xfrm>
              <a:off x="13550" y="2700"/>
              <a:ext cx="2077" cy="2077"/>
              <a:chOff x="1778000" y="4477851"/>
              <a:chExt cx="1808649" cy="1808649"/>
            </a:xfrm>
          </p:grpSpPr>
          <p:sp>
            <p:nvSpPr>
              <p:cNvPr id="30" name="椭圆 29"/>
              <p:cNvSpPr/>
              <p:nvPr>
                <p:custDataLst>
                  <p:tags r:id="rId21"/>
                </p:custDataLst>
              </p:nvPr>
            </p:nvSpPr>
            <p:spPr>
              <a:xfrm>
                <a:off x="1778000" y="4477851"/>
                <a:ext cx="1808649" cy="1808649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trike="noStrike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椭圆 30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41310" y="4541161"/>
                <a:ext cx="1682028" cy="1682028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 fontAlgn="base"/>
                <a:r>
                  <a:rPr lang="zh-CN" altLang="en-US" sz="1600" strike="noStrike" noProof="1" smtClean="0">
                    <a:solidFill>
                      <a:schemeClr val="tx1"/>
                    </a:solidFill>
                    <a:latin typeface="微软雅黑" charset="0"/>
                    <a:ea typeface="微软雅黑" charset="0"/>
                  </a:rPr>
                  <a:t>操作</a:t>
                </a:r>
                <a:endParaRPr lang="en-US" altLang="zh-CN" sz="1600" strike="noStrike" noProof="1" smtClean="0">
                  <a:solidFill>
                    <a:schemeClr val="tx1"/>
                  </a:solidFill>
                  <a:latin typeface="微软雅黑" charset="0"/>
                  <a:ea typeface="微软雅黑" charset="0"/>
                </a:endParaRPr>
              </a:p>
              <a:p>
                <a:pPr algn="ctr" fontAlgn="base"/>
                <a:r>
                  <a:rPr lang="zh-CN" altLang="en-US" sz="1600" strike="noStrike" noProof="1" smtClean="0">
                    <a:solidFill>
                      <a:schemeClr val="tx1"/>
                    </a:solidFill>
                    <a:latin typeface="微软雅黑" charset="0"/>
                    <a:ea typeface="微软雅黑" charset="0"/>
                  </a:rPr>
                  <a:t>智能化</a:t>
                </a:r>
                <a:endParaRPr lang="zh-CN" altLang="da-DK" sz="1600" strike="noStrike" noProof="1">
                  <a:solidFill>
                    <a:schemeClr val="tx1"/>
                  </a:solidFill>
                  <a:latin typeface="微软雅黑" charset="0"/>
                  <a:ea typeface="微软雅黑" charset="0"/>
                </a:endParaRPr>
              </a:p>
            </p:txBody>
          </p:sp>
        </p:grpSp>
        <p:cxnSp>
          <p:nvCxnSpPr>
            <p:cNvPr id="17" name="直接连接符 16"/>
            <p:cNvCxnSpPr/>
            <p:nvPr>
              <p:custDataLst>
                <p:tags r:id="rId8"/>
              </p:custDataLst>
            </p:nvPr>
          </p:nvCxnSpPr>
          <p:spPr>
            <a:xfrm>
              <a:off x="3187" y="6030"/>
              <a:ext cx="792" cy="0"/>
            </a:xfrm>
            <a:prstGeom prst="line">
              <a:avLst/>
            </a:prstGeom>
            <a:ln w="28575">
              <a:solidFill>
                <a:srgbClr val="BFBFBF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9"/>
              </p:custDataLst>
            </p:nvPr>
          </p:nvCxnSpPr>
          <p:spPr>
            <a:xfrm>
              <a:off x="17242" y="6110"/>
              <a:ext cx="792" cy="0"/>
            </a:xfrm>
            <a:prstGeom prst="line">
              <a:avLst/>
            </a:prstGeom>
            <a:ln w="28575">
              <a:solidFill>
                <a:srgbClr val="BFBFBF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52" idx="4"/>
              <a:endCxn id="50" idx="0"/>
            </p:cNvCxnSpPr>
            <p:nvPr>
              <p:custDataLst>
                <p:tags r:id="rId10"/>
              </p:custDataLst>
            </p:nvPr>
          </p:nvCxnSpPr>
          <p:spPr>
            <a:xfrm>
              <a:off x="4612" y="6657"/>
              <a:ext cx="0" cy="64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48" idx="4"/>
              <a:endCxn id="46" idx="0"/>
            </p:cNvCxnSpPr>
            <p:nvPr>
              <p:custDataLst>
                <p:tags r:id="rId11"/>
              </p:custDataLst>
            </p:nvPr>
          </p:nvCxnSpPr>
          <p:spPr>
            <a:xfrm>
              <a:off x="8602" y="6657"/>
              <a:ext cx="0" cy="64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44" idx="4"/>
              <a:endCxn id="42" idx="0"/>
            </p:cNvCxnSpPr>
            <p:nvPr>
              <p:custDataLst>
                <p:tags r:id="rId12"/>
              </p:custDataLst>
            </p:nvPr>
          </p:nvCxnSpPr>
          <p:spPr>
            <a:xfrm>
              <a:off x="12592" y="6657"/>
              <a:ext cx="0" cy="64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13"/>
              </p:custDataLst>
            </p:nvPr>
          </p:nvCxnSpPr>
          <p:spPr>
            <a:xfrm flipV="1">
              <a:off x="6607" y="4765"/>
              <a:ext cx="0" cy="64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14"/>
              </p:custDataLst>
            </p:nvPr>
          </p:nvCxnSpPr>
          <p:spPr>
            <a:xfrm flipV="1">
              <a:off x="10597" y="4765"/>
              <a:ext cx="0" cy="64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15"/>
              </p:custDataLst>
            </p:nvPr>
          </p:nvCxnSpPr>
          <p:spPr>
            <a:xfrm flipV="1">
              <a:off x="14587" y="4765"/>
              <a:ext cx="0" cy="64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52" idx="6"/>
              <a:endCxn id="40" idx="2"/>
            </p:cNvCxnSpPr>
            <p:nvPr>
              <p:custDataLst>
                <p:tags r:id="rId16"/>
              </p:custDataLst>
            </p:nvPr>
          </p:nvCxnSpPr>
          <p:spPr>
            <a:xfrm>
              <a:off x="5240" y="6030"/>
              <a:ext cx="740" cy="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40" idx="6"/>
              <a:endCxn id="48" idx="2"/>
            </p:cNvCxnSpPr>
            <p:nvPr>
              <p:custDataLst>
                <p:tags r:id="rId17"/>
              </p:custDataLst>
            </p:nvPr>
          </p:nvCxnSpPr>
          <p:spPr>
            <a:xfrm>
              <a:off x="7235" y="6030"/>
              <a:ext cx="740" cy="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48" idx="6"/>
              <a:endCxn id="36" idx="2"/>
            </p:cNvCxnSpPr>
            <p:nvPr>
              <p:custDataLst>
                <p:tags r:id="rId18"/>
              </p:custDataLst>
            </p:nvPr>
          </p:nvCxnSpPr>
          <p:spPr>
            <a:xfrm>
              <a:off x="9230" y="6030"/>
              <a:ext cx="740" cy="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36" idx="6"/>
              <a:endCxn id="44" idx="2"/>
            </p:cNvCxnSpPr>
            <p:nvPr>
              <p:custDataLst>
                <p:tags r:id="rId19"/>
              </p:custDataLst>
            </p:nvPr>
          </p:nvCxnSpPr>
          <p:spPr>
            <a:xfrm>
              <a:off x="11225" y="6030"/>
              <a:ext cx="740" cy="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44" idx="6"/>
              <a:endCxn id="32" idx="2"/>
            </p:cNvCxnSpPr>
            <p:nvPr>
              <p:custDataLst>
                <p:tags r:id="rId20"/>
              </p:custDataLst>
            </p:nvPr>
          </p:nvCxnSpPr>
          <p:spPr>
            <a:xfrm>
              <a:off x="13220" y="6030"/>
              <a:ext cx="740" cy="0"/>
            </a:xfrm>
            <a:prstGeom prst="line">
              <a:avLst/>
            </a:prstGeom>
            <a:ln w="28575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椭圆 53"/>
          <p:cNvSpPr/>
          <p:nvPr>
            <p:custDataLst>
              <p:tags r:id="rId1"/>
            </p:custDataLst>
          </p:nvPr>
        </p:nvSpPr>
        <p:spPr>
          <a:xfrm>
            <a:off x="9557180" y="3005745"/>
            <a:ext cx="796987" cy="797044"/>
          </a:xfrm>
          <a:prstGeom prst="ellipse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chemeClr val="bg1"/>
              </a:solidFill>
            </a:endParaRPr>
          </a:p>
        </p:txBody>
      </p:sp>
      <p:sp>
        <p:nvSpPr>
          <p:cNvPr id="55" name="椭圆 54"/>
          <p:cNvSpPr/>
          <p:nvPr>
            <p:custDataLst>
              <p:tags r:id="rId2"/>
            </p:custDataLst>
          </p:nvPr>
        </p:nvSpPr>
        <p:spPr>
          <a:xfrm>
            <a:off x="9328562" y="4251905"/>
            <a:ext cx="1226657" cy="1226745"/>
          </a:xfrm>
          <a:prstGeom prst="ellipse">
            <a:avLst/>
          </a:prstGeom>
          <a:solidFill>
            <a:srgbClr val="F2F2F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fontAlgn="base"/>
            <a:r>
              <a:rPr lang="zh-CN" altLang="en-US" sz="1600" strike="noStrike" noProof="1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数据追踪</a:t>
            </a:r>
            <a:endParaRPr lang="en-US" altLang="zh-CN" sz="1600" strike="noStrike" noProof="1" smtClean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ctr" fontAlgn="base"/>
            <a:r>
              <a:rPr lang="en-US" altLang="zh-CN" sz="1600" noProof="1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+</a:t>
            </a:r>
          </a:p>
          <a:p>
            <a:pPr algn="ctr" fontAlgn="base"/>
            <a:r>
              <a:rPr lang="zh-CN" altLang="en-US" sz="1600" strike="noStrike" noProof="1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权限管理</a:t>
            </a:r>
            <a:endParaRPr lang="zh-CN" altLang="da-DK" sz="1600" strike="noStrike" noProof="1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cxnSp>
        <p:nvCxnSpPr>
          <p:cNvPr id="56" name="直接连接符 55"/>
          <p:cNvCxnSpPr/>
          <p:nvPr>
            <p:custDataLst>
              <p:tags r:id="rId3"/>
            </p:custDataLst>
          </p:nvPr>
        </p:nvCxnSpPr>
        <p:spPr>
          <a:xfrm>
            <a:off x="9087243" y="3399161"/>
            <a:ext cx="469937" cy="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>
            <p:custDataLst>
              <p:tags r:id="rId4"/>
            </p:custDataLst>
          </p:nvPr>
        </p:nvSpPr>
        <p:spPr>
          <a:xfrm>
            <a:off x="9270511" y="4199279"/>
            <a:ext cx="1318998" cy="1319093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9613580" y="3052361"/>
            <a:ext cx="694866" cy="6949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fontAlgn="base"/>
            <a:r>
              <a:rPr lang="en-US" altLang="zh-CN" sz="2400" b="1" strike="noStrike" noProof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07</a:t>
            </a:r>
            <a:endParaRPr lang="en-US" altLang="zh-CN" sz="2400" b="1" strike="noStrike" noProof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9" name="直接连接符 58"/>
          <p:cNvCxnSpPr/>
          <p:nvPr>
            <p:custDataLst>
              <p:tags r:id="rId5"/>
            </p:custDataLst>
          </p:nvPr>
        </p:nvCxnSpPr>
        <p:spPr>
          <a:xfrm>
            <a:off x="9966960" y="3802789"/>
            <a:ext cx="0" cy="406461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ea typeface="+mn-ea"/>
                <a:cs typeface="黑体" pitchFamily="49" charset="-122"/>
              </a:rPr>
              <a:t>3.1 </a:t>
            </a:r>
            <a:r>
              <a:rPr dirty="0" smtClean="0">
                <a:latin typeface="+mn-ea"/>
                <a:ea typeface="+mn-ea"/>
                <a:cs typeface="黑体" pitchFamily="49" charset="-122"/>
              </a:rPr>
              <a:t>水蒸气透过率测试仪</a:t>
            </a:r>
            <a:endParaRPr lang="zh-CN" altLang="en-US" dirty="0">
              <a:latin typeface="+mn-ea"/>
              <a:ea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740001" y="1286654"/>
          <a:ext cx="5760720" cy="5136802"/>
        </p:xfrm>
        <a:graphic>
          <a:graphicData uri="http://schemas.openxmlformats.org/drawingml/2006/table">
            <a:tbl>
              <a:tblPr/>
              <a:tblGrid>
                <a:gridCol w="1069340"/>
                <a:gridCol w="2316480"/>
                <a:gridCol w="2374900"/>
              </a:tblGrid>
              <a:tr h="26003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W501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W533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9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执行标准</a:t>
                      </a:r>
                      <a:endParaRPr lang="zh-CN" sz="120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GB/T 1037-1988 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塑料薄膜和片材透水蒸气性试验方法 杯式法</a:t>
                      </a:r>
                      <a:endParaRPr lang="en-US" altLang="zh-CN" sz="1200" kern="100" dirty="0" smtClea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indent="0" algn="l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  <a:sym typeface="+mn-ea"/>
                        </a:rPr>
                        <a:t>YBB00092003-2015 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  <a:sym typeface="+mn-ea"/>
                        </a:rPr>
                        <a:t>：水蒸气透过量测定法</a:t>
                      </a:r>
                      <a:endParaRPr lang="zh-CN" altLang="en-US" sz="1200" kern="100" dirty="0" smtClea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宋体"/>
                          <a:cs typeface="Times New Roman"/>
                        </a:rPr>
                        <a:t>测试腔数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测量范围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0.01-10000g/(m²·24h)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0.01-10000g/(m²·24h)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测试精度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0.001g/(m²·24h)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0.001g/(m²·24h)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温度范围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15-55℃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15-55℃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温控精度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湿度范围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100%RH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100%RH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控湿精度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±2%RH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±2%RH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宋体"/>
                          <a:cs typeface="Times New Roman"/>
                        </a:rPr>
                        <a:t>载气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99.999%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高纯氮气，空气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99.999%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高纯氮气，空气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宋体"/>
                          <a:cs typeface="Times New Roman"/>
                        </a:rPr>
                        <a:t>试验尺寸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125mm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86.54cm²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125mm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86.54cm²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1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图片 2" descr="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9091" y="5572934"/>
            <a:ext cx="1290632" cy="793324"/>
          </a:xfrm>
          <a:prstGeom prst="rect">
            <a:avLst/>
          </a:prstGeom>
          <a:noFill/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11241" y="929464"/>
            <a:ext cx="1379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</a:rPr>
              <a:t>增重法</a:t>
            </a:r>
          </a:p>
        </p:txBody>
      </p:sp>
      <p:pic>
        <p:nvPicPr>
          <p:cNvPr id="8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827" y="5715810"/>
            <a:ext cx="957373" cy="660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cs typeface="黑体" pitchFamily="49" charset="-122"/>
              </a:rPr>
              <a:t>3.1 </a:t>
            </a:r>
            <a:r>
              <a:rPr dirty="0" smtClean="0">
                <a:latin typeface="+mn-ea"/>
                <a:cs typeface="黑体" pitchFamily="49" charset="-122"/>
              </a:rPr>
              <a:t>水蒸气透过率测试仪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25687" y="1143778"/>
          <a:ext cx="8215370" cy="5535012"/>
        </p:xfrm>
        <a:graphic>
          <a:graphicData uri="http://schemas.openxmlformats.org/drawingml/2006/table">
            <a:tbl>
              <a:tblPr/>
              <a:tblGrid>
                <a:gridCol w="1000132"/>
                <a:gridCol w="2357454"/>
                <a:gridCol w="2428892"/>
                <a:gridCol w="2428892"/>
              </a:tblGrid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W201</a:t>
                      </a:r>
                      <a:endParaRPr lang="zh-CN" altLang="en-US" sz="1200" kern="100" dirty="0" smtClean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W202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W203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执行标准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GB/T 21529-2008 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塑料薄膜和薄片水蒸气透过率的测定 电解传感器法</a:t>
                      </a:r>
                      <a:endParaRPr lang="en-US" altLang="zh-CN" sz="1200" kern="100" dirty="0" smtClea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indent="0" algn="ctr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  <a:sym typeface="+mn-ea"/>
                        </a:rPr>
                        <a:t>YBB00092003-2015 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  <a:sym typeface="+mn-ea"/>
                        </a:rPr>
                        <a:t>：水蒸气透过量测定法</a:t>
                      </a:r>
                      <a:endParaRPr lang="zh-CN" altLang="en-US" sz="1200" kern="100" dirty="0" smtClea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004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测试腔数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测量范围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0.001-100g/(m²·24h)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0.001-100g/(m²·24h)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0.001-100g/(m²·24h)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测试精度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0.001g/(m²·24h)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0.001g/(m²·24h)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0.001g/(m²·24h)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温度范围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15-45℃(15-45℃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可选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15-45℃(15-45℃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可选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15-45℃(15-45℃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可选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9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温控精度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湿度范围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0%RH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100%RH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0%RH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100%RH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0%RH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100%RH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控湿精度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±1%RH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±1%RH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±1%RH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载气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99.999%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高纯氮气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99.999%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高纯氮气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99.999%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高纯氮气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流量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0-100mL/min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0-100mL/min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0-100mL/min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试验尺寸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100mm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100mm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100mm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57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zh-CN" altLang="en-US" sz="120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426" name="图片 14" descr="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339" y="5787248"/>
            <a:ext cx="1258396" cy="908841"/>
          </a:xfrm>
          <a:prstGeom prst="rect">
            <a:avLst/>
          </a:prstGeom>
          <a:noFill/>
        </p:spPr>
      </p:pic>
      <p:pic>
        <p:nvPicPr>
          <p:cNvPr id="103425" name="图片 3" descr="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2231" y="5858686"/>
            <a:ext cx="1152521" cy="815042"/>
          </a:xfrm>
          <a:prstGeom prst="rect">
            <a:avLst/>
          </a:prstGeom>
          <a:noFill/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11241" y="929464"/>
            <a:ext cx="1379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1"/>
                </a:solidFill>
              </a:rPr>
              <a:t>电解法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7" name="Picture 2" descr="C:\Users\Administrator\Desktop\w401\W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1637" y="6001562"/>
            <a:ext cx="868378" cy="651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cs typeface="黑体" pitchFamily="49" charset="-122"/>
              </a:rPr>
              <a:t>3.1 </a:t>
            </a:r>
            <a:r>
              <a:rPr dirty="0" smtClean="0">
                <a:latin typeface="+mn-ea"/>
                <a:cs typeface="黑体" pitchFamily="49" charset="-122"/>
              </a:rPr>
              <a:t>水蒸气透过率测试仪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382679" y="1286654"/>
          <a:ext cx="10358509" cy="5006848"/>
        </p:xfrm>
        <a:graphic>
          <a:graphicData uri="http://schemas.openxmlformats.org/drawingml/2006/table">
            <a:tbl>
              <a:tblPr/>
              <a:tblGrid>
                <a:gridCol w="1143007"/>
                <a:gridCol w="2214578"/>
                <a:gridCol w="2357454"/>
                <a:gridCol w="2357454"/>
                <a:gridCol w="2286016"/>
              </a:tblGrid>
              <a:tr h="1845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W301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W302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W303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W360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执行标准</a:t>
                      </a:r>
                      <a:endParaRPr lang="zh-CN" sz="120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GB/T 1037-1988 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塑料薄膜和片材透水蒸气性试验方法 杯式法、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  <a:sym typeface="+mn-ea"/>
                        </a:rPr>
                        <a:t>YBB00092003-2015 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  <a:sym typeface="+mn-ea"/>
                        </a:rPr>
                        <a:t>：水蒸气透过量测定法</a:t>
                      </a:r>
                      <a:endParaRPr lang="zh-CN" altLang="en-US" sz="1200" kern="100" dirty="0" smtClea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38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测试腔</a:t>
                      </a:r>
                      <a:r>
                        <a:rPr lang="zh-CN" sz="1200" b="1" kern="100" dirty="0">
                          <a:latin typeface="Times New Roman"/>
                          <a:ea typeface="宋体"/>
                          <a:cs typeface="Times New Roman"/>
                        </a:rPr>
                        <a:t>数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腔（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可扩展）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2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测量范围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0.01-10000g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0.01-10000g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0.01-10000g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0.01-10000g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测试精度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0.001g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0.001g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0.001g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0.001g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6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温度范围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15-45℃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15-45℃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10-50℃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10-50℃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3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温控精度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5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湿度范围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0-10%RH30-90%RH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双气流湿度法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0-20%RH30-90%RH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双气流湿度法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0-20%RH</a:t>
                      </a:r>
                      <a:r>
                        <a:rPr lang="zh-CN" altLang="en-US" sz="1200" kern="100" smtClean="0">
                          <a:latin typeface="Tahoma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1200" kern="100" smtClean="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双气流湿度法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0-10%RH</a:t>
                      </a:r>
                      <a:r>
                        <a:rPr lang="zh-CN" altLang="en-US" sz="1200" kern="100" dirty="0" smtClean="0">
                          <a:latin typeface="Tahoma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双气流湿度法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9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宋体"/>
                          <a:cs typeface="Times New Roman"/>
                        </a:rPr>
                        <a:t>控</a:t>
                      </a:r>
                      <a:r>
                        <a:rPr lang="zh-CN" sz="12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湿精度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±2%RH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±2%RH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±2%RH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±2%RH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1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试验尺寸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90mm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90mm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90mm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72mm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28.27cm²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L="75938" marR="75938" marT="37969" marB="379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4452" name="图片 2" descr="w301"/>
          <p:cNvPicPr>
            <a:picLocks noChangeAspect="1" noChangeArrowheads="1"/>
          </p:cNvPicPr>
          <p:nvPr/>
        </p:nvPicPr>
        <p:blipFill>
          <a:blip r:embed="rId2" cstate="print"/>
          <a:srcRect l="29324" t="15759" r="27196" b="32976"/>
          <a:stretch>
            <a:fillRect/>
          </a:stretch>
        </p:blipFill>
        <p:spPr bwMode="auto">
          <a:xfrm>
            <a:off x="3097191" y="5215744"/>
            <a:ext cx="1038225" cy="819150"/>
          </a:xfrm>
          <a:prstGeom prst="rect">
            <a:avLst/>
          </a:prstGeom>
          <a:noFill/>
        </p:spPr>
      </p:pic>
      <p:pic>
        <p:nvPicPr>
          <p:cNvPr id="104451" name="图片 15" descr="W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893" y="5287182"/>
            <a:ext cx="1257300" cy="771525"/>
          </a:xfrm>
          <a:prstGeom prst="rect">
            <a:avLst/>
          </a:prstGeom>
          <a:noFill/>
        </p:spPr>
      </p:pic>
      <p:pic>
        <p:nvPicPr>
          <p:cNvPr id="104450" name="图片 19" descr="W3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4909" y="5358620"/>
            <a:ext cx="1426094" cy="552451"/>
          </a:xfrm>
          <a:prstGeom prst="rect">
            <a:avLst/>
          </a:prstGeom>
          <a:noFill/>
        </p:spPr>
      </p:pic>
      <p:pic>
        <p:nvPicPr>
          <p:cNvPr id="104449" name="图片 20" descr="360"/>
          <p:cNvPicPr>
            <a:picLocks noChangeAspect="1" noChangeArrowheads="1"/>
          </p:cNvPicPr>
          <p:nvPr/>
        </p:nvPicPr>
        <p:blipFill>
          <a:blip r:embed="rId5" cstate="print"/>
          <a:srcRect l="11732" t="17599" r="10048" b="15915"/>
          <a:stretch>
            <a:fillRect/>
          </a:stretch>
        </p:blipFill>
        <p:spPr bwMode="auto">
          <a:xfrm>
            <a:off x="10026677" y="5144306"/>
            <a:ext cx="1066800" cy="1019175"/>
          </a:xfrm>
          <a:prstGeom prst="rect">
            <a:avLst/>
          </a:prstGeom>
          <a:noFill/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311241" y="929464"/>
            <a:ext cx="1379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</a:rPr>
              <a:t>减重法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cs typeface="黑体" pitchFamily="49" charset="-122"/>
              </a:rPr>
              <a:t>3.1 </a:t>
            </a:r>
            <a:r>
              <a:rPr dirty="0" smtClean="0">
                <a:latin typeface="+mn-ea"/>
                <a:cs typeface="黑体" pitchFamily="49" charset="-122"/>
              </a:rPr>
              <a:t>水蒸气透过率测试仪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25687" y="1143778"/>
          <a:ext cx="8143932" cy="5352132"/>
        </p:xfrm>
        <a:graphic>
          <a:graphicData uri="http://schemas.openxmlformats.org/drawingml/2006/table">
            <a:tbl>
              <a:tblPr/>
              <a:tblGrid>
                <a:gridCol w="1000132"/>
                <a:gridCol w="2357454"/>
                <a:gridCol w="2428892"/>
                <a:gridCol w="2357454"/>
              </a:tblGrid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W401</a:t>
                      </a:r>
                      <a:endParaRPr lang="zh-CN" altLang="en-US" sz="1200" kern="100" dirty="0" smtClean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W402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W403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执行标准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GB/T 26253-2010 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塑料薄膜和薄片水蒸气透过率的测定 红外检测器法</a:t>
                      </a:r>
                      <a:endParaRPr lang="en-US" altLang="zh-CN" sz="1200" kern="100" dirty="0" smtClea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indent="0" algn="l" defTabSz="13646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  <a:sym typeface="+mn-ea"/>
                        </a:rPr>
                        <a:t>YBB00092003-2015 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  <a:sym typeface="+mn-ea"/>
                        </a:rPr>
                        <a:t>：水蒸气透过量测定法</a:t>
                      </a:r>
                      <a:endParaRPr lang="zh-CN" altLang="en-US" sz="1200" kern="100" dirty="0" smtClea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测试腔数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测量范围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0.001-100g/(m²·24h)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0.001-100g/(m²·24h)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0.001-100g/(m²·24h)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测试精度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0.001g/(m²·24h)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0.001g/(m²·24h)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0.001g/(m²·24h)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温度范围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15-45℃(</a:t>
                      </a: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15-55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℃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可选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15-45℃(</a:t>
                      </a: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15-55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℃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可选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15-45℃(</a:t>
                      </a:r>
                      <a:r>
                        <a:rPr 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15-55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℃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可选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温控精度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湿度范围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0%RH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100%RH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0%RH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100%RH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0%RH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100%RH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控湿精度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±1%RH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±1%RH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±1%RH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载气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99.999%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高纯氮气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99.999%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高纯氮气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99.999%</a:t>
                      </a: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高纯氮气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流量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0-100mL/min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0-100mL/min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0-100mL/min</a:t>
                      </a:r>
                      <a:endParaRPr lang="zh-CN" sz="12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宋体"/>
                          <a:cs typeface="Times New Roman"/>
                        </a:rPr>
                        <a:t>试验尺寸</a:t>
                      </a:r>
                      <a:endParaRPr lang="zh-CN" sz="120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100mm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100mm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100mm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2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57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2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zh-CN" altLang="en-US" sz="120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426" name="图片 14" descr="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653" y="5644372"/>
            <a:ext cx="1258396" cy="908841"/>
          </a:xfrm>
          <a:prstGeom prst="rect">
            <a:avLst/>
          </a:prstGeom>
          <a:noFill/>
        </p:spPr>
      </p:pic>
      <p:pic>
        <p:nvPicPr>
          <p:cNvPr id="103425" name="图片 3" descr="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6545" y="5644372"/>
            <a:ext cx="1152521" cy="815042"/>
          </a:xfrm>
          <a:prstGeom prst="rect">
            <a:avLst/>
          </a:prstGeom>
          <a:noFill/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11241" y="929464"/>
            <a:ext cx="1379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1"/>
                </a:solidFill>
              </a:rPr>
              <a:t>红外法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7" name="Picture 2" descr="C:\Users\Administrator\Desktop\w401\W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1637" y="5787248"/>
            <a:ext cx="868378" cy="651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3.1.2 </a:t>
            </a:r>
            <a:r>
              <a:rPr dirty="0" smtClean="0"/>
              <a:t>三种方法比对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39868" y="1429530"/>
          <a:ext cx="9632630" cy="350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760"/>
                <a:gridCol w="1928485"/>
                <a:gridCol w="2214578"/>
                <a:gridCol w="1855328"/>
                <a:gridCol w="210547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电解法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/>
                        <a:t>红外法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/>
                        <a:t>杯式增重法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/>
                        <a:t>杯式减重法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/>
                        <a:t>传感器性质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相对传感器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绝对传感器注</a:t>
                      </a:r>
                      <a:r>
                        <a:rPr lang="en-US" altLang="zh-CN" sz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</a:t>
                      </a:r>
                      <a:r>
                        <a:rPr lang="zh-CN" altLang="en-US" sz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红外法属于绝对值测量法，数据更准确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绝对传感器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相对传感器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/>
                        <a:t>测试精度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0.0002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0.001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0.05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0.005</a:t>
                      </a:r>
                      <a:r>
                        <a:rPr lang="en-US" altLang="zh-CN" sz="1200" baseline="30000" dirty="0" smtClean="0"/>
                        <a:t>★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65913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/>
                        <a:t>传感器的直接测试范围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0.0002-15 </a:t>
                      </a:r>
                    </a:p>
                    <a:p>
                      <a:pPr algn="l"/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0.001-1000</a:t>
                      </a:r>
                    </a:p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0.05-2000</a:t>
                      </a:r>
                    </a:p>
                    <a:p>
                      <a:pPr algn="l"/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smtClean="0"/>
                        <a:t>0.005-200</a:t>
                      </a:r>
                      <a:endParaRPr lang="en-US" altLang="zh-CN" sz="1200" dirty="0" smtClean="0"/>
                    </a:p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仪器的测试范围（经过处理后的仪器测试范围）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0.0002-15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r>
                        <a:rPr lang="zh-CN" altLang="en-US" sz="1200" dirty="0" smtClean="0">
                          <a:ea typeface="宋体" panose="02010600030101010101" pitchFamily="2" charset="-122"/>
                        </a:rPr>
                        <a:t>，</a:t>
                      </a:r>
                      <a:endParaRPr lang="zh-CN" altLang="en-US" sz="1200" dirty="0" smtClean="0"/>
                    </a:p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加标准面罩可测试到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0.0002-100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0.001-100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，加标准面罩可测试到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0.001-1000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  <a:p>
                      <a:pPr marL="0" marR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增重法0.05-2000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,加标准面罩可测试到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0.05-10000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减重法0.01-200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/>
                        <a:t>,加面罩可测试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0.01-10000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g/(m</a:t>
                      </a:r>
                      <a:r>
                        <a:rPr lang="en-US" altLang="zh-CN" sz="1200" baseline="30000" dirty="0" smtClean="0">
                          <a:ea typeface="宋体" panose="02010600030101010101" pitchFamily="2" charset="-122"/>
                        </a:rPr>
                        <a:t>2 </a:t>
                      </a:r>
                      <a:r>
                        <a:rPr lang="en-US" altLang="zh-CN" sz="1200" dirty="0" smtClean="0">
                          <a:ea typeface="宋体" panose="02010600030101010101" pitchFamily="2" charset="-122"/>
                        </a:rPr>
                        <a:t>· 24h)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/>
                        <a:t>测试结果</a:t>
                      </a:r>
                      <a:endParaRPr lang="en-US" altLang="zh-CN" sz="1200" b="1" dirty="0" smtClean="0"/>
                    </a:p>
                    <a:p>
                      <a:pPr algn="l"/>
                      <a:r>
                        <a:rPr lang="zh-CN" altLang="en-US" sz="1200" b="1" dirty="0" smtClean="0"/>
                        <a:t>可比性</a:t>
                      </a:r>
                      <a:endParaRPr lang="zh-CN" altLang="en-US" sz="1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/>
                        <a:t>红外法、电解法、增重法三种</a:t>
                      </a:r>
                      <a:r>
                        <a:rPr lang="zh-CN" altLang="en-US" sz="1200" b="1" dirty="0" smtClean="0"/>
                        <a:t>测试结果在可测段等效</a:t>
                      </a:r>
                      <a:endParaRPr lang="zh-CN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63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/>
                        <a:t>可测段不可进行比较；</a:t>
                      </a:r>
                      <a:r>
                        <a:rPr lang="en-US" altLang="zh-CN" sz="1200" dirty="0" smtClean="0"/>
                        <a:t>(</a:t>
                      </a:r>
                      <a:r>
                        <a:rPr lang="en-US" altLang="zh-CN" sz="1200" baseline="30000" dirty="0" smtClean="0"/>
                        <a:t>★</a:t>
                      </a:r>
                      <a:r>
                        <a:rPr lang="zh-CN" altLang="en-US" sz="1200" dirty="0" smtClean="0"/>
                        <a:t>减重法必须控制湿度范围，结果才能与增重法等效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宋体" pitchFamily="2" charset="-122"/>
                <a:ea typeface="宋体" pitchFamily="2" charset="-122"/>
                <a:cs typeface="黑体" pitchFamily="49" charset="-122"/>
              </a:rPr>
              <a:t>3.1.2 </a:t>
            </a:r>
            <a:r>
              <a:rPr dirty="0" smtClean="0"/>
              <a:t>三种方法的选择条件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56360" y="1074510"/>
            <a:ext cx="913638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红外法传感器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属于绝对值测量法，数据更准确。传感器性能耐用稳用，适合所有材质的首选测试方法，缺点是传感器价格昂贵。不适合大透过率低阻材料的测试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82679" y="2215348"/>
            <a:ext cx="9136380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电解法传感器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属于相对值测试方法，传感器只对透过的部分水汽进行吸收和电解，故传感器的检测值是个相对值，必须对检测值进行校正才能得到最终结果。因为是对水分子进行电解，故精度最高，适合对高阻隔材料的检测，经过标定检测结果与红外法等效，传感器比红外法更经济。不适合低阻隔材料的检测，传感器的保养要求较高。</a:t>
            </a:r>
          </a:p>
        </p:txBody>
      </p:sp>
      <p:sp>
        <p:nvSpPr>
          <p:cNvPr id="5" name="矩形 4"/>
          <p:cNvSpPr/>
          <p:nvPr/>
        </p:nvSpPr>
        <p:spPr>
          <a:xfrm>
            <a:off x="1454117" y="4072736"/>
            <a:ext cx="9124950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三法如何选型</a:t>
            </a:r>
            <a:r>
              <a:rPr lang="en-US" altLang="zh-CN" sz="1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为满足行业监管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对中高阻隔材料薄膜及容器的检测首选红外法，只检高阻材料而预算不够充分可选电解法，对于透过性大于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2.0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的中低阻隔薄膜材料可选用增重法，对于瓶子袋子的检测可选用红外、电解、或是减重法。主要用于企业品质自控而非行业监管，且预算不充分的所有高低阻隔薄膜的检测可选用减重法。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0"/>
          <p:cNvSpPr>
            <a:spLocks noChangeAspect="1"/>
          </p:cNvSpPr>
          <p:nvPr/>
        </p:nvSpPr>
        <p:spPr>
          <a:xfrm>
            <a:off x="4822964" y="1129745"/>
            <a:ext cx="1941045" cy="21142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89968" y="3644108"/>
            <a:ext cx="7215239" cy="1242944"/>
            <a:chOff x="28556" y="1740306"/>
            <a:chExt cx="2883747" cy="931992"/>
          </a:xfrm>
        </p:grpSpPr>
        <p:sp>
          <p:nvSpPr>
            <p:cNvPr id="5" name="TextBox 4"/>
            <p:cNvSpPr txBox="1"/>
            <p:nvPr/>
          </p:nvSpPr>
          <p:spPr>
            <a:xfrm>
              <a:off x="28556" y="1740306"/>
              <a:ext cx="2883747" cy="5307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药品包装材料中常见材料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8937" y="2418441"/>
              <a:ext cx="1085881" cy="253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600" b="1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61071" y="894607"/>
            <a:ext cx="2237310" cy="2439029"/>
            <a:chOff x="1249459" y="2668927"/>
            <a:chExt cx="1099775" cy="1198967"/>
          </a:xfrm>
        </p:grpSpPr>
        <p:sp>
          <p:nvSpPr>
            <p:cNvPr id="8" name="矩形 10"/>
            <p:cNvSpPr>
              <a:spLocks noChangeAspect="1"/>
            </p:cNvSpPr>
            <p:nvPr/>
          </p:nvSpPr>
          <p:spPr>
            <a:xfrm>
              <a:off x="1249459" y="2668927"/>
              <a:ext cx="1099775" cy="1198967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KSO_Shape"/>
            <p:cNvSpPr>
              <a:spLocks noChangeAspect="1"/>
            </p:cNvSpPr>
            <p:nvPr/>
          </p:nvSpPr>
          <p:spPr bwMode="auto">
            <a:xfrm>
              <a:off x="1613586" y="3052410"/>
              <a:ext cx="371520" cy="432000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矩形 10"/>
          <p:cNvSpPr/>
          <p:nvPr/>
        </p:nvSpPr>
        <p:spPr>
          <a:xfrm>
            <a:off x="4556414" y="658220"/>
            <a:ext cx="1233265" cy="134446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r>
              <a:rPr lang="en-US" altLang="zh-CN" sz="4800" dirty="0" smtClean="0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  <a:endParaRPr lang="zh-CN" altLang="en-US" sz="37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370631" y="5478898"/>
            <a:ext cx="1509180" cy="150913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251701" y="5125976"/>
            <a:ext cx="1509180" cy="150913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597288" y="6289573"/>
            <a:ext cx="1509180" cy="150913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338868" y="6144520"/>
            <a:ext cx="768200" cy="76817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10340623" y="6289573"/>
            <a:ext cx="864225" cy="8642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7218331" y="6577640"/>
            <a:ext cx="1152300" cy="115226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214953" y="5771623"/>
            <a:ext cx="672175" cy="67215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1679947" y="6144205"/>
            <a:ext cx="672175" cy="67215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1007772" y="6708063"/>
            <a:ext cx="672175" cy="67215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335447" y="6523354"/>
            <a:ext cx="432113" cy="4321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5238119" y="6018476"/>
            <a:ext cx="336088" cy="336078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5844285" y="5712505"/>
            <a:ext cx="336088" cy="33607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95385" y="6265274"/>
            <a:ext cx="240063" cy="24005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021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7000">
        <p:blinds dir="vert"/>
      </p:transition>
    </mc:Choice>
    <mc:Fallback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0191E-6 L -0.06302 -0.00062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296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382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301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401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34"/>
                            </p:stCondLst>
                            <p:childTnLst>
                              <p:par>
                                <p:cTn id="10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3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4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ea"/>
                <a:ea typeface="+mn-ea"/>
                <a:cs typeface="黑体" pitchFamily="49" charset="-122"/>
              </a:rPr>
              <a:t>3.2 </a:t>
            </a:r>
            <a:r>
              <a:rPr dirty="0" smtClean="0">
                <a:latin typeface="+mn-ea"/>
                <a:ea typeface="+mn-ea"/>
                <a:cs typeface="黑体" pitchFamily="49" charset="-122"/>
              </a:rPr>
              <a:t>气体透过率测定仪</a:t>
            </a:r>
            <a:endParaRPr lang="zh-CN" altLang="en-US" dirty="0">
              <a:latin typeface="+mn-ea"/>
              <a:ea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68563" y="1000902"/>
          <a:ext cx="7500990" cy="5888564"/>
        </p:xfrm>
        <a:graphic>
          <a:graphicData uri="http://schemas.openxmlformats.org/drawingml/2006/table">
            <a:tbl>
              <a:tblPr/>
              <a:tblGrid>
                <a:gridCol w="1335864"/>
                <a:gridCol w="2878978"/>
                <a:gridCol w="3286148"/>
              </a:tblGrid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b="1" kern="100" dirty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15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>
                          <a:latin typeface="Times New Roman"/>
                          <a:ea typeface="宋体"/>
                          <a:cs typeface="Times New Roman"/>
                        </a:rPr>
                        <a:t>N500</a:t>
                      </a:r>
                      <a:endParaRPr lang="zh-CN" sz="115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N530</a:t>
                      </a:r>
                      <a:endParaRPr lang="zh-CN" sz="115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5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执行标准</a:t>
                      </a:r>
                      <a:endParaRPr lang="zh-CN" sz="115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GB/T 1038-2000 </a:t>
                      </a:r>
                      <a:r>
                        <a:rPr lang="zh-CN" altLang="en-US" sz="115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塑料薄膜和薄片气体透过性试验方法 压差法</a:t>
                      </a:r>
                      <a:endParaRPr lang="en-US" altLang="zh-CN" sz="1150" kern="100" dirty="0" smtClea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indent="0" algn="l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5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  <a:sym typeface="+mn-ea"/>
                        </a:rPr>
                        <a:t>YBB00082003-2015 </a:t>
                      </a:r>
                      <a:r>
                        <a:rPr lang="zh-CN" altLang="en-US" sz="115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  <a:sym typeface="+mn-ea"/>
                        </a:rPr>
                        <a:t>：气体透过量测定法</a:t>
                      </a:r>
                      <a:endParaRPr lang="zh-CN" altLang="en-US" sz="1150" kern="100" dirty="0" smtClea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b="1" kern="100">
                          <a:latin typeface="Times New Roman"/>
                          <a:ea typeface="宋体"/>
                          <a:cs typeface="Times New Roman"/>
                        </a:rPr>
                        <a:t>测试腔数</a:t>
                      </a:r>
                      <a:endParaRPr lang="zh-CN" sz="115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150" kern="100" dirty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15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150" kern="100" dirty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15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b="1" kern="100">
                          <a:latin typeface="Times New Roman"/>
                          <a:ea typeface="宋体"/>
                          <a:cs typeface="Times New Roman"/>
                        </a:rPr>
                        <a:t>测量范围</a:t>
                      </a:r>
                      <a:endParaRPr lang="zh-CN" sz="115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0.02-50000cm³/(m²·24h·0.1MPa</a:t>
                      </a:r>
                      <a:r>
                        <a:rPr lang="en-US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r>
                        <a:rPr lang="zh-CN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扩充</a:t>
                      </a:r>
                      <a:r>
                        <a:rPr lang="zh-CN" sz="1150" kern="100" dirty="0">
                          <a:latin typeface="Times New Roman"/>
                          <a:ea typeface="宋体"/>
                          <a:cs typeface="Times New Roman"/>
                        </a:rPr>
                        <a:t>体积上限</a:t>
                      </a:r>
                      <a:r>
                        <a:rPr lang="zh-CN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可</a:t>
                      </a:r>
                      <a:r>
                        <a:rPr lang="en-US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600000cm³</a:t>
                      </a: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/(m²·24h·0.1Mpa)</a:t>
                      </a:r>
                      <a:endParaRPr lang="zh-CN" sz="115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0.02-50000cm³/(m²·24h·0.1Mpa</a:t>
                      </a:r>
                      <a:r>
                        <a:rPr lang="en-US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r>
                        <a:rPr lang="zh-CN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扩充</a:t>
                      </a:r>
                      <a:r>
                        <a:rPr lang="zh-CN" sz="1150" kern="100" dirty="0">
                          <a:latin typeface="Times New Roman"/>
                          <a:ea typeface="宋体"/>
                          <a:cs typeface="Times New Roman"/>
                        </a:rPr>
                        <a:t>体积上限</a:t>
                      </a:r>
                      <a:r>
                        <a:rPr lang="zh-CN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可达</a:t>
                      </a:r>
                      <a:r>
                        <a:rPr lang="en-US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600000cm³</a:t>
                      </a: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/(m²·24h·0.1Mpa)</a:t>
                      </a:r>
                      <a:endParaRPr lang="zh-CN" sz="115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b="1" kern="100">
                          <a:latin typeface="Times New Roman"/>
                          <a:ea typeface="宋体"/>
                          <a:cs typeface="Times New Roman"/>
                        </a:rPr>
                        <a:t>测试精度</a:t>
                      </a:r>
                      <a:endParaRPr lang="zh-CN" sz="115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>
                          <a:latin typeface="Times New Roman"/>
                          <a:ea typeface="宋体"/>
                          <a:cs typeface="Times New Roman"/>
                        </a:rPr>
                        <a:t>0.01cm³/(m²·24h·0.1Mpa)</a:t>
                      </a:r>
                      <a:endParaRPr lang="zh-CN" sz="115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>
                          <a:latin typeface="Times New Roman"/>
                          <a:ea typeface="宋体"/>
                          <a:cs typeface="Times New Roman"/>
                        </a:rPr>
                        <a:t>0.01cm³/(m²·24h·0.1Mpa)</a:t>
                      </a:r>
                      <a:endParaRPr lang="zh-CN" sz="115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b="1" kern="100">
                          <a:latin typeface="Times New Roman"/>
                          <a:ea typeface="宋体"/>
                          <a:cs typeface="Times New Roman"/>
                        </a:rPr>
                        <a:t>温度范围</a:t>
                      </a:r>
                      <a:endParaRPr lang="zh-CN" sz="115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15～35</a:t>
                      </a: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℃</a:t>
                      </a:r>
                      <a:endParaRPr lang="zh-CN" sz="115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5～50</a:t>
                      </a: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℃</a:t>
                      </a:r>
                      <a:endParaRPr lang="zh-CN" sz="115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b="1" kern="100">
                          <a:latin typeface="Times New Roman"/>
                          <a:ea typeface="宋体"/>
                          <a:cs typeface="Times New Roman"/>
                        </a:rPr>
                        <a:t>温控精度</a:t>
                      </a:r>
                      <a:endParaRPr lang="zh-CN" sz="115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>
                          <a:latin typeface="Times New Roman"/>
                          <a:ea typeface="宋体"/>
                          <a:cs typeface="Times New Roman"/>
                        </a:rPr>
                        <a:t>±0.01℃</a:t>
                      </a:r>
                      <a:endParaRPr lang="zh-CN" sz="115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>
                          <a:latin typeface="Times New Roman"/>
                          <a:ea typeface="宋体"/>
                          <a:cs typeface="Times New Roman"/>
                        </a:rPr>
                        <a:t>±0.01℃</a:t>
                      </a:r>
                      <a:endParaRPr lang="zh-CN" sz="115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b="1" kern="100">
                          <a:latin typeface="Times New Roman"/>
                          <a:ea typeface="宋体"/>
                          <a:cs typeface="Times New Roman"/>
                        </a:rPr>
                        <a:t>真空分辨率</a:t>
                      </a:r>
                      <a:endParaRPr lang="zh-CN" sz="115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>
                          <a:latin typeface="Times New Roman"/>
                          <a:ea typeface="宋体"/>
                          <a:cs typeface="Times New Roman"/>
                        </a:rPr>
                        <a:t>0.1Pa</a:t>
                      </a:r>
                      <a:endParaRPr lang="zh-CN" sz="115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0.1Pa</a:t>
                      </a:r>
                      <a:endParaRPr lang="zh-CN" sz="115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b="1" kern="100">
                          <a:latin typeface="Times New Roman"/>
                          <a:ea typeface="宋体"/>
                          <a:cs typeface="Times New Roman"/>
                        </a:rPr>
                        <a:t>气源压力</a:t>
                      </a:r>
                      <a:endParaRPr lang="zh-CN" sz="115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0.2～0.8Mpa</a:t>
                      </a:r>
                      <a:endParaRPr lang="zh-CN" sz="115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0.2～0.8Mpa</a:t>
                      </a:r>
                      <a:endParaRPr lang="zh-CN" sz="115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b="1" kern="100">
                          <a:latin typeface="Times New Roman"/>
                          <a:ea typeface="宋体"/>
                          <a:cs typeface="Times New Roman"/>
                        </a:rPr>
                        <a:t>试验气体</a:t>
                      </a:r>
                      <a:endParaRPr lang="zh-CN" sz="115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kern="100">
                          <a:latin typeface="Times New Roman"/>
                          <a:ea typeface="宋体"/>
                          <a:cs typeface="Times New Roman"/>
                        </a:rPr>
                        <a:t>氧气、二氧化碳、氮气</a:t>
                      </a:r>
                      <a:endParaRPr lang="zh-CN" sz="115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kern="100">
                          <a:latin typeface="Times New Roman"/>
                          <a:ea typeface="宋体"/>
                          <a:cs typeface="Times New Roman"/>
                        </a:rPr>
                        <a:t>氧气、二氧化碳、氮气</a:t>
                      </a:r>
                      <a:endParaRPr lang="zh-CN" sz="115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b="1" kern="100">
                          <a:latin typeface="Times New Roman"/>
                          <a:ea typeface="宋体"/>
                          <a:cs typeface="Times New Roman"/>
                        </a:rPr>
                        <a:t>试验压力</a:t>
                      </a:r>
                      <a:endParaRPr lang="zh-CN" sz="115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0.1～+</a:t>
                      </a: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0.1Mpa</a:t>
                      </a:r>
                      <a:endParaRPr lang="zh-CN" sz="115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sz="1150" kern="100" dirty="0" smtClean="0">
                          <a:latin typeface="Times New Roman"/>
                          <a:ea typeface="宋体"/>
                          <a:cs typeface="Times New Roman"/>
                        </a:rPr>
                        <a:t>0.1～+</a:t>
                      </a:r>
                      <a:r>
                        <a:rPr lang="en-US" sz="1150" kern="100" dirty="0">
                          <a:latin typeface="Times New Roman"/>
                          <a:ea typeface="宋体"/>
                          <a:cs typeface="Times New Roman"/>
                        </a:rPr>
                        <a:t>0.1Mpa</a:t>
                      </a:r>
                      <a:endParaRPr lang="zh-CN" sz="115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b="1" kern="100">
                          <a:latin typeface="Times New Roman"/>
                          <a:ea typeface="宋体"/>
                          <a:cs typeface="Times New Roman"/>
                        </a:rPr>
                        <a:t>试验尺寸</a:t>
                      </a:r>
                      <a:endParaRPr lang="zh-CN" sz="1150" b="1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kern="10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150" kern="100">
                          <a:latin typeface="Times New Roman"/>
                          <a:ea typeface="宋体"/>
                          <a:cs typeface="Times New Roman"/>
                        </a:rPr>
                        <a:t>110mm</a:t>
                      </a:r>
                      <a:r>
                        <a:rPr lang="zh-CN" sz="1150" kern="10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150" kern="10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15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kern="10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150" kern="100">
                          <a:latin typeface="Times New Roman"/>
                          <a:ea typeface="宋体"/>
                          <a:cs typeface="Times New Roman"/>
                        </a:rPr>
                        <a:t>110mm</a:t>
                      </a:r>
                      <a:r>
                        <a:rPr lang="zh-CN" sz="1150" kern="100">
                          <a:latin typeface="Times New Roman"/>
                          <a:ea typeface="宋体"/>
                          <a:cs typeface="Times New Roman"/>
                        </a:rPr>
                        <a:t>，透过面积</a:t>
                      </a:r>
                      <a:r>
                        <a:rPr lang="en-US" sz="1150" kern="10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15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82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50" b="1" kern="100" dirty="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15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15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938" name="图片 23" descr="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389" y="5764213"/>
            <a:ext cx="1819275" cy="1095375"/>
          </a:xfrm>
          <a:prstGeom prst="rect">
            <a:avLst/>
          </a:prstGeom>
          <a:noFill/>
        </p:spPr>
      </p:pic>
      <p:pic>
        <p:nvPicPr>
          <p:cNvPr id="39937" name="图片 24" descr="n53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61" y="5873752"/>
            <a:ext cx="1682180" cy="985836"/>
          </a:xfrm>
          <a:prstGeom prst="rect">
            <a:avLst/>
          </a:prstGeom>
          <a:noFill/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11241" y="929464"/>
            <a:ext cx="1379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1"/>
                </a:solidFill>
              </a:rPr>
              <a:t>压差法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cs typeface="黑体" pitchFamily="49" charset="-122"/>
              </a:rPr>
              <a:t>3.2 </a:t>
            </a:r>
            <a:r>
              <a:rPr dirty="0" smtClean="0">
                <a:latin typeface="+mn-ea"/>
                <a:cs typeface="黑体" pitchFamily="49" charset="-122"/>
              </a:rPr>
              <a:t>气体透过率测定仪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454249" y="1215216"/>
          <a:ext cx="8001056" cy="5039936"/>
        </p:xfrm>
        <a:graphic>
          <a:graphicData uri="http://schemas.openxmlformats.org/drawingml/2006/table">
            <a:tbl>
              <a:tblPr/>
              <a:tblGrid>
                <a:gridCol w="785818"/>
                <a:gridCol w="2286016"/>
                <a:gridCol w="2357454"/>
                <a:gridCol w="2571768"/>
              </a:tblGrid>
              <a:tr h="45167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1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Y210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Y310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Y110</a:t>
                      </a:r>
                      <a:endParaRPr lang="zh-CN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29">
                <a:tc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执行标准</a:t>
                      </a: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GB/T 19789-2005 </a:t>
                      </a:r>
                      <a:r>
                        <a:rPr lang="zh-CN" altLang="en-US" sz="11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包装材料 塑料薄膜和薄片氧化透过性试验 库伦计检测法、</a:t>
                      </a:r>
                      <a:r>
                        <a:rPr lang="en-US" altLang="zh-CN" sz="11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  <a:sym typeface="+mn-ea"/>
                        </a:rPr>
                        <a:t>YBB00082003-2015 </a:t>
                      </a:r>
                      <a:r>
                        <a:rPr lang="zh-CN" altLang="en-US" sz="1100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  <a:sym typeface="+mn-ea"/>
                        </a:rPr>
                        <a:t>：气体透过量测定法</a:t>
                      </a:r>
                      <a:endParaRPr lang="zh-CN" altLang="en-US" sz="1100" kern="100" dirty="0" smtClean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2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测试腔</a:t>
                      </a:r>
                      <a:r>
                        <a:rPr lang="zh-CN" sz="1100" b="1" kern="100" dirty="0">
                          <a:latin typeface="Times New Roman"/>
                          <a:ea typeface="宋体"/>
                          <a:cs typeface="Times New Roman"/>
                        </a:rPr>
                        <a:t>数</a:t>
                      </a:r>
                      <a:endParaRPr lang="zh-CN" sz="11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腔</a:t>
                      </a:r>
                      <a:endParaRPr lang="zh-CN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测量范围</a:t>
                      </a:r>
                      <a:endParaRPr lang="zh-CN" sz="11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0.02-16500cm³</a:t>
                      </a: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/(m²·24h)</a:t>
                      </a:r>
                      <a:endParaRPr lang="zh-CN" sz="1100" kern="10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薄膜上限可达</a:t>
                      </a: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260000cm³/(m²·24h)</a:t>
                      </a:r>
                      <a:endParaRPr lang="zh-CN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0.02-16500cm³/(m²·24h)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薄膜上限可达</a:t>
                      </a: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260000cm³/(m²·24h)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0.02-16500cm³/(m²·24h)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薄膜上限可达</a:t>
                      </a: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260000cm³/(m²·24h)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测试精度</a:t>
                      </a:r>
                      <a:endParaRPr lang="zh-CN" sz="11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0.001cm³/(m²·24h)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0.001cm³/(m²·24h)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0.001cm³/(m²·24h)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温度范围</a:t>
                      </a:r>
                      <a:endParaRPr lang="zh-CN" sz="11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15-45℃(5-50℃</a:t>
                      </a: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可选</a:t>
                      </a: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15-45℃(5-50℃</a:t>
                      </a: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可选</a:t>
                      </a: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15-45℃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温控精度</a:t>
                      </a:r>
                      <a:endParaRPr lang="zh-CN" sz="11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湿度范围</a:t>
                      </a:r>
                      <a:endParaRPr lang="zh-CN" sz="11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0%RH</a:t>
                      </a: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100%RH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0%RH</a:t>
                      </a: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r>
                        <a:rPr lang="zh-CN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100%RH</a:t>
                      </a:r>
                      <a:endParaRPr lang="zh-CN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0%RH</a:t>
                      </a:r>
                      <a:r>
                        <a:rPr lang="zh-CN" altLang="en-US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30-90%RH</a:t>
                      </a:r>
                      <a:r>
                        <a:rPr lang="zh-CN" altLang="en-US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100%RH</a:t>
                      </a:r>
                      <a:endParaRPr lang="zh-CN" altLang="en-US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2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latin typeface="Times New Roman"/>
                          <a:ea typeface="宋体"/>
                          <a:cs typeface="Times New Roman"/>
                        </a:rPr>
                        <a:t>控</a:t>
                      </a:r>
                      <a:r>
                        <a:rPr lang="zh-CN" sz="11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湿精度</a:t>
                      </a:r>
                      <a:endParaRPr lang="zh-CN" sz="11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±2%RH</a:t>
                      </a:r>
                      <a:endParaRPr lang="zh-CN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±2%RH</a:t>
                      </a:r>
                      <a:endParaRPr lang="zh-CN" altLang="en-US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试验压力</a:t>
                      </a:r>
                      <a:endParaRPr lang="zh-CN" sz="11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0.1-0.2MPa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0.1-0.2Mpa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0.1-0.2Mpa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试验气体</a:t>
                      </a:r>
                      <a:endParaRPr lang="zh-CN" sz="11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氮气、氧气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氮气、氧气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氮气、氧气</a:t>
                      </a:r>
                      <a:endParaRPr lang="zh-CN" sz="1100" kern="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试验尺寸</a:t>
                      </a:r>
                      <a:endParaRPr lang="zh-CN" sz="11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100mm</a:t>
                      </a:r>
                      <a:r>
                        <a:rPr lang="zh-CN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，透过</a:t>
                      </a: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100mm</a:t>
                      </a:r>
                      <a:r>
                        <a:rPr lang="zh-CN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，透过</a:t>
                      </a: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直径</a:t>
                      </a: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100mm</a:t>
                      </a:r>
                      <a:r>
                        <a:rPr lang="zh-CN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，透过</a:t>
                      </a: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50.24cm²</a:t>
                      </a:r>
                      <a:endParaRPr lang="zh-CN" sz="1100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70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100" b="1" kern="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276" marR="39276" marT="19638" marB="196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499" name="图片 25" descr="Y210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571" y="5287182"/>
            <a:ext cx="1114423" cy="902152"/>
          </a:xfrm>
          <a:prstGeom prst="rect">
            <a:avLst/>
          </a:prstGeom>
          <a:noFill/>
        </p:spPr>
      </p:pic>
      <p:pic>
        <p:nvPicPr>
          <p:cNvPr id="106498" name="图片 3" descr="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6149" y="5215744"/>
            <a:ext cx="1533523" cy="1083904"/>
          </a:xfrm>
          <a:prstGeom prst="rect">
            <a:avLst/>
          </a:prstGeom>
          <a:noFill/>
        </p:spPr>
      </p:pic>
      <p:pic>
        <p:nvPicPr>
          <p:cNvPr id="7" name="Picture 2" descr="C:\Users\Administrator\Desktop\w401\W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9355" y="5358620"/>
            <a:ext cx="1071570" cy="803678"/>
          </a:xfrm>
          <a:prstGeom prst="rect">
            <a:avLst/>
          </a:prstGeom>
          <a:noFill/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311241" y="929464"/>
            <a:ext cx="1379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1"/>
                </a:solidFill>
              </a:rPr>
              <a:t>电量法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黑体" pitchFamily="49" charset="-122"/>
              </a:rPr>
              <a:t>3.3 </a:t>
            </a:r>
            <a:r>
              <a:rPr dirty="0" smtClean="0">
                <a:cs typeface="黑体" pitchFamily="49" charset="-122"/>
              </a:rPr>
              <a:t>电子万能材料试验机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239803" y="1072340"/>
          <a:ext cx="10215634" cy="5390805"/>
        </p:xfrm>
        <a:graphic>
          <a:graphicData uri="http://schemas.openxmlformats.org/drawingml/2006/table">
            <a:tbl>
              <a:tblPr/>
              <a:tblGrid>
                <a:gridCol w="928694"/>
                <a:gridCol w="2000264"/>
                <a:gridCol w="1928826"/>
                <a:gridCol w="2000264"/>
                <a:gridCol w="1714512"/>
                <a:gridCol w="1643074"/>
              </a:tblGrid>
              <a:tr h="42862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b="1" dirty="0" smtClean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0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GHH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型电子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拉力机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GBH-1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型电子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拉力机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GBL-L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型电子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拉力机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GBS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型电子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拉力机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GBS-SP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型电子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拉力机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b="1" dirty="0" smtClean="0">
                          <a:latin typeface="Times New Roman"/>
                          <a:ea typeface="宋体"/>
                          <a:cs typeface="Times New Roman"/>
                        </a:rPr>
                        <a:t>适用范围</a:t>
                      </a:r>
                      <a:endParaRPr lang="zh-CN" sz="10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检测各种塑料膜、纸铝塑复合膜等的剥离强度、拉伸强度、穿刺强度、压缩强度、撕裂强度、屈服强度、热封强度、断裂强度、延伸率等参数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对各种塑料薄膜、纸铝塑复合膜、胶带、软质包装材料、橡胶片材、纸张、无纺布等包材进行拉伸、剥离、热封、撕裂、穿刺、压缩、弯曲、剪切等力学性能的测试。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对各种塑料薄膜、纸铝塑复合膜、胶带、软质包装材料、橡胶片材、纸张、无纺布等包材进行拉伸、撕裂、热封、剥离等力学性能的测试。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对各种塑料薄膜、纸铝塑复合膜、胶带、软质包装材料、橡胶片材、纸张、无纺布等包材进行拉伸、剥离、热封等力学性能的测试。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297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b="1" dirty="0">
                          <a:latin typeface="Times New Roman"/>
                          <a:ea typeface="宋体"/>
                          <a:cs typeface="Times New Roman"/>
                        </a:rPr>
                        <a:t>测</a:t>
                      </a:r>
                      <a:r>
                        <a:rPr lang="zh-CN" sz="1000" b="1" dirty="0" smtClean="0">
                          <a:latin typeface="Times New Roman"/>
                          <a:ea typeface="宋体"/>
                          <a:cs typeface="Times New Roman"/>
                        </a:rPr>
                        <a:t>力范围</a:t>
                      </a:r>
                      <a:endParaRPr lang="zh-CN" sz="10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r>
                        <a:rPr lang="en-US" sz="1000" kern="100" dirty="0" smtClean="0">
                          <a:latin typeface="Times New Roman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5000N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r>
                        <a:rPr lang="en-US" sz="1000" kern="100" dirty="0" smtClean="0">
                          <a:latin typeface="Times New Roman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500N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r>
                        <a:rPr lang="en-US" sz="1000" kern="100" dirty="0" smtClean="0">
                          <a:latin typeface="Times New Roman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300N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r>
                        <a:rPr lang="en-US" sz="1000" kern="100" dirty="0" smtClean="0">
                          <a:latin typeface="Times New Roman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300N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r>
                        <a:rPr lang="en-US" sz="1000" kern="100" dirty="0" smtClean="0">
                          <a:latin typeface="Times New Roman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300N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6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b="1" dirty="0">
                          <a:latin typeface="Times New Roman"/>
                          <a:ea typeface="宋体"/>
                          <a:cs typeface="Times New Roman"/>
                        </a:rPr>
                        <a:t>测</a:t>
                      </a:r>
                      <a:r>
                        <a:rPr lang="zh-CN" sz="1000" b="1" dirty="0" smtClean="0">
                          <a:latin typeface="Times New Roman"/>
                          <a:ea typeface="宋体"/>
                          <a:cs typeface="Times New Roman"/>
                        </a:rPr>
                        <a:t>力精度</a:t>
                      </a:r>
                      <a:endParaRPr lang="zh-CN" sz="10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±0.5%</a:t>
                      </a: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以内（</a:t>
                      </a: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0.5</a:t>
                      </a: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级）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±0.5%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以（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0.5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级）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±1%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以内（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级）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±1%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以内（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级）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±1%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以内（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级）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b="1" dirty="0" smtClean="0">
                          <a:latin typeface="Times New Roman"/>
                          <a:ea typeface="宋体"/>
                          <a:cs typeface="Times New Roman"/>
                        </a:rPr>
                        <a:t>试验速度</a:t>
                      </a:r>
                      <a:endParaRPr lang="zh-CN" sz="10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0.01-500mm/min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无级变速）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0.01-500mm/min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无级变速）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100/200/250 </a:t>
                      </a: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mm/min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三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级变速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250mm/min</a:t>
                      </a: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恒速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250mm/min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恒速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7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b="1" dirty="0" smtClean="0">
                          <a:latin typeface="Times New Roman"/>
                          <a:ea typeface="宋体"/>
                          <a:cs typeface="Times New Roman"/>
                        </a:rPr>
                        <a:t>速度精度</a:t>
                      </a:r>
                      <a:endParaRPr lang="zh-CN" sz="10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±0.5%</a:t>
                      </a: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±0.5</a:t>
                      </a: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7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b="1" dirty="0" smtClean="0">
                          <a:latin typeface="Times New Roman"/>
                          <a:ea typeface="宋体"/>
                          <a:cs typeface="Times New Roman"/>
                        </a:rPr>
                        <a:t>位移精度</a:t>
                      </a:r>
                      <a:endParaRPr lang="zh-CN" sz="10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±1%</a:t>
                      </a: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±0.5</a:t>
                      </a:r>
                      <a:r>
                        <a:rPr lang="en-US" sz="1000" dirty="0" smtClean="0"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±1%</a:t>
                      </a: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±1%</a:t>
                      </a: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±1%</a:t>
                      </a:r>
                      <a:r>
                        <a:rPr lang="zh-CN" sz="100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b="1">
                          <a:latin typeface="Times New Roman"/>
                          <a:ea typeface="宋体"/>
                          <a:cs typeface="Times New Roman"/>
                        </a:rPr>
                        <a:t>有效试验行程</a:t>
                      </a:r>
                      <a:endParaRPr lang="zh-CN" sz="100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600mm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800mm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700mm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600mm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410mm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b="1">
                          <a:latin typeface="Times New Roman"/>
                          <a:ea typeface="宋体"/>
                          <a:cs typeface="Times New Roman"/>
                        </a:rPr>
                        <a:t>有效试验宽度</a:t>
                      </a:r>
                      <a:endParaRPr lang="zh-CN" sz="100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30mm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30mm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30mm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30mm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30mm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7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b="1">
                          <a:latin typeface="Times New Roman"/>
                          <a:ea typeface="宋体"/>
                          <a:cs typeface="Times New Roman"/>
                        </a:rPr>
                        <a:t>延伸率</a:t>
                      </a:r>
                      <a:endParaRPr lang="zh-CN" sz="100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1100%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1500%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1250%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800%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宋体"/>
                          <a:cs typeface="Times New Roman"/>
                        </a:rPr>
                        <a:t>700%</a:t>
                      </a:r>
                      <a:endParaRPr lang="zh-CN" sz="10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0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b="1" dirty="0" smtClean="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0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7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b="1" dirty="0">
                          <a:latin typeface="Times New Roman"/>
                          <a:ea typeface="宋体"/>
                          <a:cs typeface="Times New Roman"/>
                        </a:rPr>
                        <a:t>其他</a:t>
                      </a:r>
                      <a:endParaRPr lang="zh-CN" sz="10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型号：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LC-1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型拉力机试验专用裁样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器</a:t>
                      </a:r>
                      <a:r>
                        <a:rPr lang="en-US" altLang="zh-CN" sz="1000" baseline="0" dirty="0" smtClean="0">
                          <a:latin typeface="Tahoma"/>
                          <a:ea typeface="宋体"/>
                          <a:cs typeface="Times New Roman"/>
                        </a:rPr>
                        <a:t>      </a:t>
                      </a:r>
                      <a:r>
                        <a:rPr lang="zh-CN" sz="1000" dirty="0" smtClean="0">
                          <a:latin typeface="Times New Roman"/>
                          <a:ea typeface="宋体"/>
                          <a:cs typeface="Times New Roman"/>
                        </a:rPr>
                        <a:t>裁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样尺寸：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15mm210mm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；裁样数量：</a:t>
                      </a:r>
                      <a:r>
                        <a:rPr lang="en-US" sz="1000" dirty="0"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000" dirty="0">
                          <a:latin typeface="Times New Roman"/>
                          <a:ea typeface="宋体"/>
                          <a:cs typeface="Times New Roman"/>
                        </a:rPr>
                        <a:t>（单层）；样品厚度：</a:t>
                      </a:r>
                      <a:endParaRPr lang="zh-CN" sz="10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1854" marR="4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19" name="图片 5" descr="GHH侧"/>
          <p:cNvPicPr>
            <a:picLocks noChangeAspect="1" noChangeArrowheads="1"/>
          </p:cNvPicPr>
          <p:nvPr/>
        </p:nvPicPr>
        <p:blipFill>
          <a:blip r:embed="rId2" cstate="print"/>
          <a:srcRect l="4263" r="33887"/>
          <a:stretch>
            <a:fillRect/>
          </a:stretch>
        </p:blipFill>
        <p:spPr bwMode="auto">
          <a:xfrm>
            <a:off x="2954315" y="5200972"/>
            <a:ext cx="569953" cy="872028"/>
          </a:xfrm>
          <a:prstGeom prst="rect">
            <a:avLst/>
          </a:prstGeom>
          <a:noFill/>
        </p:spPr>
      </p:pic>
      <p:pic>
        <p:nvPicPr>
          <p:cNvPr id="38918" name="图片 4" descr="GBH-1右"/>
          <p:cNvPicPr>
            <a:picLocks noChangeAspect="1" noChangeArrowheads="1"/>
          </p:cNvPicPr>
          <p:nvPr/>
        </p:nvPicPr>
        <p:blipFill>
          <a:blip r:embed="rId3" cstate="print"/>
          <a:srcRect l="32298" b="13185"/>
          <a:stretch>
            <a:fillRect/>
          </a:stretch>
        </p:blipFill>
        <p:spPr bwMode="auto">
          <a:xfrm>
            <a:off x="8883669" y="5110982"/>
            <a:ext cx="573901" cy="1104894"/>
          </a:xfrm>
          <a:prstGeom prst="rect">
            <a:avLst/>
          </a:prstGeom>
          <a:noFill/>
        </p:spPr>
      </p:pic>
      <p:pic>
        <p:nvPicPr>
          <p:cNvPr id="38917" name="图片 3" descr="GBL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6281" y="5229452"/>
            <a:ext cx="667054" cy="914986"/>
          </a:xfrm>
          <a:prstGeom prst="rect">
            <a:avLst/>
          </a:prstGeom>
          <a:noFill/>
        </p:spPr>
      </p:pic>
      <p:pic>
        <p:nvPicPr>
          <p:cNvPr id="38916" name="图片 1" descr="GBS"/>
          <p:cNvPicPr>
            <a:picLocks noChangeAspect="1" noChangeArrowheads="1"/>
          </p:cNvPicPr>
          <p:nvPr/>
        </p:nvPicPr>
        <p:blipFill>
          <a:blip r:embed="rId5" cstate="print"/>
          <a:srcRect l="12576" r="10278"/>
          <a:stretch>
            <a:fillRect/>
          </a:stretch>
        </p:blipFill>
        <p:spPr bwMode="auto">
          <a:xfrm>
            <a:off x="5026017" y="5263380"/>
            <a:ext cx="550661" cy="881058"/>
          </a:xfrm>
          <a:prstGeom prst="rect">
            <a:avLst/>
          </a:prstGeom>
          <a:noFill/>
        </p:spPr>
      </p:pic>
      <p:pic>
        <p:nvPicPr>
          <p:cNvPr id="38915" name="图片 2" descr="GBS-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3867" y="5272903"/>
            <a:ext cx="679818" cy="942973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黑体" pitchFamily="49" charset="-122"/>
              </a:rPr>
              <a:t>3.4 </a:t>
            </a:r>
            <a:r>
              <a:rPr dirty="0" smtClean="0">
                <a:cs typeface="黑体" pitchFamily="49" charset="-122"/>
              </a:rPr>
              <a:t>热封试验仪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25687" y="1172234"/>
          <a:ext cx="7143800" cy="4615014"/>
        </p:xfrm>
        <a:graphic>
          <a:graphicData uri="http://schemas.openxmlformats.org/drawingml/2006/table">
            <a:tbl>
              <a:tblPr/>
              <a:tblGrid>
                <a:gridCol w="928694"/>
                <a:gridCol w="1500198"/>
                <a:gridCol w="1500198"/>
                <a:gridCol w="1428760"/>
                <a:gridCol w="1785950"/>
              </a:tblGrid>
              <a:tr h="35719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GBB-H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热封仪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GBB-D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热封仪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GBB-F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热封仪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GBB-A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热封仪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92">
                <a:tc>
                  <a:txBody>
                    <a:bodyPr/>
                    <a:lstStyle/>
                    <a:p>
                      <a:pPr marL="0" marR="0" indent="0" algn="ctr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执行标准</a:t>
                      </a: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defTabSz="136460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QB/T 2358-1998  </a:t>
                      </a:r>
                      <a:r>
                        <a:rPr lang="zh-CN" altLang="en-US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塑料薄膜包装袋热合强度试验方法</a:t>
                      </a: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4089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>
                          <a:latin typeface="Times New Roman"/>
                          <a:ea typeface="宋体"/>
                          <a:cs typeface="Times New Roman"/>
                        </a:rPr>
                        <a:t>适用范围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测定塑料薄膜基材、软包装复合膜、涂布纸、铝箔及其它热封复合的适宜的热封温度范围，热封装速度，热封压力等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433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>
                          <a:latin typeface="Times New Roman"/>
                          <a:ea typeface="宋体"/>
                          <a:cs typeface="Times New Roman"/>
                        </a:rPr>
                        <a:t>热封温度</a:t>
                      </a:r>
                      <a:endParaRPr lang="zh-CN" sz="110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室温</a:t>
                      </a: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-300℃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室温</a:t>
                      </a: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-300℃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室温</a:t>
                      </a: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-300℃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室温</a:t>
                      </a: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-300℃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>
                          <a:latin typeface="Times New Roman"/>
                          <a:ea typeface="宋体"/>
                          <a:cs typeface="Times New Roman"/>
                        </a:rPr>
                        <a:t>控温精度</a:t>
                      </a:r>
                      <a:endParaRPr lang="zh-CN" sz="110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±0.1℃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>
                          <a:latin typeface="Times New Roman"/>
                          <a:ea typeface="宋体"/>
                          <a:cs typeface="Times New Roman"/>
                        </a:rPr>
                        <a:t>热封时间</a:t>
                      </a:r>
                      <a:endParaRPr lang="zh-CN" sz="110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0.01s-99.99h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0.01s-99.99h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0.01s-99.99h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0.01s-99.99h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>
                          <a:latin typeface="Times New Roman"/>
                          <a:ea typeface="宋体"/>
                          <a:cs typeface="Times New Roman"/>
                        </a:rPr>
                        <a:t>热封压力</a:t>
                      </a:r>
                      <a:endParaRPr lang="zh-CN" sz="110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0.05-0.8MPa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0.05-0.8MPa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0.05-0.8MPa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0.05-0.8MPa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>
                          <a:latin typeface="Times New Roman"/>
                          <a:ea typeface="宋体"/>
                          <a:cs typeface="Times New Roman"/>
                        </a:rPr>
                        <a:t>热封面</a:t>
                      </a:r>
                      <a:endParaRPr lang="zh-CN" sz="110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150mm×10mm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光滑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250mm×60mm</a:t>
                      </a: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光滑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45mm×10mm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光滑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300mm×5.5mm</a:t>
                      </a: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光滑</a:t>
                      </a: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段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92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>
                          <a:latin typeface="Times New Roman"/>
                          <a:ea typeface="宋体"/>
                          <a:cs typeface="Times New Roman"/>
                        </a:rPr>
                        <a:t>热封加热形式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双加热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手动自动模式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双加热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手动自动模式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双加热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手动自动模式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双加热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手动自动模式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86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5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34413" marR="34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7892" name="Picture 4" descr="GBB-H"/>
          <p:cNvPicPr>
            <a:picLocks noChangeAspect="1" noChangeArrowheads="1"/>
          </p:cNvPicPr>
          <p:nvPr/>
        </p:nvPicPr>
        <p:blipFill>
          <a:blip r:embed="rId3"/>
          <a:srcRect l="21642" r="18678"/>
          <a:stretch>
            <a:fillRect/>
          </a:stretch>
        </p:blipFill>
        <p:spPr bwMode="auto">
          <a:xfrm>
            <a:off x="3811571" y="4601385"/>
            <a:ext cx="1085850" cy="1114425"/>
          </a:xfrm>
          <a:prstGeom prst="rect">
            <a:avLst/>
          </a:prstGeom>
          <a:noFill/>
        </p:spPr>
      </p:pic>
      <p:pic>
        <p:nvPicPr>
          <p:cNvPr id="37891" name="图片 4" descr="GBB-H热封仪修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3207" y="4772834"/>
            <a:ext cx="847725" cy="800100"/>
          </a:xfrm>
          <a:prstGeom prst="rect">
            <a:avLst/>
          </a:prstGeom>
          <a:noFill/>
        </p:spPr>
      </p:pic>
      <p:pic>
        <p:nvPicPr>
          <p:cNvPr id="37890" name="图片 3" descr="GBB-F"/>
          <p:cNvPicPr>
            <a:picLocks noChangeAspect="1" noChangeArrowheads="1"/>
          </p:cNvPicPr>
          <p:nvPr/>
        </p:nvPicPr>
        <p:blipFill>
          <a:blip r:embed="rId5" cstate="print"/>
          <a:srcRect l="16280"/>
          <a:stretch>
            <a:fillRect/>
          </a:stretch>
        </p:blipFill>
        <p:spPr bwMode="auto">
          <a:xfrm>
            <a:off x="8169289" y="4715678"/>
            <a:ext cx="1052511" cy="886325"/>
          </a:xfrm>
          <a:prstGeom prst="rect">
            <a:avLst/>
          </a:prstGeom>
          <a:noFill/>
        </p:spPr>
      </p:pic>
      <p:pic>
        <p:nvPicPr>
          <p:cNvPr id="37889" name="图片 5" descr="GBB-A"/>
          <p:cNvPicPr>
            <a:picLocks noChangeAspect="1" noChangeArrowheads="1"/>
          </p:cNvPicPr>
          <p:nvPr/>
        </p:nvPicPr>
        <p:blipFill>
          <a:blip r:embed="rId6"/>
          <a:srcRect l="18182"/>
          <a:stretch>
            <a:fillRect/>
          </a:stretch>
        </p:blipFill>
        <p:spPr bwMode="auto">
          <a:xfrm>
            <a:off x="6740529" y="4810934"/>
            <a:ext cx="1000125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黑体" pitchFamily="49" charset="-122"/>
              </a:rPr>
              <a:t>3.5 </a:t>
            </a:r>
            <a:r>
              <a:rPr dirty="0" smtClean="0">
                <a:cs typeface="黑体" pitchFamily="49" charset="-122"/>
              </a:rPr>
              <a:t>冲击试验仪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739869" y="1000902"/>
          <a:ext cx="9215502" cy="5518941"/>
        </p:xfrm>
        <a:graphic>
          <a:graphicData uri="http://schemas.openxmlformats.org/drawingml/2006/table">
            <a:tbl>
              <a:tblPr/>
              <a:tblGrid>
                <a:gridCol w="1143008"/>
                <a:gridCol w="1500198"/>
                <a:gridCol w="1571636"/>
                <a:gridCol w="2428892"/>
                <a:gridCol w="2571768"/>
              </a:tblGrid>
              <a:tr h="30111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 smtClean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GBG-L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摆</a:t>
                      </a: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锤冲击试验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仪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GBD-B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摆</a:t>
                      </a: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锤冲击试验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仪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GBD-L</a:t>
                      </a: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落标冲击试验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仪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GB-LQ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落</a:t>
                      </a: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球冲击试验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仪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23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 smtClean="0">
                          <a:latin typeface="Times New Roman"/>
                          <a:ea typeface="宋体"/>
                          <a:cs typeface="Times New Roman"/>
                        </a:rPr>
                        <a:t>适用范围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测定薄膜材料以及金属箔材等抗摆锤冲击性能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测定塑料橡胶材料以及金属箔材等冲击韧性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包装行业、薄膜厂家、包材检测机构等测定塑料薄膜、薄片等材料的抗冲击性能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测试电子、电器、家电、塑料、通讯等成品或原件在安装过程中承受碰撞能力的性能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1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>
                          <a:latin typeface="Times New Roman"/>
                          <a:ea typeface="宋体"/>
                          <a:cs typeface="Times New Roman"/>
                        </a:rPr>
                        <a:t>最大</a:t>
                      </a:r>
                      <a:r>
                        <a:rPr lang="zh-CN" sz="1100" b="1" dirty="0" smtClean="0">
                          <a:latin typeface="Times New Roman"/>
                          <a:ea typeface="宋体"/>
                          <a:cs typeface="Times New Roman"/>
                        </a:rPr>
                        <a:t>冲击能量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3J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3J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1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>
                          <a:latin typeface="Times New Roman"/>
                          <a:ea typeface="宋体"/>
                          <a:cs typeface="Times New Roman"/>
                        </a:rPr>
                        <a:t>分辨率</a:t>
                      </a:r>
                      <a:endParaRPr lang="zh-CN" sz="110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0.001J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0.02J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1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>
                          <a:latin typeface="Times New Roman"/>
                          <a:ea typeface="宋体"/>
                          <a:cs typeface="Times New Roman"/>
                        </a:rPr>
                        <a:t>摆</a:t>
                      </a:r>
                      <a:r>
                        <a:rPr lang="zh-CN" sz="1100" b="1" dirty="0" smtClean="0">
                          <a:latin typeface="Times New Roman"/>
                          <a:ea typeface="宋体"/>
                          <a:cs typeface="Times New Roman"/>
                        </a:rPr>
                        <a:t>锤扬</a:t>
                      </a:r>
                      <a:r>
                        <a:rPr lang="zh-CN" sz="1100" b="1" dirty="0">
                          <a:latin typeface="Times New Roman"/>
                          <a:ea typeface="宋体"/>
                          <a:cs typeface="Times New Roman"/>
                        </a:rPr>
                        <a:t>角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90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90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2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>
                          <a:latin typeface="Times New Roman"/>
                          <a:ea typeface="宋体"/>
                          <a:cs typeface="Times New Roman"/>
                        </a:rPr>
                        <a:t>摆锤</a:t>
                      </a:r>
                      <a:r>
                        <a:rPr lang="zh-CN" sz="1100" b="1" dirty="0" smtClean="0">
                          <a:latin typeface="Times New Roman"/>
                          <a:ea typeface="宋体"/>
                          <a:cs typeface="Times New Roman"/>
                        </a:rPr>
                        <a:t>摆动</a:t>
                      </a:r>
                      <a:r>
                        <a:rPr lang="zh-CN" sz="1100" b="1" dirty="0">
                          <a:latin typeface="Times New Roman"/>
                          <a:ea typeface="宋体"/>
                          <a:cs typeface="Times New Roman"/>
                        </a:rPr>
                        <a:t>半径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280mm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280mm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1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 smtClean="0">
                          <a:latin typeface="Times New Roman"/>
                          <a:ea typeface="宋体"/>
                          <a:cs typeface="Times New Roman"/>
                        </a:rPr>
                        <a:t>冲击速度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约</a:t>
                      </a: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2.5m/s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8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>
                          <a:latin typeface="Times New Roman"/>
                          <a:ea typeface="宋体"/>
                          <a:cs typeface="Times New Roman"/>
                        </a:rPr>
                        <a:t>规格</a:t>
                      </a:r>
                      <a:endParaRPr lang="zh-CN" sz="110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冲击头</a:t>
                      </a: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:Φ12.7mm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冲击头</a:t>
                      </a: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:Φ12.7mm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镖头</a:t>
                      </a: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:A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法：</a:t>
                      </a: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Φ38mmB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法：</a:t>
                      </a: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Φ38mm</a:t>
                      </a: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镖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头质量：</a:t>
                      </a: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50-2000g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5g/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增量</a:t>
                      </a: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，质量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误差</a:t>
                      </a: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0.5%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钢球质量：</a:t>
                      </a: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60g/100g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1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 smtClean="0">
                          <a:latin typeface="Times New Roman"/>
                          <a:ea typeface="宋体"/>
                          <a:cs typeface="Times New Roman"/>
                        </a:rPr>
                        <a:t>测试范围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法：</a:t>
                      </a: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50-2000gB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法：</a:t>
                      </a: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300-2000g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1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 smtClean="0">
                          <a:latin typeface="Times New Roman"/>
                          <a:ea typeface="宋体"/>
                          <a:cs typeface="Times New Roman"/>
                        </a:rPr>
                        <a:t>冲击高度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15600mm/660mm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20-2000mm</a:t>
                      </a: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内任意调节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7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>
                          <a:latin typeface="Times New Roman"/>
                          <a:ea typeface="宋体"/>
                          <a:cs typeface="Times New Roman"/>
                        </a:rPr>
                        <a:t>试样加持</a:t>
                      </a:r>
                      <a:r>
                        <a:rPr lang="zh-CN" sz="1100" b="1" dirty="0" smtClean="0">
                          <a:latin typeface="Times New Roman"/>
                          <a:ea typeface="宋体"/>
                          <a:cs typeface="Times New Roman"/>
                        </a:rPr>
                        <a:t>器尺寸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Φ60mm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Φ60mm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外径</a:t>
                      </a: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150mm</a:t>
                      </a: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内径</a:t>
                      </a: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125mm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150mm×150mm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1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 smtClean="0">
                          <a:latin typeface="Times New Roman"/>
                          <a:ea typeface="宋体"/>
                          <a:cs typeface="Times New Roman"/>
                        </a:rPr>
                        <a:t>试样尺寸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100mm×100mm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100mm×100mm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150mm×150mm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150mm×150mm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56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dirty="0" smtClean="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10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3016" marR="430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150" cy="238125"/>
          </a:xfrm>
          <a:prstGeom prst="rect">
            <a:avLst/>
          </a:prstGeom>
          <a:noFill/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150" cy="238125"/>
          </a:xfrm>
          <a:prstGeom prst="rect">
            <a:avLst/>
          </a:prstGeom>
          <a:noFill/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38125"/>
          </a:xfrm>
          <a:prstGeom prst="rect">
            <a:avLst/>
          </a:prstGeom>
          <a:noFill/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38125"/>
          </a:xfrm>
          <a:prstGeom prst="rect">
            <a:avLst/>
          </a:prstGeom>
          <a:noFill/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6867" name="Picture 3" descr="GBB-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7191" y="5644372"/>
            <a:ext cx="876300" cy="762000"/>
          </a:xfrm>
          <a:prstGeom prst="rect">
            <a:avLst/>
          </a:prstGeom>
          <a:noFill/>
        </p:spPr>
      </p:pic>
      <p:pic>
        <p:nvPicPr>
          <p:cNvPr id="36866" name="图片 4" descr="GBB-H热封仪修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0265" y="5644372"/>
            <a:ext cx="819150" cy="619125"/>
          </a:xfrm>
          <a:prstGeom prst="rect">
            <a:avLst/>
          </a:prstGeom>
          <a:noFill/>
        </p:spPr>
      </p:pic>
      <p:pic>
        <p:nvPicPr>
          <p:cNvPr id="36865" name="图片 3" descr="GBB-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1967" y="5572934"/>
            <a:ext cx="655636" cy="842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黑体" pitchFamily="49" charset="-122"/>
              </a:rPr>
              <a:t>3.6 </a:t>
            </a:r>
            <a:r>
              <a:rPr dirty="0" smtClean="0">
                <a:cs typeface="黑体" pitchFamily="49" charset="-122"/>
              </a:rPr>
              <a:t>耐压仪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54117" y="929464"/>
          <a:ext cx="8572560" cy="5686651"/>
        </p:xfrm>
        <a:graphic>
          <a:graphicData uri="http://schemas.openxmlformats.org/drawingml/2006/table">
            <a:tbl>
              <a:tblPr/>
              <a:tblGrid>
                <a:gridCol w="1357322"/>
                <a:gridCol w="2500330"/>
                <a:gridCol w="1643074"/>
                <a:gridCol w="1500198"/>
                <a:gridCol w="1571636"/>
              </a:tblGrid>
              <a:tr h="25809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dirty="0" smtClean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05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GY-1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压缩试验机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GBN2000Z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型耐压试验机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GBN2000A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型耐压试验机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GBN200Z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型耐压试验机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29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dirty="0" smtClean="0">
                          <a:latin typeface="Times New Roman"/>
                          <a:ea typeface="宋体"/>
                          <a:cs typeface="Times New Roman"/>
                        </a:rPr>
                        <a:t>适用范围</a:t>
                      </a:r>
                      <a:endParaRPr lang="zh-CN" sz="105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检测瓦楞纸及牛皮纸样，其直立方向的耐压强度。配合各种附件可测试纸板的竖压强度、胶合强度及平压强度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适用于瓦楞纸箱、蜂窝板箱等包装件进行耐压、形变、堆码试验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测定包装袋耐压性能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619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dirty="0">
                          <a:latin typeface="Times New Roman"/>
                          <a:ea typeface="宋体"/>
                          <a:cs typeface="Times New Roman"/>
                        </a:rPr>
                        <a:t>测</a:t>
                      </a:r>
                      <a:r>
                        <a:rPr lang="zh-CN" sz="1050" b="1" dirty="0" smtClean="0">
                          <a:latin typeface="Times New Roman"/>
                          <a:ea typeface="宋体"/>
                          <a:cs typeface="Times New Roman"/>
                        </a:rPr>
                        <a:t>力范围</a:t>
                      </a:r>
                      <a:endParaRPr lang="zh-CN" sz="105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50-600N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最大负荷：</a:t>
                      </a:r>
                      <a:r>
                        <a:rPr lang="en-US" sz="1050" dirty="0">
                          <a:latin typeface="Times New Roman"/>
                          <a:ea typeface="宋体"/>
                          <a:cs typeface="Times New Roman"/>
                        </a:rPr>
                        <a:t>20KN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有效测力范围</a:t>
                      </a:r>
                      <a:r>
                        <a:rPr lang="zh-CN" sz="1050" dirty="0" smtClean="0"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050" dirty="0" smtClean="0">
                          <a:latin typeface="Times New Roman"/>
                          <a:ea typeface="宋体"/>
                          <a:cs typeface="Times New Roman"/>
                        </a:rPr>
                        <a:t>0.4</a:t>
                      </a:r>
                      <a:r>
                        <a:rPr lang="en-US" sz="1050" dirty="0">
                          <a:latin typeface="Times New Roman"/>
                          <a:ea typeface="宋体"/>
                          <a:cs typeface="Times New Roman"/>
                        </a:rPr>
                        <a:t>%-100%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/>
                          <a:ea typeface="宋体"/>
                          <a:cs typeface="Times New Roman"/>
                        </a:rPr>
                        <a:t>0-5000N</a:t>
                      </a:r>
                      <a:r>
                        <a:rPr lang="zh-CN" sz="1050" dirty="0" smtClean="0"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可选）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/>
                          <a:ea typeface="宋体"/>
                          <a:cs typeface="Times New Roman"/>
                        </a:rPr>
                        <a:t>0-5000N</a:t>
                      </a:r>
                      <a:r>
                        <a:rPr lang="zh-CN" sz="1050" dirty="0" smtClean="0"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可选）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9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>
                          <a:latin typeface="Times New Roman"/>
                          <a:ea typeface="宋体"/>
                          <a:cs typeface="Times New Roman"/>
                        </a:rPr>
                        <a:t>分辨率</a:t>
                      </a:r>
                      <a:endParaRPr lang="zh-CN" sz="105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1N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0.001N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0.001N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dirty="0">
                          <a:latin typeface="Times New Roman"/>
                          <a:ea typeface="宋体"/>
                          <a:cs typeface="Times New Roman"/>
                        </a:rPr>
                        <a:t>测</a:t>
                      </a:r>
                      <a:r>
                        <a:rPr lang="zh-CN" sz="1050" b="1" dirty="0" smtClean="0">
                          <a:latin typeface="Times New Roman"/>
                          <a:ea typeface="宋体"/>
                          <a:cs typeface="Times New Roman"/>
                        </a:rPr>
                        <a:t>力精度</a:t>
                      </a:r>
                      <a:endParaRPr lang="zh-CN" sz="105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±1%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±1%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5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dirty="0" smtClean="0">
                          <a:latin typeface="Times New Roman"/>
                          <a:ea typeface="宋体"/>
                          <a:cs typeface="Times New Roman"/>
                        </a:rPr>
                        <a:t>试验速度</a:t>
                      </a:r>
                      <a:endParaRPr lang="zh-CN" sz="105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12.53mm/min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可切换手动调速</a:t>
                      </a: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5-100mm/min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宋体"/>
                          <a:cs typeface="Times New Roman"/>
                        </a:rPr>
                        <a:t>0.01-200 </a:t>
                      </a:r>
                      <a:r>
                        <a:rPr lang="en-US" sz="1050" dirty="0" smtClean="0">
                          <a:latin typeface="Times New Roman"/>
                          <a:ea typeface="宋体"/>
                          <a:cs typeface="Times New Roman"/>
                        </a:rPr>
                        <a:t>mm/min</a:t>
                      </a:r>
                      <a:endParaRPr lang="zh-CN" sz="1050" dirty="0" smtClean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 smtClean="0">
                          <a:latin typeface="Times New Roman"/>
                          <a:ea typeface="宋体"/>
                          <a:cs typeface="Times New Roman"/>
                        </a:rPr>
                        <a:t>（无级变速）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0-300 mm/min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（无级变速）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dirty="0" smtClean="0">
                          <a:latin typeface="Times New Roman"/>
                          <a:ea typeface="宋体"/>
                          <a:cs typeface="Times New Roman"/>
                        </a:rPr>
                        <a:t>速度精度</a:t>
                      </a:r>
                      <a:endParaRPr lang="zh-CN" sz="105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±0.5%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±1%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dirty="0" smtClean="0">
                          <a:latin typeface="Times New Roman"/>
                          <a:ea typeface="宋体"/>
                          <a:cs typeface="Times New Roman"/>
                        </a:rPr>
                        <a:t>位移精度</a:t>
                      </a:r>
                      <a:endParaRPr lang="zh-CN" sz="105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±0.5%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±1%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±1%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>
                          <a:latin typeface="Times New Roman"/>
                          <a:ea typeface="宋体"/>
                          <a:cs typeface="Times New Roman"/>
                        </a:rPr>
                        <a:t>有效试验空间</a:t>
                      </a:r>
                      <a:endParaRPr lang="zh-CN" sz="105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行程：</a:t>
                      </a:r>
                      <a:r>
                        <a:rPr lang="en-US" sz="1050" dirty="0" smtClean="0">
                          <a:latin typeface="Times New Roman"/>
                          <a:ea typeface="宋体"/>
                          <a:cs typeface="Times New Roman"/>
                        </a:rPr>
                        <a:t>70mm</a:t>
                      </a:r>
                      <a:r>
                        <a:rPr lang="zh-CN" sz="1050" dirty="0" smtClean="0">
                          <a:latin typeface="Times New Roman"/>
                          <a:ea typeface="宋体"/>
                          <a:cs typeface="Times New Roman"/>
                        </a:rPr>
                        <a:t>面积</a:t>
                      </a: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050" dirty="0" smtClean="0">
                          <a:latin typeface="Times New Roman"/>
                          <a:ea typeface="宋体"/>
                          <a:cs typeface="Times New Roman"/>
                        </a:rPr>
                        <a:t>100mm×100mm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行程：</a:t>
                      </a:r>
                      <a:r>
                        <a:rPr lang="en-US" sz="1050" dirty="0">
                          <a:latin typeface="Times New Roman"/>
                          <a:ea typeface="宋体"/>
                          <a:cs typeface="Times New Roman"/>
                        </a:rPr>
                        <a:t>800mm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面积：</a:t>
                      </a:r>
                      <a:r>
                        <a:rPr lang="en-US" sz="1050" dirty="0" smtClean="0">
                          <a:latin typeface="Times New Roman"/>
                          <a:ea typeface="宋体"/>
                          <a:cs typeface="Times New Roman"/>
                        </a:rPr>
                        <a:t>800mm×800mm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行程：</a:t>
                      </a:r>
                      <a:r>
                        <a:rPr lang="en-US" sz="1050" dirty="0">
                          <a:latin typeface="Times New Roman"/>
                          <a:ea typeface="宋体"/>
                          <a:cs typeface="Times New Roman"/>
                        </a:rPr>
                        <a:t>135mm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面积：</a:t>
                      </a:r>
                      <a:r>
                        <a:rPr lang="en-US" sz="1050" dirty="0" smtClean="0">
                          <a:latin typeface="Times New Roman"/>
                          <a:ea typeface="宋体"/>
                          <a:cs typeface="Times New Roman"/>
                        </a:rPr>
                        <a:t>500mm×40mm</a:t>
                      </a: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（可选）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行程：</a:t>
                      </a:r>
                      <a:r>
                        <a:rPr lang="en-US" sz="1050" dirty="0">
                          <a:latin typeface="Times New Roman"/>
                          <a:ea typeface="宋体"/>
                          <a:cs typeface="Times New Roman"/>
                        </a:rPr>
                        <a:t>100mm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面积：</a:t>
                      </a:r>
                      <a:r>
                        <a:rPr lang="en-US" sz="1050" dirty="0" smtClean="0">
                          <a:latin typeface="Times New Roman"/>
                          <a:ea typeface="宋体"/>
                          <a:cs typeface="Times New Roman"/>
                        </a:rPr>
                        <a:t>200mm×140mm</a:t>
                      </a: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（可选）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19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>
                          <a:latin typeface="Times New Roman"/>
                          <a:ea typeface="宋体"/>
                          <a:cs typeface="Times New Roman"/>
                        </a:rPr>
                        <a:t>其他</a:t>
                      </a:r>
                      <a:endParaRPr lang="zh-CN" sz="1050" b="1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功能选择：平压、边压、胶合强度、环压强度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试台升降装置：快</a:t>
                      </a: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(200 mm/min)/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慢</a:t>
                      </a: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(10 mm/min)</a:t>
                      </a:r>
                      <a:r>
                        <a:rPr lang="zh-CN" sz="1050">
                          <a:latin typeface="Times New Roman"/>
                          <a:ea typeface="宋体"/>
                          <a:cs typeface="Times New Roman"/>
                        </a:rPr>
                        <a:t>两种速度控制，可点动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05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进气压</a:t>
                      </a:r>
                      <a:r>
                        <a:rPr lang="zh-CN" sz="1050" dirty="0" smtClean="0"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050" dirty="0" smtClean="0">
                          <a:latin typeface="Times New Roman"/>
                          <a:ea typeface="宋体"/>
                          <a:cs typeface="Times New Roman"/>
                        </a:rPr>
                        <a:t>0-0.6MPa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个测试</a:t>
                      </a:r>
                      <a:r>
                        <a:rPr lang="zh-CN" sz="1050" dirty="0" smtClean="0">
                          <a:latin typeface="Times New Roman"/>
                          <a:ea typeface="宋体"/>
                          <a:cs typeface="Times New Roman"/>
                        </a:rPr>
                        <a:t>盘（</a:t>
                      </a: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可选</a:t>
                      </a:r>
                      <a:r>
                        <a:rPr lang="en-US" sz="1050" dirty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050" dirty="0">
                          <a:latin typeface="Times New Roman"/>
                          <a:ea typeface="宋体"/>
                          <a:cs typeface="Times New Roman"/>
                        </a:rPr>
                        <a:t>个）</a:t>
                      </a:r>
                      <a:endParaRPr lang="zh-CN" sz="105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66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dirty="0" smtClean="0">
                          <a:latin typeface="Times New Roman"/>
                          <a:ea typeface="宋体"/>
                          <a:cs typeface="Times New Roman"/>
                        </a:rPr>
                        <a:t>仪</a:t>
                      </a:r>
                      <a:r>
                        <a:rPr lang="zh-CN" altLang="en-US" sz="1050" b="1" dirty="0" smtClean="0">
                          <a:latin typeface="Times New Roman"/>
                          <a:ea typeface="宋体"/>
                          <a:cs typeface="Times New Roman"/>
                        </a:rPr>
                        <a:t>器</a:t>
                      </a:r>
                      <a:r>
                        <a:rPr lang="zh-CN" sz="1050" b="1" dirty="0" smtClean="0">
                          <a:latin typeface="Times New Roman"/>
                          <a:ea typeface="宋体"/>
                          <a:cs typeface="Times New Roman"/>
                        </a:rPr>
                        <a:t>外观</a:t>
                      </a:r>
                      <a:endParaRPr lang="zh-CN" sz="1050" b="1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 marL="36871" marR="36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5844" name="图片 4" descr="GBH-1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695" y="5644372"/>
            <a:ext cx="804861" cy="789817"/>
          </a:xfrm>
          <a:prstGeom prst="rect">
            <a:avLst/>
          </a:prstGeom>
          <a:noFill/>
        </p:spPr>
      </p:pic>
      <p:pic>
        <p:nvPicPr>
          <p:cNvPr id="35843" name="图片 3" descr="GBL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8959" y="5644372"/>
            <a:ext cx="838199" cy="846337"/>
          </a:xfrm>
          <a:prstGeom prst="rect">
            <a:avLst/>
          </a:prstGeom>
          <a:noFill/>
        </p:spPr>
      </p:pic>
      <p:pic>
        <p:nvPicPr>
          <p:cNvPr id="35842" name="图片 1" descr="GB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3471" y="5715810"/>
            <a:ext cx="952500" cy="904875"/>
          </a:xfrm>
          <a:prstGeom prst="rect">
            <a:avLst/>
          </a:prstGeom>
          <a:noFill/>
        </p:spPr>
      </p:pic>
      <p:pic>
        <p:nvPicPr>
          <p:cNvPr id="35841" name="图片 2" descr="GBS-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5107" y="5787248"/>
            <a:ext cx="656731" cy="819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黑体" pitchFamily="49" charset="-122"/>
              </a:rPr>
              <a:t>3.7 </a:t>
            </a:r>
            <a:r>
              <a:rPr dirty="0" smtClean="0">
                <a:cs typeface="黑体" pitchFamily="49" charset="-122"/>
              </a:rPr>
              <a:t>耐破度测定仪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168629" y="1429530"/>
          <a:ext cx="5762625" cy="4123393"/>
        </p:xfrm>
        <a:graphic>
          <a:graphicData uri="http://schemas.openxmlformats.org/drawingml/2006/table">
            <a:tbl>
              <a:tblPr/>
              <a:tblGrid>
                <a:gridCol w="1071570"/>
                <a:gridCol w="4691055"/>
              </a:tblGrid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GNP-1</a:t>
                      </a: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型</a:t>
                      </a:r>
                      <a:r>
                        <a:rPr lang="zh-CN" sz="110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耐破度测定仪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适用范围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测量单层或多层纸张的耐破度，同时可用来测试布类、皮革、纸板、薄金属片等的爆破强度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测量范围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250-5600KPa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分辨率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1KPa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测量精度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示值的</a:t>
                      </a: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0.5%</a:t>
                      </a: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以内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试样加持力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0-0.8 MPa</a:t>
                      </a: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（可调节）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系统密封性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1min</a:t>
                      </a: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内压降</a:t>
                      </a: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10%pmax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液压油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甘油</a:t>
                      </a: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85%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，蒸馏水</a:t>
                      </a: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15%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油压速度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170±2cc/min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93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34817" name="图片 3" descr="垂直度偏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397" y="4144174"/>
            <a:ext cx="1304922" cy="1304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黑体" pitchFamily="49" charset="-122"/>
              </a:rPr>
              <a:t>3.8 </a:t>
            </a:r>
            <a:r>
              <a:rPr kern="0" dirty="0" smtClean="0">
                <a:cs typeface="Arial" pitchFamily="34" charset="0"/>
              </a:rPr>
              <a:t>热收缩</a:t>
            </a:r>
            <a:endParaRPr lang="zh-CN" altLang="en-US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825" cy="238125"/>
          </a:xfrm>
          <a:prstGeom prst="rect">
            <a:avLst/>
          </a:prstGeo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825" cy="238125"/>
          </a:xfrm>
          <a:prstGeom prst="rect">
            <a:avLst/>
          </a:prstGeom>
          <a:noFill/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216275" y="1786720"/>
          <a:ext cx="5762625" cy="3369006"/>
        </p:xfrm>
        <a:graphic>
          <a:graphicData uri="http://schemas.openxmlformats.org/drawingml/2006/table">
            <a:tbl>
              <a:tblPr/>
              <a:tblGrid>
                <a:gridCol w="1575837"/>
                <a:gridCol w="4186788"/>
              </a:tblGrid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4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宋体"/>
                          <a:cs typeface="Times New Roman"/>
                        </a:rPr>
                        <a:t>GBK-1</a:t>
                      </a:r>
                      <a:r>
                        <a:rPr lang="zh-CN" sz="1400" dirty="0">
                          <a:latin typeface="Times New Roman"/>
                          <a:ea typeface="宋体"/>
                          <a:cs typeface="Times New Roman"/>
                        </a:rPr>
                        <a:t>型</a:t>
                      </a:r>
                      <a:r>
                        <a:rPr lang="zh-CN" sz="14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CN" sz="1400" dirty="0">
                          <a:latin typeface="Times New Roman"/>
                          <a:ea typeface="宋体"/>
                          <a:cs typeface="Times New Roman"/>
                        </a:rPr>
                        <a:t>热收缩实验仪</a:t>
                      </a:r>
                      <a:endParaRPr lang="zh-CN" sz="14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latin typeface="Times New Roman"/>
                          <a:ea typeface="宋体"/>
                          <a:cs typeface="Times New Roman"/>
                        </a:rPr>
                        <a:t>适用范围</a:t>
                      </a:r>
                      <a:endParaRPr lang="zh-CN" sz="14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latin typeface="Times New Roman"/>
                          <a:ea typeface="宋体"/>
                          <a:cs typeface="Times New Roman"/>
                        </a:rPr>
                        <a:t>各种薄膜在多种温度下的液体介质中进行热收缩性能的检测</a:t>
                      </a:r>
                      <a:endParaRPr lang="zh-CN" sz="14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latin typeface="Times New Roman"/>
                          <a:ea typeface="宋体"/>
                          <a:cs typeface="Times New Roman"/>
                        </a:rPr>
                        <a:t>温度范围</a:t>
                      </a:r>
                      <a:endParaRPr lang="zh-CN" sz="14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latin typeface="Times New Roman"/>
                          <a:ea typeface="宋体"/>
                          <a:cs typeface="Times New Roman"/>
                        </a:rPr>
                        <a:t>室温</a:t>
                      </a:r>
                      <a:r>
                        <a:rPr lang="en-US" sz="1400" dirty="0" smtClean="0">
                          <a:latin typeface="Times New Roman"/>
                          <a:ea typeface="宋体"/>
                          <a:cs typeface="Times New Roman"/>
                        </a:rPr>
                        <a:t>～250℃</a:t>
                      </a:r>
                      <a:endParaRPr lang="zh-CN" sz="14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latin typeface="Times New Roman"/>
                          <a:ea typeface="宋体"/>
                          <a:cs typeface="Times New Roman"/>
                        </a:rPr>
                        <a:t>控温精度</a:t>
                      </a:r>
                      <a:endParaRPr lang="zh-CN" sz="14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宋体"/>
                          <a:cs typeface="Times New Roman"/>
                        </a:rPr>
                        <a:t>±0.2℃</a:t>
                      </a: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latin typeface="Times New Roman"/>
                          <a:ea typeface="宋体"/>
                          <a:cs typeface="Times New Roman"/>
                        </a:rPr>
                        <a:t>试样尺寸</a:t>
                      </a:r>
                      <a:endParaRPr lang="zh-CN" sz="14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76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4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4775" cy="238125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3339" y="3292628"/>
            <a:ext cx="1104900" cy="238125"/>
          </a:xfrm>
          <a:prstGeom prst="rect">
            <a:avLst/>
          </a:prstGeom>
          <a:noFill/>
        </p:spPr>
      </p:pic>
      <p:pic>
        <p:nvPicPr>
          <p:cNvPr id="16385" name="图片 3" descr="垂直度偏差"/>
          <p:cNvPicPr>
            <a:picLocks noChangeAspect="1" noChangeArrowheads="1"/>
          </p:cNvPicPr>
          <p:nvPr/>
        </p:nvPicPr>
        <p:blipFill>
          <a:blip r:embed="rId5"/>
          <a:srcRect l="21481"/>
          <a:stretch>
            <a:fillRect/>
          </a:stretch>
        </p:blipFill>
        <p:spPr bwMode="auto">
          <a:xfrm>
            <a:off x="6311901" y="3792694"/>
            <a:ext cx="1228725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3.9 </a:t>
            </a:r>
            <a:r>
              <a:rPr dirty="0" smtClean="0"/>
              <a:t>密封试验仪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25621" y="572274"/>
          <a:ext cx="8786874" cy="6162087"/>
        </p:xfrm>
        <a:graphic>
          <a:graphicData uri="http://schemas.openxmlformats.org/drawingml/2006/table">
            <a:tbl>
              <a:tblPr/>
              <a:tblGrid>
                <a:gridCol w="1357322"/>
                <a:gridCol w="3214710"/>
                <a:gridCol w="1785950"/>
                <a:gridCol w="2428892"/>
              </a:tblGrid>
              <a:tr h="3613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仪器型号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GB-MX</a:t>
                      </a:r>
                      <a:r>
                        <a:rPr lang="zh-CN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型泄漏与密封强度测试</a:t>
                      </a: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仪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GB-M1</a:t>
                      </a: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型电子密封试验仪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宋体"/>
                          <a:cs typeface="Times New Roman"/>
                        </a:rPr>
                        <a:t>GB-M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型密封试验仪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01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适用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范围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食品、制药、日化等行业软包装袋及塑料瓶、罐的密封性实验。通过试验可以有效地比较和评价软包装件的封口强度、热封质量、整袋涨破压力、密封泄漏性能、耐压强度和整体密封性等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食品、制药、日化等行业软包装袋及塑料瓶、罐的密封性。通过试验可以有效地比较和评价软包装件的密封工艺及密封性能。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13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密封测试范围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0-1MPa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泄漏测试范围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0-50KPa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6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真空度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0--95KPa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0--90KPa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真空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精度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0.1KPa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0.1%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真空保持时间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0.1s-9999.9min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0.1-60min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真空室有效尺寸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Φ270mm</a:t>
                      </a: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H 270mm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Φ270mm</a:t>
                      </a: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H 270mm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6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准确度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0.5%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气源压力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0.4-0.9MPa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0.7-0.8MPa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0.7-0.8MPa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样品开口范围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0-400mm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正压测试原理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>
                          <a:latin typeface="Times New Roman"/>
                          <a:ea typeface="宋体"/>
                          <a:cs typeface="Times New Roman"/>
                        </a:rPr>
                        <a:t>自动加压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1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外形尺寸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33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主机：</a:t>
                      </a: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280×240×240</a:t>
                      </a: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夹具</a:t>
                      </a: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400×240×300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主机：</a:t>
                      </a: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580×345×440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>
                          <a:latin typeface="Times New Roman"/>
                          <a:ea typeface="宋体"/>
                          <a:cs typeface="Times New Roman"/>
                        </a:rPr>
                        <a:t>主机：</a:t>
                      </a:r>
                      <a:r>
                        <a:rPr lang="en-US" sz="1100" dirty="0" smtClean="0">
                          <a:latin typeface="Times New Roman"/>
                          <a:ea typeface="宋体"/>
                          <a:cs typeface="Times New Roman"/>
                        </a:rPr>
                        <a:t>300×430×500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18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dirty="0" smtClean="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1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51620" marR="51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3980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8397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83978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83971" name="图片 6" descr="GB-MX"/>
          <p:cNvPicPr>
            <a:picLocks noChangeAspect="1" noChangeArrowheads="1"/>
          </p:cNvPicPr>
          <p:nvPr/>
        </p:nvPicPr>
        <p:blipFill>
          <a:blip r:embed="rId3" cstate="print"/>
          <a:srcRect l="6374" r="5632"/>
          <a:stretch>
            <a:fillRect/>
          </a:stretch>
        </p:blipFill>
        <p:spPr bwMode="auto">
          <a:xfrm>
            <a:off x="3954447" y="6001562"/>
            <a:ext cx="1876425" cy="676275"/>
          </a:xfrm>
          <a:prstGeom prst="rect">
            <a:avLst/>
          </a:prstGeom>
          <a:noFill/>
        </p:spPr>
      </p:pic>
      <p:pic>
        <p:nvPicPr>
          <p:cNvPr id="83970" name="图片 4" descr="GB-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3405" y="5922712"/>
            <a:ext cx="1347786" cy="936876"/>
          </a:xfrm>
          <a:prstGeom prst="rect">
            <a:avLst/>
          </a:prstGeom>
          <a:noFill/>
        </p:spPr>
      </p:pic>
      <p:pic>
        <p:nvPicPr>
          <p:cNvPr id="83969" name="图片 5" descr="GB-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40859" y="5806967"/>
            <a:ext cx="942973" cy="1052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黑体" pitchFamily="49" charset="-122"/>
              </a:rPr>
              <a:t>3.10 </a:t>
            </a:r>
            <a:r>
              <a:rPr dirty="0" smtClean="0"/>
              <a:t>反压蒸煮消毒锅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025753" y="1286654"/>
          <a:ext cx="5762624" cy="4533863"/>
        </p:xfrm>
        <a:graphic>
          <a:graphicData uri="http://schemas.openxmlformats.org/drawingml/2006/table">
            <a:tbl>
              <a:tblPr/>
              <a:tblGrid>
                <a:gridCol w="976407"/>
                <a:gridCol w="2389423"/>
                <a:gridCol w="2396794"/>
              </a:tblGrid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ZM-100</a:t>
                      </a:r>
                      <a:r>
                        <a:rPr lang="zh-CN" sz="1200" dirty="0">
                          <a:latin typeface="Times New Roman"/>
                          <a:ea typeface="宋体"/>
                          <a:cs typeface="Times New Roman"/>
                        </a:rPr>
                        <a:t>型反压蒸煮消毒锅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ZM-40G</a:t>
                      </a: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型反压蒸煮消毒锅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适用范围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latin typeface="Times New Roman"/>
                          <a:ea typeface="宋体"/>
                          <a:cs typeface="Times New Roman"/>
                        </a:rPr>
                        <a:t>包装行业、薄膜厂家、食品厂家、检验机构、科研院所、医疗单位等对包装材料及胶粘剂、油墨产品的耐高温蒸煮性能检测。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消毒桶规格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Φ400mm</a:t>
                      </a: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H 500mm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Φ370mm</a:t>
                      </a:r>
                      <a:r>
                        <a:rPr lang="zh-CN" sz="1200" dirty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H 500mm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储物桶容积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50L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40L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工作压力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0-0.22MPa(</a:t>
                      </a: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饱和蒸汽法</a:t>
                      </a: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0-0.22MPa(</a:t>
                      </a:r>
                      <a:r>
                        <a:rPr lang="zh-CN" sz="1200" dirty="0">
                          <a:latin typeface="Times New Roman"/>
                          <a:ea typeface="宋体"/>
                          <a:cs typeface="Times New Roman"/>
                        </a:rPr>
                        <a:t>饱和蒸汽法</a:t>
                      </a: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补水压力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0.32MPa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0.32MPa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反向压力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0.14-0.165MPa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0.14-0.165MPa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灭菌温度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100-135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100-126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灭菌时间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0-60min(1-99</a:t>
                      </a:r>
                      <a:r>
                        <a:rPr lang="zh-CN" sz="1200" dirty="0">
                          <a:latin typeface="Times New Roman"/>
                          <a:ea typeface="宋体"/>
                          <a:cs typeface="Times New Roman"/>
                        </a:rPr>
                        <a:t>小时可选</a:t>
                      </a: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023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238125"/>
          </a:xfrm>
          <a:prstGeom prst="rect">
            <a:avLst/>
          </a:prstGeom>
          <a:noFill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4775" cy="238125"/>
          </a:xfrm>
          <a:prstGeom prst="rect">
            <a:avLst/>
          </a:prstGeom>
          <a:noFill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4775" cy="238125"/>
          </a:xfrm>
          <a:prstGeom prst="rect">
            <a:avLst/>
          </a:prstGeom>
          <a:noFill/>
        </p:spPr>
      </p:pic>
      <p:pic>
        <p:nvPicPr>
          <p:cNvPr id="82946" name="图片 7" descr="GC9801"/>
          <p:cNvPicPr>
            <a:picLocks noChangeAspect="1" noChangeArrowheads="1"/>
          </p:cNvPicPr>
          <p:nvPr/>
        </p:nvPicPr>
        <p:blipFill>
          <a:blip r:embed="rId4" cstate="print"/>
          <a:srcRect l="22974" t="14970" b="8981"/>
          <a:stretch>
            <a:fillRect/>
          </a:stretch>
        </p:blipFill>
        <p:spPr bwMode="auto">
          <a:xfrm>
            <a:off x="4668827" y="4429926"/>
            <a:ext cx="1252537" cy="1378692"/>
          </a:xfrm>
          <a:prstGeom prst="rect">
            <a:avLst/>
          </a:prstGeom>
          <a:noFill/>
        </p:spPr>
      </p:pic>
      <p:pic>
        <p:nvPicPr>
          <p:cNvPr id="82945" name="图片 9" descr="鼓风干燥箱 副本"/>
          <p:cNvPicPr>
            <a:picLocks noChangeAspect="1" noChangeArrowheads="1"/>
          </p:cNvPicPr>
          <p:nvPr/>
        </p:nvPicPr>
        <p:blipFill>
          <a:blip r:embed="rId5" cstate="print"/>
          <a:srcRect l="8035" t="5733" b="7643"/>
          <a:stretch>
            <a:fillRect/>
          </a:stretch>
        </p:blipFill>
        <p:spPr bwMode="auto">
          <a:xfrm>
            <a:off x="7169157" y="4358488"/>
            <a:ext cx="1204912" cy="1510636"/>
          </a:xfrm>
          <a:prstGeom prst="rect">
            <a:avLst/>
          </a:prstGeom>
          <a:noFill/>
        </p:spPr>
      </p:pic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0"/>
            <a:ext cx="1219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药品包装材料中常见材料目录</a:t>
            </a:r>
            <a:endParaRPr dirty="0"/>
          </a:p>
        </p:txBody>
      </p:sp>
      <p:sp>
        <p:nvSpPr>
          <p:cNvPr id="61" name="圆角矩形 60"/>
          <p:cNvSpPr/>
          <p:nvPr/>
        </p:nvSpPr>
        <p:spPr bwMode="auto">
          <a:xfrm flipH="1">
            <a:off x="3340325" y="1915876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TextBox 72"/>
          <p:cNvSpPr txBox="1"/>
          <p:nvPr/>
        </p:nvSpPr>
        <p:spPr bwMode="auto">
          <a:xfrm>
            <a:off x="3454381" y="2001034"/>
            <a:ext cx="47539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铝箔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YBB00152002-2015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药用铝箔</a:t>
            </a:r>
          </a:p>
        </p:txBody>
      </p:sp>
      <p:sp>
        <p:nvSpPr>
          <p:cNvPr id="63" name="圆角矩形 62"/>
          <p:cNvSpPr/>
          <p:nvPr/>
        </p:nvSpPr>
        <p:spPr bwMode="auto">
          <a:xfrm flipH="1">
            <a:off x="3340325" y="3066364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6" name="TextBox 72"/>
          <p:cNvSpPr txBox="1"/>
          <p:nvPr/>
        </p:nvSpPr>
        <p:spPr bwMode="auto">
          <a:xfrm>
            <a:off x="3454381" y="3218917"/>
            <a:ext cx="6039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复合膜  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YBB00132002-2015 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药用复合 膜、袋通则</a:t>
            </a:r>
          </a:p>
        </p:txBody>
      </p:sp>
      <p:sp>
        <p:nvSpPr>
          <p:cNvPr id="77" name="圆角矩形 76"/>
          <p:cNvSpPr/>
          <p:nvPr/>
        </p:nvSpPr>
        <p:spPr bwMode="auto">
          <a:xfrm flipH="1">
            <a:off x="3340325" y="4110007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TextBox 72"/>
          <p:cNvSpPr txBox="1"/>
          <p:nvPr/>
        </p:nvSpPr>
        <p:spPr bwMode="auto">
          <a:xfrm>
            <a:off x="3454381" y="4215612"/>
            <a:ext cx="63255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PVC </a:t>
            </a: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膜 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YBB00212005-2015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聚氯乙烯固体药用硬片</a:t>
            </a:r>
          </a:p>
        </p:txBody>
      </p:sp>
      <p:sp>
        <p:nvSpPr>
          <p:cNvPr id="79" name="矩形 10"/>
          <p:cNvSpPr>
            <a:spLocks noChangeAspect="1"/>
          </p:cNvSpPr>
          <p:nvPr/>
        </p:nvSpPr>
        <p:spPr>
          <a:xfrm>
            <a:off x="2191954" y="1892864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81" name="矩形 10"/>
          <p:cNvSpPr>
            <a:spLocks noChangeAspect="1"/>
          </p:cNvSpPr>
          <p:nvPr/>
        </p:nvSpPr>
        <p:spPr>
          <a:xfrm>
            <a:off x="2191954" y="2945573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88" name="矩形 10"/>
          <p:cNvSpPr>
            <a:spLocks noChangeAspect="1"/>
          </p:cNvSpPr>
          <p:nvPr/>
        </p:nvSpPr>
        <p:spPr>
          <a:xfrm>
            <a:off x="2363913" y="2959010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矩形 10"/>
          <p:cNvSpPr>
            <a:spLocks noChangeAspect="1"/>
          </p:cNvSpPr>
          <p:nvPr/>
        </p:nvSpPr>
        <p:spPr>
          <a:xfrm>
            <a:off x="2363921" y="1906298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矩形 10"/>
          <p:cNvSpPr>
            <a:spLocks noChangeAspect="1"/>
          </p:cNvSpPr>
          <p:nvPr/>
        </p:nvSpPr>
        <p:spPr>
          <a:xfrm>
            <a:off x="2168497" y="4025693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95" name="矩形 10"/>
          <p:cNvSpPr>
            <a:spLocks noChangeAspect="1"/>
          </p:cNvSpPr>
          <p:nvPr/>
        </p:nvSpPr>
        <p:spPr>
          <a:xfrm>
            <a:off x="2340454" y="4039130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382811" y="210717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2.1</a:t>
            </a:r>
            <a:endParaRPr lang="zh-CN" alt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382811" y="310731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2.2</a:t>
            </a:r>
            <a:endParaRPr lang="zh-CN" alt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2382811" y="417888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2.3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 bwMode="auto">
          <a:xfrm flipH="1">
            <a:off x="3340325" y="5300058"/>
            <a:ext cx="597197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72"/>
          <p:cNvSpPr txBox="1"/>
          <p:nvPr/>
        </p:nvSpPr>
        <p:spPr bwMode="auto">
          <a:xfrm>
            <a:off x="3454381" y="5405663"/>
            <a:ext cx="69294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管制口服液瓶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YBB00082002-2015 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口服液体药用聚丙烯瓶</a:t>
            </a:r>
          </a:p>
        </p:txBody>
      </p:sp>
      <p:sp>
        <p:nvSpPr>
          <p:cNvPr id="20" name="矩形 10"/>
          <p:cNvSpPr>
            <a:spLocks noChangeAspect="1"/>
          </p:cNvSpPr>
          <p:nvPr/>
        </p:nvSpPr>
        <p:spPr>
          <a:xfrm>
            <a:off x="2168497" y="5215744"/>
            <a:ext cx="686675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1" name="矩形 10"/>
          <p:cNvSpPr>
            <a:spLocks noChangeAspect="1"/>
          </p:cNvSpPr>
          <p:nvPr/>
        </p:nvSpPr>
        <p:spPr>
          <a:xfrm>
            <a:off x="2340454" y="5229181"/>
            <a:ext cx="686104" cy="747986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2811" y="5368931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 smtClean="0">
                <a:solidFill>
                  <a:schemeClr val="accent1"/>
                </a:solidFill>
                <a:cs typeface="Arial" pitchFamily="34" charset="0"/>
              </a:rPr>
              <a:t>2.4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78921907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/>
      <p:bldP spid="62" grpId="1"/>
      <p:bldP spid="79" grpId="1" animBg="1"/>
      <p:bldP spid="91" grpId="1" animBg="1"/>
      <p:bldP spid="97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黑体" pitchFamily="49" charset="-122"/>
              </a:rPr>
              <a:t>3.11 </a:t>
            </a:r>
            <a:r>
              <a:rPr dirty="0" smtClean="0">
                <a:cs typeface="黑体" pitchFamily="49" charset="-122"/>
              </a:rPr>
              <a:t>气相色谱仪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168497" y="1358092"/>
          <a:ext cx="6858048" cy="3739349"/>
        </p:xfrm>
        <a:graphic>
          <a:graphicData uri="http://schemas.openxmlformats.org/drawingml/2006/table">
            <a:tbl>
              <a:tblPr/>
              <a:tblGrid>
                <a:gridCol w="1143008"/>
                <a:gridCol w="1928826"/>
                <a:gridCol w="1785950"/>
                <a:gridCol w="2000264"/>
              </a:tblGrid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latin typeface="Times New Roman"/>
                          <a:ea typeface="宋体"/>
                          <a:cs typeface="Times New Roman"/>
                        </a:rPr>
                        <a:t>仪器名称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GC-9801</a:t>
                      </a: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气相色谱仪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鼓风干燥箱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GBQKD-1</a:t>
                      </a:r>
                      <a:r>
                        <a:rPr lang="zh-CN" sz="1200" dirty="0">
                          <a:latin typeface="Times New Roman"/>
                          <a:ea typeface="宋体"/>
                          <a:cs typeface="Times New Roman"/>
                        </a:rPr>
                        <a:t>氢空氮发生器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适用范围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检测印刷包装品的溶剂残留量及异味，或检测溶剂的浓度和含量</a:t>
                      </a:r>
                      <a:r>
                        <a:rPr lang="zh-CN" sz="120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干燥、烘焙、灭菌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（气相色谱仪配套仪器）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latin typeface="Times New Roman"/>
                          <a:ea typeface="宋体"/>
                          <a:cs typeface="Times New Roman"/>
                        </a:rPr>
                        <a:t>氢气、空气、氮气</a:t>
                      </a:r>
                      <a:r>
                        <a:rPr lang="zh-CN" sz="1200" dirty="0" smtClean="0">
                          <a:latin typeface="Times New Roman"/>
                          <a:ea typeface="宋体"/>
                          <a:cs typeface="Times New Roman"/>
                        </a:rPr>
                        <a:t>发生器（</a:t>
                      </a:r>
                      <a:r>
                        <a:rPr lang="zh-CN" sz="1200" dirty="0">
                          <a:latin typeface="Times New Roman"/>
                          <a:ea typeface="宋体"/>
                          <a:cs typeface="Times New Roman"/>
                        </a:rPr>
                        <a:t>气相色谱仪配套仪器）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温控范围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宋体"/>
                          <a:cs typeface="Times New Roman"/>
                        </a:rPr>
                        <a:t>10-400℃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宋体"/>
                          <a:cs typeface="Times New Roman"/>
                        </a:rPr>
                        <a:t>10-300℃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程序升温速率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0.1-40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输出流量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latin typeface="Times New Roman"/>
                          <a:ea typeface="宋体"/>
                          <a:cs typeface="Times New Roman"/>
                        </a:rPr>
                        <a:t>氮气、氢气</a:t>
                      </a: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0-300ml/min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>
                          <a:latin typeface="Times New Roman"/>
                          <a:ea typeface="宋体"/>
                          <a:cs typeface="Times New Roman"/>
                        </a:rPr>
                        <a:t>空气：</a:t>
                      </a:r>
                      <a:r>
                        <a:rPr lang="en-US" sz="1200" dirty="0">
                          <a:latin typeface="Times New Roman"/>
                          <a:ea typeface="宋体"/>
                          <a:cs typeface="Times New Roman"/>
                        </a:rPr>
                        <a:t>0-300ml/min</a:t>
                      </a:r>
                      <a:endParaRPr lang="zh-CN" sz="1200" dirty="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78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>
                          <a:latin typeface="Times New Roman"/>
                          <a:ea typeface="宋体"/>
                          <a:cs typeface="Times New Roman"/>
                        </a:rPr>
                        <a:t>仪器外观</a:t>
                      </a:r>
                      <a:endParaRPr lang="zh-CN" sz="1200">
                        <a:latin typeface="Tahom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825" cy="238125"/>
          </a:xfrm>
          <a:prstGeom prst="rect">
            <a:avLst/>
          </a:prstGeo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825" cy="238125"/>
          </a:xfrm>
          <a:prstGeom prst="rect">
            <a:avLst/>
          </a:prstGeom>
          <a:noFill/>
        </p:spPr>
      </p:pic>
      <p:pic>
        <p:nvPicPr>
          <p:cNvPr id="33795" name="图片 7" descr="GC9801"/>
          <p:cNvPicPr>
            <a:picLocks noChangeAspect="1" noChangeArrowheads="1"/>
          </p:cNvPicPr>
          <p:nvPr/>
        </p:nvPicPr>
        <p:blipFill>
          <a:blip r:embed="rId3"/>
          <a:srcRect l="17577" t="12981" r="18430" b="25006"/>
          <a:stretch>
            <a:fillRect/>
          </a:stretch>
        </p:blipFill>
        <p:spPr bwMode="auto">
          <a:xfrm>
            <a:off x="3597257" y="3786984"/>
            <a:ext cx="1352550" cy="1123950"/>
          </a:xfrm>
          <a:prstGeom prst="rect">
            <a:avLst/>
          </a:prstGeom>
          <a:noFill/>
        </p:spPr>
      </p:pic>
      <p:pic>
        <p:nvPicPr>
          <p:cNvPr id="33794" name="图片 9" descr="鼓风干燥箱 副本"/>
          <p:cNvPicPr>
            <a:picLocks noChangeAspect="1" noChangeArrowheads="1"/>
          </p:cNvPicPr>
          <p:nvPr/>
        </p:nvPicPr>
        <p:blipFill>
          <a:blip r:embed="rId4" cstate="print"/>
          <a:srcRect l="10866" t="11334" r="10866" b="4668"/>
          <a:stretch>
            <a:fillRect/>
          </a:stretch>
        </p:blipFill>
        <p:spPr bwMode="auto">
          <a:xfrm>
            <a:off x="5383207" y="3929860"/>
            <a:ext cx="1447800" cy="962025"/>
          </a:xfrm>
          <a:prstGeom prst="rect">
            <a:avLst/>
          </a:prstGeom>
          <a:noFill/>
        </p:spPr>
      </p:pic>
      <p:pic>
        <p:nvPicPr>
          <p:cNvPr id="33793" name="图片 8" descr="氢空氮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2033" y="3644108"/>
            <a:ext cx="1476375" cy="134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黑体" pitchFamily="49" charset="-122"/>
              </a:rPr>
              <a:t>3.12 </a:t>
            </a:r>
            <a:r>
              <a:rPr dirty="0" smtClean="0">
                <a:cs typeface="黑体" pitchFamily="49" charset="-122"/>
              </a:rPr>
              <a:t>蒸发残渣测定仪</a:t>
            </a:r>
            <a:endParaRPr lang="zh-CN" altLang="en-US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239803" y="1215216"/>
            <a:ext cx="635798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ZF800B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型全自动蒸发残渣测定仪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用来测定物品在特定浸泡液中浸泡后的溶出量。适用于以聚乙烯、聚苯乙烯、聚丙烯、过氯乙烯树脂、环氧酚醛为原料制作的各种食具、食品类容器、包装薄膜、包装袋、各种食品用工具、管道等制品、容器盖密封橡胶垫片或垫圈、容器涂料内壁、涂料铁皮、植物纤维容器等，还适用于在沸水浴温度下可挥发并除净主体的化学试剂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311241" y="3786984"/>
            <a:ext cx="5715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工作原理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将试样放在特定溶液中浸泡后，取一定量的浸泡液加在蒸发皿上高温蒸干，然后干燥、称重，再干燥，再称重，反复进行，直至恒重；该重量减去空皿的质量即为蒸发残渣。计算单位：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mg/L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（浸泡液）或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%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（化学试剂）。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dirty="0" smtClean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7" name="图片 2" descr="IMG_20151103_110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7785" y="3001166"/>
            <a:ext cx="4025886" cy="3027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黑体" pitchFamily="49" charset="-122"/>
              </a:rPr>
              <a:t>3.12 </a:t>
            </a:r>
            <a:r>
              <a:rPr dirty="0" smtClean="0">
                <a:cs typeface="黑体" pitchFamily="49" charset="-122"/>
              </a:rPr>
              <a:t>蒸发残渣测定仪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668695" y="2001034"/>
          <a:ext cx="4857784" cy="3886200"/>
        </p:xfrm>
        <a:graphic>
          <a:graphicData uri="http://schemas.openxmlformats.org/drawingml/2006/table">
            <a:tbl>
              <a:tblPr/>
              <a:tblGrid>
                <a:gridCol w="1257300"/>
                <a:gridCol w="3600484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测试范围</a:t>
                      </a:r>
                      <a:endParaRPr lang="zh-CN" sz="12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</a:t>
                      </a: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80g</a:t>
                      </a: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（残渣质量）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测试精度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0.2mg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系统分辨率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0.1mg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控温范围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80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130℃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（常规）</a:t>
                      </a:r>
                      <a:endParaRPr lang="zh-CN" sz="12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控温精度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±0.2℃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（常规）</a:t>
                      </a:r>
                      <a:endParaRPr lang="zh-CN" sz="12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热风循环速度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0.2m/s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试样体积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</a:t>
                      </a: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200mL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试样数量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～</a:t>
                      </a:r>
                      <a:r>
                        <a:rPr lang="en-US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8</a:t>
                      </a: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个（数据各自独立）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测试腔容积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86L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外形尺寸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85×58×82cm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功率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1000W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电源</a:t>
                      </a:r>
                      <a:endParaRPr lang="zh-CN" sz="120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AC 220V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50Hz</a:t>
                      </a:r>
                      <a:endParaRPr lang="zh-CN" sz="120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311241" y="1000902"/>
            <a:ext cx="9286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执行标准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/>
              <a:t>GB 31604.8-2016</a:t>
            </a:r>
            <a:r>
              <a:rPr lang="zh-CN" altLang="en-US" sz="1600" dirty="0" smtClean="0"/>
              <a:t>、</a:t>
            </a:r>
            <a:r>
              <a:rPr lang="en-US" sz="1600" dirty="0" smtClean="0"/>
              <a:t>GB 31604.1-2015</a:t>
            </a:r>
            <a:r>
              <a:rPr lang="zh-CN" altLang="en-US" sz="1600" dirty="0" smtClean="0"/>
              <a:t>、</a:t>
            </a:r>
            <a:r>
              <a:rPr lang="en-US" sz="1600" dirty="0" smtClean="0"/>
              <a:t>GB/T 5009.156-2016</a:t>
            </a:r>
            <a:r>
              <a:rPr lang="zh-CN" altLang="en-US" sz="1600" dirty="0" smtClean="0"/>
              <a:t>、</a:t>
            </a:r>
            <a:r>
              <a:rPr lang="en-US" sz="1600" dirty="0" smtClean="0"/>
              <a:t>GB/T9740-2008</a:t>
            </a:r>
            <a:r>
              <a:rPr lang="zh-CN" altLang="en-US" sz="1600" dirty="0" smtClean="0"/>
              <a:t>、</a:t>
            </a:r>
            <a:r>
              <a:rPr lang="en-US" sz="1600" dirty="0" smtClean="0"/>
              <a:t>GB/T 23949-2009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黑体" pitchFamily="49" charset="-122"/>
              </a:rPr>
              <a:t>3.12 </a:t>
            </a:r>
            <a:r>
              <a:rPr dirty="0" smtClean="0">
                <a:cs typeface="黑体" pitchFamily="49" charset="-122"/>
              </a:rPr>
              <a:t>蒸发残渣测定仪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39803" y="1215216"/>
            <a:ext cx="8501122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产品特点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无人值守自动恒重，</a:t>
            </a:r>
            <a:r>
              <a:rPr lang="zh-CN" altLang="en-US" sz="1600" b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预约空杯恒重</a:t>
            </a: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，有效缩短测试时间，提高测试效率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仪器设置更先进，</a:t>
            </a:r>
            <a:r>
              <a:rPr lang="zh-CN" altLang="en-US" sz="1600" b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冷热腔相互独立</a:t>
            </a: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，节省冷热交换时间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b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内置水浴锅</a:t>
            </a: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，蒸发过程在测试腔中进行，安全考虑更彻底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配置</a:t>
            </a:r>
            <a:r>
              <a:rPr lang="zh-CN" altLang="en-US" sz="1600" b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溶剂回收系统</a:t>
            </a: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，腔体全封闭设计，有效防止溶剂外泄，对操作人员的健康保护更周全。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八个测试工位独立蒸发，可同时测试不同样品，数据独立。</a:t>
            </a: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我司产品有</a:t>
            </a:r>
            <a:r>
              <a:rPr lang="en-US" altLang="zh-CN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8</a:t>
            </a: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腔技术已经十分成熟，可</a:t>
            </a:r>
            <a:r>
              <a:rPr lang="zh-CN" altLang="en-US" sz="1600" b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升级做</a:t>
            </a:r>
            <a:r>
              <a:rPr lang="en-US" altLang="zh-CN" sz="1600" b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18</a:t>
            </a:r>
            <a:r>
              <a:rPr lang="zh-CN" altLang="en-US" sz="1600" b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腔</a:t>
            </a: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！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专业软件配置</a:t>
            </a:r>
            <a:r>
              <a:rPr lang="zh-CN" altLang="en-US" sz="1600" b="1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权限管理和数据追踪</a:t>
            </a:r>
            <a:r>
              <a:rPr lang="zh-CN" altLang="en-US" sz="16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功能，离线报告支持分类及汇总统计报告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冷热双腔独立，一腔升温一腔降温；</a:t>
            </a:r>
            <a:r>
              <a:rPr lang="zh-CN" altLang="en-US" sz="16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液晶显示屏实时显示每个腔的测试重量、残渣率、温度等数据。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b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水加热不是电加热</a:t>
            </a: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；加热系统设在测试腔外</a:t>
            </a:r>
            <a:r>
              <a:rPr lang="zh-CN" altLang="en-US" sz="16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，蒸发腔内没有高压电火，安全性有保障。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具备手动和自动两种工作模式；在自动模式中，只需把蒸发皿置于</a:t>
            </a: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测试腔中干燥至恒重，然后手动注入</a:t>
            </a:r>
            <a:r>
              <a:rPr lang="zh-CN" altLang="en-US" sz="16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样品液</a:t>
            </a: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；</a:t>
            </a:r>
            <a:r>
              <a:rPr lang="zh-CN" altLang="en-US" sz="16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蒸发、干燥、称重、过程反复、恒重判断、计算都是程序控制自动完成，一键操作，全自动测试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超温度报警，蒸发完成报警。</a:t>
            </a:r>
            <a:r>
              <a:rPr lang="zh-CN" altLang="en-US" sz="1600" b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安全性好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测试流程可灵活设置，程序控制</a:t>
            </a:r>
            <a:r>
              <a:rPr lang="zh-CN" altLang="en-US" sz="1600" b="1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全自动测试</a:t>
            </a:r>
            <a:r>
              <a:rPr lang="zh-CN" altLang="en-US" sz="16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自动标识、自动记录自动归类、报告自动归类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溶剂测试也支持比如乙酸乙酯</a:t>
            </a:r>
            <a:endParaRPr lang="zh-CN" altLang="en-US" sz="1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0"/>
          <p:cNvSpPr>
            <a:spLocks noChangeAspect="1"/>
          </p:cNvSpPr>
          <p:nvPr/>
        </p:nvSpPr>
        <p:spPr>
          <a:xfrm>
            <a:off x="4822964" y="1129745"/>
            <a:ext cx="1941045" cy="211429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53853" y="3692536"/>
            <a:ext cx="3287464" cy="1222593"/>
            <a:chOff x="784919" y="1740306"/>
            <a:chExt cx="1313916" cy="916730"/>
          </a:xfrm>
        </p:grpSpPr>
        <p:sp>
          <p:nvSpPr>
            <p:cNvPr id="5" name="TextBox 4"/>
            <p:cNvSpPr txBox="1"/>
            <p:nvPr/>
          </p:nvSpPr>
          <p:spPr>
            <a:xfrm>
              <a:off x="910655" y="1740306"/>
              <a:ext cx="1062445" cy="646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zh-CN" altLang="en-US" sz="4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售后服务</a:t>
              </a:r>
              <a:endPara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919" y="2380102"/>
              <a:ext cx="1313916" cy="27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 smtClean="0">
                  <a:solidFill>
                    <a:schemeClr val="accent1"/>
                  </a:solidFill>
                </a:rPr>
                <a:t>AFTER SERVICE</a:t>
              </a:r>
              <a:endParaRPr lang="zh-CN" altLang="en-US" sz="1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8370631" y="5478898"/>
            <a:ext cx="1509180" cy="150913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251701" y="5125976"/>
            <a:ext cx="1509180" cy="150913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597288" y="6289573"/>
            <a:ext cx="1509180" cy="150913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338868" y="6144520"/>
            <a:ext cx="768200" cy="76817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10340623" y="6289573"/>
            <a:ext cx="864225" cy="8642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7218331" y="6577640"/>
            <a:ext cx="1152300" cy="115226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214953" y="5771623"/>
            <a:ext cx="672175" cy="67215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1679947" y="6144205"/>
            <a:ext cx="672175" cy="67215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1007772" y="6708063"/>
            <a:ext cx="672175" cy="67215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335447" y="6523354"/>
            <a:ext cx="432113" cy="4321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5238119" y="6018476"/>
            <a:ext cx="336088" cy="336078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5844285" y="5712505"/>
            <a:ext cx="336088" cy="33607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95385" y="6265274"/>
            <a:ext cx="240063" cy="24005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04007" y="965359"/>
            <a:ext cx="2237310" cy="2439029"/>
            <a:chOff x="4126930" y="-1460698"/>
            <a:chExt cx="1677546" cy="1828848"/>
          </a:xfrm>
        </p:grpSpPr>
        <p:sp>
          <p:nvSpPr>
            <p:cNvPr id="28" name="矩形 10"/>
            <p:cNvSpPr>
              <a:spLocks noChangeAspect="1"/>
            </p:cNvSpPr>
            <p:nvPr/>
          </p:nvSpPr>
          <p:spPr>
            <a:xfrm>
              <a:off x="4126930" y="-1460698"/>
              <a:ext cx="1677546" cy="1828848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KSO_Shape"/>
            <p:cNvSpPr>
              <a:spLocks noChangeAspect="1"/>
            </p:cNvSpPr>
            <p:nvPr/>
          </p:nvSpPr>
          <p:spPr bwMode="auto">
            <a:xfrm>
              <a:off x="4543303" y="-769442"/>
              <a:ext cx="844801" cy="446336"/>
            </a:xfrm>
            <a:custGeom>
              <a:avLst/>
              <a:gdLst>
                <a:gd name="T0" fmla="*/ 1080063 w 2505075"/>
                <a:gd name="T1" fmla="*/ 966238 h 1325562"/>
                <a:gd name="T2" fmla="*/ 1088548 w 2505075"/>
                <a:gd name="T3" fmla="*/ 914266 h 1325562"/>
                <a:gd name="T4" fmla="*/ 445929 w 2505075"/>
                <a:gd name="T5" fmla="*/ 319311 h 1325562"/>
                <a:gd name="T6" fmla="*/ 395237 w 2505075"/>
                <a:gd name="T7" fmla="*/ 468695 h 1325562"/>
                <a:gd name="T8" fmla="*/ 512532 w 2505075"/>
                <a:gd name="T9" fmla="*/ 623196 h 1325562"/>
                <a:gd name="T10" fmla="*/ 620333 w 2505075"/>
                <a:gd name="T11" fmla="*/ 560492 h 1325562"/>
                <a:gd name="T12" fmla="*/ 663973 w 2505075"/>
                <a:gd name="T13" fmla="*/ 607742 h 1325562"/>
                <a:gd name="T14" fmla="*/ 627744 w 2505075"/>
                <a:gd name="T15" fmla="*/ 704255 h 1325562"/>
                <a:gd name="T16" fmla="*/ 757606 w 2505075"/>
                <a:gd name="T17" fmla="*/ 646073 h 1325562"/>
                <a:gd name="T18" fmla="*/ 808359 w 2505075"/>
                <a:gd name="T19" fmla="*/ 688124 h 1325562"/>
                <a:gd name="T20" fmla="*/ 784197 w 2505075"/>
                <a:gd name="T21" fmla="*/ 779867 h 1325562"/>
                <a:gd name="T22" fmla="*/ 928622 w 2505075"/>
                <a:gd name="T23" fmla="*/ 732135 h 1325562"/>
                <a:gd name="T24" fmla="*/ 906958 w 2505075"/>
                <a:gd name="T25" fmla="*/ 833145 h 1325562"/>
                <a:gd name="T26" fmla="*/ 948878 w 2505075"/>
                <a:gd name="T27" fmla="*/ 791644 h 1325562"/>
                <a:gd name="T28" fmla="*/ 967469 w 2505075"/>
                <a:gd name="T29" fmla="*/ 765403 h 1325562"/>
                <a:gd name="T30" fmla="*/ 1192310 w 2505075"/>
                <a:gd name="T31" fmla="*/ 919736 h 1325562"/>
                <a:gd name="T32" fmla="*/ 1202207 w 2505075"/>
                <a:gd name="T33" fmla="*/ 871307 h 1325562"/>
                <a:gd name="T34" fmla="*/ 973023 w 2505075"/>
                <a:gd name="T35" fmla="*/ 652581 h 1325562"/>
                <a:gd name="T36" fmla="*/ 1002109 w 2505075"/>
                <a:gd name="T37" fmla="*/ 637876 h 1325562"/>
                <a:gd name="T38" fmla="*/ 1285729 w 2505075"/>
                <a:gd name="T39" fmla="*/ 841671 h 1325562"/>
                <a:gd name="T40" fmla="*/ 1311316 w 2505075"/>
                <a:gd name="T41" fmla="*/ 796856 h 1325562"/>
                <a:gd name="T42" fmla="*/ 1092057 w 2505075"/>
                <a:gd name="T43" fmla="*/ 582941 h 1325562"/>
                <a:gd name="T44" fmla="*/ 1113371 w 2505075"/>
                <a:gd name="T45" fmla="*/ 558323 h 1325562"/>
                <a:gd name="T46" fmla="*/ 1383250 w 2505075"/>
                <a:gd name="T47" fmla="*/ 746018 h 1325562"/>
                <a:gd name="T48" fmla="*/ 1396527 w 2505075"/>
                <a:gd name="T49" fmla="*/ 680240 h 1325562"/>
                <a:gd name="T50" fmla="*/ 1184656 w 2505075"/>
                <a:gd name="T51" fmla="*/ 460782 h 1325562"/>
                <a:gd name="T52" fmla="*/ 1032502 w 2505075"/>
                <a:gd name="T53" fmla="*/ 404883 h 1325562"/>
                <a:gd name="T54" fmla="*/ 933963 w 2505075"/>
                <a:gd name="T55" fmla="*/ 481262 h 1325562"/>
                <a:gd name="T56" fmla="*/ 789778 w 2505075"/>
                <a:gd name="T57" fmla="*/ 559328 h 1325562"/>
                <a:gd name="T58" fmla="*/ 748479 w 2505075"/>
                <a:gd name="T59" fmla="*/ 508971 h 1325562"/>
                <a:gd name="T60" fmla="*/ 835666 w 2505075"/>
                <a:gd name="T61" fmla="*/ 313325 h 1325562"/>
                <a:gd name="T62" fmla="*/ 973330 w 2505075"/>
                <a:gd name="T63" fmla="*/ 213093 h 1325562"/>
                <a:gd name="T64" fmla="*/ 1302757 w 2505075"/>
                <a:gd name="T65" fmla="*/ 188035 h 1325562"/>
                <a:gd name="T66" fmla="*/ 1466747 w 2505075"/>
                <a:gd name="T67" fmla="*/ 282003 h 1325562"/>
                <a:gd name="T68" fmla="*/ 1564078 w 2505075"/>
                <a:gd name="T69" fmla="*/ 493551 h 1325562"/>
                <a:gd name="T70" fmla="*/ 1442633 w 2505075"/>
                <a:gd name="T71" fmla="*/ 704094 h 1325562"/>
                <a:gd name="T72" fmla="*/ 1413666 w 2505075"/>
                <a:gd name="T73" fmla="*/ 773726 h 1325562"/>
                <a:gd name="T74" fmla="*/ 1355490 w 2505075"/>
                <a:gd name="T75" fmla="*/ 815650 h 1325562"/>
                <a:gd name="T76" fmla="*/ 1304074 w 2505075"/>
                <a:gd name="T77" fmla="*/ 877331 h 1325562"/>
                <a:gd name="T78" fmla="*/ 1255071 w 2505075"/>
                <a:gd name="T79" fmla="*/ 922146 h 1325562"/>
                <a:gd name="T80" fmla="*/ 1195931 w 2505075"/>
                <a:gd name="T81" fmla="*/ 958287 h 1325562"/>
                <a:gd name="T82" fmla="*/ 1126169 w 2505075"/>
                <a:gd name="T83" fmla="*/ 987441 h 1325562"/>
                <a:gd name="T84" fmla="*/ 1025026 w 2505075"/>
                <a:gd name="T85" fmla="*/ 983586 h 1325562"/>
                <a:gd name="T86" fmla="*/ 943732 w 2505075"/>
                <a:gd name="T87" fmla="*/ 991771 h 1325562"/>
                <a:gd name="T88" fmla="*/ 890447 w 2505075"/>
                <a:gd name="T89" fmla="*/ 926198 h 1325562"/>
                <a:gd name="T90" fmla="*/ 804898 w 2505075"/>
                <a:gd name="T91" fmla="*/ 942109 h 1325562"/>
                <a:gd name="T92" fmla="*/ 719687 w 2505075"/>
                <a:gd name="T93" fmla="*/ 932466 h 1325562"/>
                <a:gd name="T94" fmla="*/ 719687 w 2505075"/>
                <a:gd name="T95" fmla="*/ 847609 h 1325562"/>
                <a:gd name="T96" fmla="*/ 649845 w 2505075"/>
                <a:gd name="T97" fmla="*/ 864980 h 1325562"/>
                <a:gd name="T98" fmla="*/ 564935 w 2505075"/>
                <a:gd name="T99" fmla="*/ 841431 h 1325562"/>
                <a:gd name="T100" fmla="*/ 599332 w 2505075"/>
                <a:gd name="T101" fmla="*/ 735462 h 1325562"/>
                <a:gd name="T102" fmla="*/ 525336 w 2505075"/>
                <a:gd name="T103" fmla="*/ 717912 h 1325562"/>
                <a:gd name="T104" fmla="*/ 434824 w 2505075"/>
                <a:gd name="T105" fmla="*/ 613741 h 1325562"/>
                <a:gd name="T106" fmla="*/ 356614 w 2505075"/>
                <a:gd name="T107" fmla="*/ 485079 h 1325562"/>
                <a:gd name="T108" fmla="*/ 409961 w 2505075"/>
                <a:gd name="T109" fmla="*/ 302445 h 1325562"/>
                <a:gd name="T110" fmla="*/ 585452 w 2505075"/>
                <a:gd name="T111" fmla="*/ 140292 h 1325562"/>
                <a:gd name="T112" fmla="*/ 1604643 w 2505075"/>
                <a:gd name="T113" fmla="*/ 378724 h 1325562"/>
                <a:gd name="T114" fmla="*/ 1484403 w 2505075"/>
                <a:gd name="T115" fmla="*/ 188277 h 1325562"/>
                <a:gd name="T116" fmla="*/ 490090 w 2505075"/>
                <a:gd name="T117" fmla="*/ 133795 h 1325562"/>
                <a:gd name="T118" fmla="*/ 325035 w 2505075"/>
                <a:gd name="T119" fmla="*/ 287116 h 1325562"/>
                <a:gd name="T120" fmla="*/ 274770 w 2505075"/>
                <a:gd name="T121" fmla="*/ 490340 h 13255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05075" h="1325562">
                  <a:moveTo>
                    <a:pt x="1393413" y="1171553"/>
                  </a:moveTo>
                  <a:lnTo>
                    <a:pt x="1392878" y="1173480"/>
                  </a:lnTo>
                  <a:lnTo>
                    <a:pt x="1390342" y="1178878"/>
                  </a:lnTo>
                  <a:lnTo>
                    <a:pt x="1387805" y="1184593"/>
                  </a:lnTo>
                  <a:lnTo>
                    <a:pt x="1384952" y="1190308"/>
                  </a:lnTo>
                  <a:lnTo>
                    <a:pt x="1381781" y="1196023"/>
                  </a:lnTo>
                  <a:lnTo>
                    <a:pt x="1378294" y="1201738"/>
                  </a:lnTo>
                  <a:lnTo>
                    <a:pt x="1374489" y="1207135"/>
                  </a:lnTo>
                  <a:lnTo>
                    <a:pt x="1370684" y="1212850"/>
                  </a:lnTo>
                  <a:lnTo>
                    <a:pt x="1362758" y="1223010"/>
                  </a:lnTo>
                  <a:lnTo>
                    <a:pt x="1354514" y="1233170"/>
                  </a:lnTo>
                  <a:lnTo>
                    <a:pt x="1350935" y="1237020"/>
                  </a:lnTo>
                  <a:lnTo>
                    <a:pt x="1356797" y="1240836"/>
                  </a:lnTo>
                  <a:lnTo>
                    <a:pt x="1369812" y="1248769"/>
                  </a:lnTo>
                  <a:lnTo>
                    <a:pt x="1382509" y="1256385"/>
                  </a:lnTo>
                  <a:lnTo>
                    <a:pt x="1394571" y="1262097"/>
                  </a:lnTo>
                  <a:lnTo>
                    <a:pt x="1405364" y="1267174"/>
                  </a:lnTo>
                  <a:lnTo>
                    <a:pt x="1410443" y="1269395"/>
                  </a:lnTo>
                  <a:lnTo>
                    <a:pt x="1415521" y="1271299"/>
                  </a:lnTo>
                  <a:lnTo>
                    <a:pt x="1420283" y="1272568"/>
                  </a:lnTo>
                  <a:lnTo>
                    <a:pt x="1424092" y="1273520"/>
                  </a:lnTo>
                  <a:lnTo>
                    <a:pt x="1428219" y="1274155"/>
                  </a:lnTo>
                  <a:lnTo>
                    <a:pt x="1432028" y="1274155"/>
                  </a:lnTo>
                  <a:lnTo>
                    <a:pt x="1433615" y="1274155"/>
                  </a:lnTo>
                  <a:lnTo>
                    <a:pt x="1434250" y="1274155"/>
                  </a:lnTo>
                  <a:lnTo>
                    <a:pt x="1436789" y="1272568"/>
                  </a:lnTo>
                  <a:lnTo>
                    <a:pt x="1439329" y="1270665"/>
                  </a:lnTo>
                  <a:lnTo>
                    <a:pt x="1440916" y="1268126"/>
                  </a:lnTo>
                  <a:lnTo>
                    <a:pt x="1442186" y="1265587"/>
                  </a:lnTo>
                  <a:lnTo>
                    <a:pt x="1443138" y="1261779"/>
                  </a:lnTo>
                  <a:lnTo>
                    <a:pt x="1443773" y="1258289"/>
                  </a:lnTo>
                  <a:lnTo>
                    <a:pt x="1444408" y="1253846"/>
                  </a:lnTo>
                  <a:lnTo>
                    <a:pt x="1443773" y="1250038"/>
                  </a:lnTo>
                  <a:lnTo>
                    <a:pt x="1443455" y="1245278"/>
                  </a:lnTo>
                  <a:lnTo>
                    <a:pt x="1442820" y="1240518"/>
                  </a:lnTo>
                  <a:lnTo>
                    <a:pt x="1440916" y="1231316"/>
                  </a:lnTo>
                  <a:lnTo>
                    <a:pt x="1438694" y="1222113"/>
                  </a:lnTo>
                  <a:lnTo>
                    <a:pt x="1435520" y="1213863"/>
                  </a:lnTo>
                  <a:lnTo>
                    <a:pt x="1432663" y="1206564"/>
                  </a:lnTo>
                  <a:lnTo>
                    <a:pt x="1431441" y="1204120"/>
                  </a:lnTo>
                  <a:lnTo>
                    <a:pt x="1393413" y="1171553"/>
                  </a:lnTo>
                  <a:close/>
                  <a:moveTo>
                    <a:pt x="1213954" y="208886"/>
                  </a:moveTo>
                  <a:lnTo>
                    <a:pt x="787646" y="233955"/>
                  </a:lnTo>
                  <a:lnTo>
                    <a:pt x="777171" y="240302"/>
                  </a:lnTo>
                  <a:lnTo>
                    <a:pt x="761934" y="250456"/>
                  </a:lnTo>
                  <a:lnTo>
                    <a:pt x="752411" y="256803"/>
                  </a:lnTo>
                  <a:lnTo>
                    <a:pt x="742571" y="264101"/>
                  </a:lnTo>
                  <a:lnTo>
                    <a:pt x="731778" y="272352"/>
                  </a:lnTo>
                  <a:lnTo>
                    <a:pt x="720034" y="281237"/>
                  </a:lnTo>
                  <a:lnTo>
                    <a:pt x="707971" y="291391"/>
                  </a:lnTo>
                  <a:lnTo>
                    <a:pt x="695274" y="301546"/>
                  </a:lnTo>
                  <a:lnTo>
                    <a:pt x="682577" y="312970"/>
                  </a:lnTo>
                  <a:lnTo>
                    <a:pt x="669245" y="325028"/>
                  </a:lnTo>
                  <a:lnTo>
                    <a:pt x="656230" y="337721"/>
                  </a:lnTo>
                  <a:lnTo>
                    <a:pt x="642898" y="351366"/>
                  </a:lnTo>
                  <a:lnTo>
                    <a:pt x="629884" y="365329"/>
                  </a:lnTo>
                  <a:lnTo>
                    <a:pt x="617186" y="380243"/>
                  </a:lnTo>
                  <a:lnTo>
                    <a:pt x="604489" y="396110"/>
                  </a:lnTo>
                  <a:lnTo>
                    <a:pt x="592427" y="411976"/>
                  </a:lnTo>
                  <a:lnTo>
                    <a:pt x="586396" y="420544"/>
                  </a:lnTo>
                  <a:lnTo>
                    <a:pt x="580682" y="429112"/>
                  </a:lnTo>
                  <a:lnTo>
                    <a:pt x="575286" y="437679"/>
                  </a:lnTo>
                  <a:lnTo>
                    <a:pt x="569889" y="446565"/>
                  </a:lnTo>
                  <a:lnTo>
                    <a:pt x="564811" y="455450"/>
                  </a:lnTo>
                  <a:lnTo>
                    <a:pt x="559732" y="464335"/>
                  </a:lnTo>
                  <a:lnTo>
                    <a:pt x="554970" y="473855"/>
                  </a:lnTo>
                  <a:lnTo>
                    <a:pt x="550526" y="483057"/>
                  </a:lnTo>
                  <a:lnTo>
                    <a:pt x="546400" y="492894"/>
                  </a:lnTo>
                  <a:lnTo>
                    <a:pt x="542273" y="502097"/>
                  </a:lnTo>
                  <a:lnTo>
                    <a:pt x="538464" y="512251"/>
                  </a:lnTo>
                  <a:lnTo>
                    <a:pt x="534972" y="522089"/>
                  </a:lnTo>
                  <a:lnTo>
                    <a:pt x="532115" y="532243"/>
                  </a:lnTo>
                  <a:lnTo>
                    <a:pt x="528941" y="542397"/>
                  </a:lnTo>
                  <a:lnTo>
                    <a:pt x="526719" y="552552"/>
                  </a:lnTo>
                  <a:lnTo>
                    <a:pt x="524814" y="563341"/>
                  </a:lnTo>
                  <a:lnTo>
                    <a:pt x="522592" y="573496"/>
                  </a:lnTo>
                  <a:lnTo>
                    <a:pt x="521323" y="584285"/>
                  </a:lnTo>
                  <a:lnTo>
                    <a:pt x="520370" y="595391"/>
                  </a:lnTo>
                  <a:lnTo>
                    <a:pt x="519736" y="605863"/>
                  </a:lnTo>
                  <a:lnTo>
                    <a:pt x="519736" y="617287"/>
                  </a:lnTo>
                  <a:lnTo>
                    <a:pt x="519736" y="628393"/>
                  </a:lnTo>
                  <a:lnTo>
                    <a:pt x="520370" y="639817"/>
                  </a:lnTo>
                  <a:lnTo>
                    <a:pt x="521640" y="650924"/>
                  </a:lnTo>
                  <a:lnTo>
                    <a:pt x="522910" y="662347"/>
                  </a:lnTo>
                  <a:lnTo>
                    <a:pt x="525132" y="674088"/>
                  </a:lnTo>
                  <a:lnTo>
                    <a:pt x="527671" y="685830"/>
                  </a:lnTo>
                  <a:lnTo>
                    <a:pt x="530846" y="697571"/>
                  </a:lnTo>
                  <a:lnTo>
                    <a:pt x="531798" y="700109"/>
                  </a:lnTo>
                  <a:lnTo>
                    <a:pt x="533385" y="703283"/>
                  </a:lnTo>
                  <a:lnTo>
                    <a:pt x="535607" y="706138"/>
                  </a:lnTo>
                  <a:lnTo>
                    <a:pt x="538464" y="709629"/>
                  </a:lnTo>
                  <a:lnTo>
                    <a:pt x="545130" y="717245"/>
                  </a:lnTo>
                  <a:lnTo>
                    <a:pt x="553701" y="725813"/>
                  </a:lnTo>
                  <a:lnTo>
                    <a:pt x="563858" y="735333"/>
                  </a:lnTo>
                  <a:lnTo>
                    <a:pt x="575603" y="744852"/>
                  </a:lnTo>
                  <a:lnTo>
                    <a:pt x="588300" y="755642"/>
                  </a:lnTo>
                  <a:lnTo>
                    <a:pt x="601950" y="766113"/>
                  </a:lnTo>
                  <a:lnTo>
                    <a:pt x="630836" y="788961"/>
                  </a:lnTo>
                  <a:lnTo>
                    <a:pt x="660992" y="811174"/>
                  </a:lnTo>
                  <a:lnTo>
                    <a:pt x="673980" y="820771"/>
                  </a:lnTo>
                  <a:lnTo>
                    <a:pt x="676549" y="818197"/>
                  </a:lnTo>
                  <a:lnTo>
                    <a:pt x="682891" y="811847"/>
                  </a:lnTo>
                  <a:lnTo>
                    <a:pt x="690500" y="804545"/>
                  </a:lnTo>
                  <a:lnTo>
                    <a:pt x="700329" y="795655"/>
                  </a:lnTo>
                  <a:lnTo>
                    <a:pt x="712060" y="785494"/>
                  </a:lnTo>
                  <a:lnTo>
                    <a:pt x="718401" y="780732"/>
                  </a:lnTo>
                  <a:lnTo>
                    <a:pt x="725376" y="775334"/>
                  </a:lnTo>
                  <a:lnTo>
                    <a:pt x="732352" y="770254"/>
                  </a:lnTo>
                  <a:lnTo>
                    <a:pt x="739961" y="765174"/>
                  </a:lnTo>
                  <a:lnTo>
                    <a:pt x="747570" y="760412"/>
                  </a:lnTo>
                  <a:lnTo>
                    <a:pt x="755497" y="755649"/>
                  </a:lnTo>
                  <a:lnTo>
                    <a:pt x="763423" y="751522"/>
                  </a:lnTo>
                  <a:lnTo>
                    <a:pt x="771350" y="747712"/>
                  </a:lnTo>
                  <a:lnTo>
                    <a:pt x="779593" y="744537"/>
                  </a:lnTo>
                  <a:lnTo>
                    <a:pt x="787837" y="741997"/>
                  </a:lnTo>
                  <a:lnTo>
                    <a:pt x="796080" y="739774"/>
                  </a:lnTo>
                  <a:lnTo>
                    <a:pt x="804007" y="738504"/>
                  </a:lnTo>
                  <a:lnTo>
                    <a:pt x="808128" y="738187"/>
                  </a:lnTo>
                  <a:lnTo>
                    <a:pt x="811933" y="738187"/>
                  </a:lnTo>
                  <a:lnTo>
                    <a:pt x="815738" y="738187"/>
                  </a:lnTo>
                  <a:lnTo>
                    <a:pt x="819859" y="738504"/>
                  </a:lnTo>
                  <a:lnTo>
                    <a:pt x="823347" y="739139"/>
                  </a:lnTo>
                  <a:lnTo>
                    <a:pt x="827469" y="740092"/>
                  </a:lnTo>
                  <a:lnTo>
                    <a:pt x="830956" y="741362"/>
                  </a:lnTo>
                  <a:lnTo>
                    <a:pt x="834444" y="742949"/>
                  </a:lnTo>
                  <a:lnTo>
                    <a:pt x="837932" y="744537"/>
                  </a:lnTo>
                  <a:lnTo>
                    <a:pt x="841419" y="746442"/>
                  </a:lnTo>
                  <a:lnTo>
                    <a:pt x="845224" y="748982"/>
                  </a:lnTo>
                  <a:lnTo>
                    <a:pt x="848077" y="751522"/>
                  </a:lnTo>
                  <a:lnTo>
                    <a:pt x="851565" y="754697"/>
                  </a:lnTo>
                  <a:lnTo>
                    <a:pt x="854419" y="757554"/>
                  </a:lnTo>
                  <a:lnTo>
                    <a:pt x="857272" y="761364"/>
                  </a:lnTo>
                  <a:lnTo>
                    <a:pt x="860443" y="765174"/>
                  </a:lnTo>
                  <a:lnTo>
                    <a:pt x="862979" y="769937"/>
                  </a:lnTo>
                  <a:lnTo>
                    <a:pt x="865833" y="774699"/>
                  </a:lnTo>
                  <a:lnTo>
                    <a:pt x="868052" y="779779"/>
                  </a:lnTo>
                  <a:lnTo>
                    <a:pt x="870589" y="785177"/>
                  </a:lnTo>
                  <a:lnTo>
                    <a:pt x="872174" y="789939"/>
                  </a:lnTo>
                  <a:lnTo>
                    <a:pt x="872808" y="795337"/>
                  </a:lnTo>
                  <a:lnTo>
                    <a:pt x="873125" y="800417"/>
                  </a:lnTo>
                  <a:lnTo>
                    <a:pt x="872808" y="805815"/>
                  </a:lnTo>
                  <a:lnTo>
                    <a:pt x="872174" y="810895"/>
                  </a:lnTo>
                  <a:lnTo>
                    <a:pt x="870906" y="816610"/>
                  </a:lnTo>
                  <a:lnTo>
                    <a:pt x="868686" y="822325"/>
                  </a:lnTo>
                  <a:lnTo>
                    <a:pt x="866784" y="828040"/>
                  </a:lnTo>
                  <a:lnTo>
                    <a:pt x="864247" y="833755"/>
                  </a:lnTo>
                  <a:lnTo>
                    <a:pt x="861077" y="839470"/>
                  </a:lnTo>
                  <a:lnTo>
                    <a:pt x="858223" y="844867"/>
                  </a:lnTo>
                  <a:lnTo>
                    <a:pt x="854419" y="850582"/>
                  </a:lnTo>
                  <a:lnTo>
                    <a:pt x="850614" y="855980"/>
                  </a:lnTo>
                  <a:lnTo>
                    <a:pt x="846809" y="861377"/>
                  </a:lnTo>
                  <a:lnTo>
                    <a:pt x="838883" y="872172"/>
                  </a:lnTo>
                  <a:lnTo>
                    <a:pt x="830322" y="882015"/>
                  </a:lnTo>
                  <a:lnTo>
                    <a:pt x="822079" y="891222"/>
                  </a:lnTo>
                  <a:lnTo>
                    <a:pt x="814469" y="899477"/>
                  </a:lnTo>
                  <a:lnTo>
                    <a:pt x="807177" y="906780"/>
                  </a:lnTo>
                  <a:lnTo>
                    <a:pt x="801280" y="912179"/>
                  </a:lnTo>
                  <a:lnTo>
                    <a:pt x="807327" y="916209"/>
                  </a:lnTo>
                  <a:lnTo>
                    <a:pt x="820976" y="924777"/>
                  </a:lnTo>
                  <a:lnTo>
                    <a:pt x="825483" y="927528"/>
                  </a:lnTo>
                  <a:lnTo>
                    <a:pt x="830507" y="922740"/>
                  </a:lnTo>
                  <a:lnTo>
                    <a:pt x="837466" y="916726"/>
                  </a:lnTo>
                  <a:lnTo>
                    <a:pt x="844425" y="910397"/>
                  </a:lnTo>
                  <a:lnTo>
                    <a:pt x="852332" y="904384"/>
                  </a:lnTo>
                  <a:lnTo>
                    <a:pt x="859924" y="898687"/>
                  </a:lnTo>
                  <a:lnTo>
                    <a:pt x="867831" y="893307"/>
                  </a:lnTo>
                  <a:lnTo>
                    <a:pt x="875739" y="887927"/>
                  </a:lnTo>
                  <a:lnTo>
                    <a:pt x="884596" y="882864"/>
                  </a:lnTo>
                  <a:lnTo>
                    <a:pt x="893136" y="878117"/>
                  </a:lnTo>
                  <a:lnTo>
                    <a:pt x="902309" y="873686"/>
                  </a:lnTo>
                  <a:lnTo>
                    <a:pt x="911798" y="869572"/>
                  </a:lnTo>
                  <a:lnTo>
                    <a:pt x="921287" y="865774"/>
                  </a:lnTo>
                  <a:lnTo>
                    <a:pt x="931409" y="862293"/>
                  </a:lnTo>
                  <a:lnTo>
                    <a:pt x="941847" y="859445"/>
                  </a:lnTo>
                  <a:lnTo>
                    <a:pt x="952285" y="856596"/>
                  </a:lnTo>
                  <a:lnTo>
                    <a:pt x="963356" y="854698"/>
                  </a:lnTo>
                  <a:lnTo>
                    <a:pt x="972212" y="853432"/>
                  </a:lnTo>
                  <a:lnTo>
                    <a:pt x="980753" y="852166"/>
                  </a:lnTo>
                  <a:lnTo>
                    <a:pt x="988660" y="851533"/>
                  </a:lnTo>
                  <a:lnTo>
                    <a:pt x="996252" y="850900"/>
                  </a:lnTo>
                  <a:lnTo>
                    <a:pt x="1003527" y="850900"/>
                  </a:lnTo>
                  <a:lnTo>
                    <a:pt x="1010169" y="851533"/>
                  </a:lnTo>
                  <a:lnTo>
                    <a:pt x="1016812" y="852166"/>
                  </a:lnTo>
                  <a:lnTo>
                    <a:pt x="1022505" y="853115"/>
                  </a:lnTo>
                  <a:lnTo>
                    <a:pt x="1028199" y="854381"/>
                  </a:lnTo>
                  <a:lnTo>
                    <a:pt x="1033260" y="855963"/>
                  </a:lnTo>
                  <a:lnTo>
                    <a:pt x="1038004" y="858179"/>
                  </a:lnTo>
                  <a:lnTo>
                    <a:pt x="1042116" y="860394"/>
                  </a:lnTo>
                  <a:lnTo>
                    <a:pt x="1046228" y="862609"/>
                  </a:lnTo>
                  <a:lnTo>
                    <a:pt x="1049391" y="865458"/>
                  </a:lnTo>
                  <a:lnTo>
                    <a:pt x="1052871" y="868306"/>
                  </a:lnTo>
                  <a:lnTo>
                    <a:pt x="1055401" y="871787"/>
                  </a:lnTo>
                  <a:lnTo>
                    <a:pt x="1057931" y="875268"/>
                  </a:lnTo>
                  <a:lnTo>
                    <a:pt x="1059513" y="879066"/>
                  </a:lnTo>
                  <a:lnTo>
                    <a:pt x="1061095" y="882864"/>
                  </a:lnTo>
                  <a:lnTo>
                    <a:pt x="1062043" y="887294"/>
                  </a:lnTo>
                  <a:lnTo>
                    <a:pt x="1062992" y="891725"/>
                  </a:lnTo>
                  <a:lnTo>
                    <a:pt x="1063625" y="896472"/>
                  </a:lnTo>
                  <a:lnTo>
                    <a:pt x="1063625" y="901219"/>
                  </a:lnTo>
                  <a:lnTo>
                    <a:pt x="1062992" y="906283"/>
                  </a:lnTo>
                  <a:lnTo>
                    <a:pt x="1062360" y="911663"/>
                  </a:lnTo>
                  <a:lnTo>
                    <a:pt x="1061411" y="917043"/>
                  </a:lnTo>
                  <a:lnTo>
                    <a:pt x="1060146" y="922740"/>
                  </a:lnTo>
                  <a:lnTo>
                    <a:pt x="1058564" y="928436"/>
                  </a:lnTo>
                  <a:lnTo>
                    <a:pt x="1056350" y="934133"/>
                  </a:lnTo>
                  <a:lnTo>
                    <a:pt x="1054136" y="940146"/>
                  </a:lnTo>
                  <a:lnTo>
                    <a:pt x="1051605" y="946475"/>
                  </a:lnTo>
                  <a:lnTo>
                    <a:pt x="1048442" y="952805"/>
                  </a:lnTo>
                  <a:lnTo>
                    <a:pt x="1044963" y="959134"/>
                  </a:lnTo>
                  <a:lnTo>
                    <a:pt x="1041167" y="966096"/>
                  </a:lnTo>
                  <a:lnTo>
                    <a:pt x="1036739" y="973375"/>
                  </a:lnTo>
                  <a:lnTo>
                    <a:pt x="1031994" y="980654"/>
                  </a:lnTo>
                  <a:lnTo>
                    <a:pt x="1026933" y="988250"/>
                  </a:lnTo>
                  <a:lnTo>
                    <a:pt x="1021240" y="995845"/>
                  </a:lnTo>
                  <a:lnTo>
                    <a:pt x="1008904" y="1011353"/>
                  </a:lnTo>
                  <a:lnTo>
                    <a:pt x="997613" y="1025070"/>
                  </a:lnTo>
                  <a:lnTo>
                    <a:pt x="998737" y="1025688"/>
                  </a:lnTo>
                  <a:lnTo>
                    <a:pt x="1020087" y="1037234"/>
                  </a:lnTo>
                  <a:lnTo>
                    <a:pt x="1021090" y="1036320"/>
                  </a:lnTo>
                  <a:lnTo>
                    <a:pt x="1031219" y="1027112"/>
                  </a:lnTo>
                  <a:lnTo>
                    <a:pt x="1052110" y="1009332"/>
                  </a:lnTo>
                  <a:lnTo>
                    <a:pt x="1071419" y="993774"/>
                  </a:lnTo>
                  <a:lnTo>
                    <a:pt x="1088828" y="979804"/>
                  </a:lnTo>
                  <a:lnTo>
                    <a:pt x="1104021" y="968374"/>
                  </a:lnTo>
                  <a:lnTo>
                    <a:pt x="1116050" y="959802"/>
                  </a:lnTo>
                  <a:lnTo>
                    <a:pt x="1125862" y="952182"/>
                  </a:lnTo>
                  <a:lnTo>
                    <a:pt x="1136624" y="950277"/>
                  </a:lnTo>
                  <a:lnTo>
                    <a:pt x="1146437" y="949007"/>
                  </a:lnTo>
                  <a:lnTo>
                    <a:pt x="1156249" y="948372"/>
                  </a:lnTo>
                  <a:lnTo>
                    <a:pt x="1164795" y="947737"/>
                  </a:lnTo>
                  <a:lnTo>
                    <a:pt x="1172709" y="947737"/>
                  </a:lnTo>
                  <a:lnTo>
                    <a:pt x="1180622" y="948372"/>
                  </a:lnTo>
                  <a:lnTo>
                    <a:pt x="1187586" y="949007"/>
                  </a:lnTo>
                  <a:lnTo>
                    <a:pt x="1193916" y="949959"/>
                  </a:lnTo>
                  <a:lnTo>
                    <a:pt x="1199930" y="951547"/>
                  </a:lnTo>
                  <a:lnTo>
                    <a:pt x="1204995" y="953452"/>
                  </a:lnTo>
                  <a:lnTo>
                    <a:pt x="1209743" y="955674"/>
                  </a:lnTo>
                  <a:lnTo>
                    <a:pt x="1214174" y="958214"/>
                  </a:lnTo>
                  <a:lnTo>
                    <a:pt x="1217656" y="961072"/>
                  </a:lnTo>
                  <a:lnTo>
                    <a:pt x="1221138" y="964247"/>
                  </a:lnTo>
                  <a:lnTo>
                    <a:pt x="1223670" y="967739"/>
                  </a:lnTo>
                  <a:lnTo>
                    <a:pt x="1226202" y="971232"/>
                  </a:lnTo>
                  <a:lnTo>
                    <a:pt x="1228102" y="975359"/>
                  </a:lnTo>
                  <a:lnTo>
                    <a:pt x="1229684" y="979804"/>
                  </a:lnTo>
                  <a:lnTo>
                    <a:pt x="1230634" y="983932"/>
                  </a:lnTo>
                  <a:lnTo>
                    <a:pt x="1231583" y="988694"/>
                  </a:lnTo>
                  <a:lnTo>
                    <a:pt x="1231900" y="993774"/>
                  </a:lnTo>
                  <a:lnTo>
                    <a:pt x="1231900" y="998854"/>
                  </a:lnTo>
                  <a:lnTo>
                    <a:pt x="1231267" y="1003934"/>
                  </a:lnTo>
                  <a:lnTo>
                    <a:pt x="1230317" y="1009650"/>
                  </a:lnTo>
                  <a:lnTo>
                    <a:pt x="1229368" y="1015365"/>
                  </a:lnTo>
                  <a:lnTo>
                    <a:pt x="1228102" y="1021080"/>
                  </a:lnTo>
                  <a:lnTo>
                    <a:pt x="1226519" y="1027112"/>
                  </a:lnTo>
                  <a:lnTo>
                    <a:pt x="1224303" y="1033145"/>
                  </a:lnTo>
                  <a:lnTo>
                    <a:pt x="1222088" y="1039177"/>
                  </a:lnTo>
                  <a:lnTo>
                    <a:pt x="1219872" y="1045527"/>
                  </a:lnTo>
                  <a:lnTo>
                    <a:pt x="1214174" y="1058227"/>
                  </a:lnTo>
                  <a:lnTo>
                    <a:pt x="1207527" y="1070927"/>
                  </a:lnTo>
                  <a:lnTo>
                    <a:pt x="1200563" y="1084262"/>
                  </a:lnTo>
                  <a:lnTo>
                    <a:pt x="1192650" y="1097280"/>
                  </a:lnTo>
                  <a:lnTo>
                    <a:pt x="1184104" y="1110297"/>
                  </a:lnTo>
                  <a:lnTo>
                    <a:pt x="1177556" y="1120028"/>
                  </a:lnTo>
                  <a:lnTo>
                    <a:pt x="1226114" y="1144685"/>
                  </a:lnTo>
                  <a:lnTo>
                    <a:pt x="1235618" y="1136968"/>
                  </a:lnTo>
                  <a:lnTo>
                    <a:pt x="1241959" y="1131570"/>
                  </a:lnTo>
                  <a:lnTo>
                    <a:pt x="1248934" y="1126173"/>
                  </a:lnTo>
                  <a:lnTo>
                    <a:pt x="1256227" y="1121093"/>
                  </a:lnTo>
                  <a:lnTo>
                    <a:pt x="1263836" y="1116330"/>
                  </a:lnTo>
                  <a:lnTo>
                    <a:pt x="1271445" y="1111250"/>
                  </a:lnTo>
                  <a:lnTo>
                    <a:pt x="1279055" y="1106488"/>
                  </a:lnTo>
                  <a:lnTo>
                    <a:pt x="1286981" y="1102678"/>
                  </a:lnTo>
                  <a:lnTo>
                    <a:pt x="1295542" y="1098868"/>
                  </a:lnTo>
                  <a:lnTo>
                    <a:pt x="1303468" y="1095375"/>
                  </a:lnTo>
                  <a:lnTo>
                    <a:pt x="1304197" y="1095150"/>
                  </a:lnTo>
                  <a:lnTo>
                    <a:pt x="1255077" y="1053085"/>
                  </a:lnTo>
                  <a:lnTo>
                    <a:pt x="1253172" y="1051499"/>
                  </a:lnTo>
                  <a:lnTo>
                    <a:pt x="1251585" y="1049280"/>
                  </a:lnTo>
                  <a:lnTo>
                    <a:pt x="1249997" y="1047378"/>
                  </a:lnTo>
                  <a:lnTo>
                    <a:pt x="1248727" y="1045158"/>
                  </a:lnTo>
                  <a:lnTo>
                    <a:pt x="1247775" y="1042622"/>
                  </a:lnTo>
                  <a:lnTo>
                    <a:pt x="1247140" y="1040402"/>
                  </a:lnTo>
                  <a:lnTo>
                    <a:pt x="1246505" y="1038183"/>
                  </a:lnTo>
                  <a:lnTo>
                    <a:pt x="1246187" y="1035646"/>
                  </a:lnTo>
                  <a:lnTo>
                    <a:pt x="1246187" y="1033110"/>
                  </a:lnTo>
                  <a:lnTo>
                    <a:pt x="1246505" y="1030890"/>
                  </a:lnTo>
                  <a:lnTo>
                    <a:pt x="1246822" y="1028354"/>
                  </a:lnTo>
                  <a:lnTo>
                    <a:pt x="1247457" y="1026135"/>
                  </a:lnTo>
                  <a:lnTo>
                    <a:pt x="1248092" y="1023281"/>
                  </a:lnTo>
                  <a:lnTo>
                    <a:pt x="1249362" y="1021379"/>
                  </a:lnTo>
                  <a:lnTo>
                    <a:pt x="1250632" y="1019159"/>
                  </a:lnTo>
                  <a:lnTo>
                    <a:pt x="1252537" y="1016940"/>
                  </a:lnTo>
                  <a:lnTo>
                    <a:pt x="1254125" y="1015037"/>
                  </a:lnTo>
                  <a:lnTo>
                    <a:pt x="1256030" y="1013452"/>
                  </a:lnTo>
                  <a:lnTo>
                    <a:pt x="1258252" y="1012184"/>
                  </a:lnTo>
                  <a:lnTo>
                    <a:pt x="1260475" y="1010599"/>
                  </a:lnTo>
                  <a:lnTo>
                    <a:pt x="1262380" y="1009647"/>
                  </a:lnTo>
                  <a:lnTo>
                    <a:pt x="1264920" y="1009013"/>
                  </a:lnTo>
                  <a:lnTo>
                    <a:pt x="1267460" y="1008379"/>
                  </a:lnTo>
                  <a:lnTo>
                    <a:pt x="1269682" y="1008062"/>
                  </a:lnTo>
                  <a:lnTo>
                    <a:pt x="1272222" y="1008062"/>
                  </a:lnTo>
                  <a:lnTo>
                    <a:pt x="1274762" y="1008062"/>
                  </a:lnTo>
                  <a:lnTo>
                    <a:pt x="1277302" y="1008696"/>
                  </a:lnTo>
                  <a:lnTo>
                    <a:pt x="1279525" y="1009013"/>
                  </a:lnTo>
                  <a:lnTo>
                    <a:pt x="1281747" y="1009964"/>
                  </a:lnTo>
                  <a:lnTo>
                    <a:pt x="1284287" y="1010916"/>
                  </a:lnTo>
                  <a:lnTo>
                    <a:pt x="1286510" y="1012818"/>
                  </a:lnTo>
                  <a:lnTo>
                    <a:pt x="1288415" y="1014086"/>
                  </a:lnTo>
                  <a:lnTo>
                    <a:pt x="1476735" y="1175116"/>
                  </a:lnTo>
                  <a:lnTo>
                    <a:pt x="1485356" y="1180861"/>
                  </a:lnTo>
                  <a:lnTo>
                    <a:pt x="1496783" y="1187525"/>
                  </a:lnTo>
                  <a:lnTo>
                    <a:pt x="1503132" y="1191015"/>
                  </a:lnTo>
                  <a:lnTo>
                    <a:pt x="1509798" y="1194506"/>
                  </a:lnTo>
                  <a:lnTo>
                    <a:pt x="1516781" y="1197679"/>
                  </a:lnTo>
                  <a:lnTo>
                    <a:pt x="1523765" y="1200852"/>
                  </a:lnTo>
                  <a:lnTo>
                    <a:pt x="1531066" y="1203708"/>
                  </a:lnTo>
                  <a:lnTo>
                    <a:pt x="1538367" y="1206247"/>
                  </a:lnTo>
                  <a:lnTo>
                    <a:pt x="1545668" y="1208151"/>
                  </a:lnTo>
                  <a:lnTo>
                    <a:pt x="1552969" y="1209738"/>
                  </a:lnTo>
                  <a:lnTo>
                    <a:pt x="1560587" y="1210690"/>
                  </a:lnTo>
                  <a:lnTo>
                    <a:pt x="1567888" y="1211324"/>
                  </a:lnTo>
                  <a:lnTo>
                    <a:pt x="1572649" y="1210690"/>
                  </a:lnTo>
                  <a:lnTo>
                    <a:pt x="1577411" y="1210372"/>
                  </a:lnTo>
                  <a:lnTo>
                    <a:pt x="1581855" y="1209420"/>
                  </a:lnTo>
                  <a:lnTo>
                    <a:pt x="1586299" y="1208151"/>
                  </a:lnTo>
                  <a:lnTo>
                    <a:pt x="1590108" y="1206564"/>
                  </a:lnTo>
                  <a:lnTo>
                    <a:pt x="1593917" y="1204026"/>
                  </a:lnTo>
                  <a:lnTo>
                    <a:pt x="1597409" y="1201804"/>
                  </a:lnTo>
                  <a:lnTo>
                    <a:pt x="1600900" y="1198948"/>
                  </a:lnTo>
                  <a:lnTo>
                    <a:pt x="1601535" y="1197996"/>
                  </a:lnTo>
                  <a:lnTo>
                    <a:pt x="1601853" y="1197362"/>
                  </a:lnTo>
                  <a:lnTo>
                    <a:pt x="1602170" y="1195141"/>
                  </a:lnTo>
                  <a:lnTo>
                    <a:pt x="1602170" y="1191967"/>
                  </a:lnTo>
                  <a:lnTo>
                    <a:pt x="1601218" y="1188159"/>
                  </a:lnTo>
                  <a:lnTo>
                    <a:pt x="1599948" y="1183717"/>
                  </a:lnTo>
                  <a:lnTo>
                    <a:pt x="1597726" y="1178640"/>
                  </a:lnTo>
                  <a:lnTo>
                    <a:pt x="1595504" y="1173245"/>
                  </a:lnTo>
                  <a:lnTo>
                    <a:pt x="1592647" y="1167533"/>
                  </a:lnTo>
                  <a:lnTo>
                    <a:pt x="1589155" y="1161186"/>
                  </a:lnTo>
                  <a:lnTo>
                    <a:pt x="1585029" y="1154523"/>
                  </a:lnTo>
                  <a:lnTo>
                    <a:pt x="1580902" y="1147541"/>
                  </a:lnTo>
                  <a:lnTo>
                    <a:pt x="1576141" y="1140560"/>
                  </a:lnTo>
                  <a:lnTo>
                    <a:pt x="1570745" y="1132944"/>
                  </a:lnTo>
                  <a:lnTo>
                    <a:pt x="1565031" y="1125646"/>
                  </a:lnTo>
                  <a:lnTo>
                    <a:pt x="1559000" y="1118347"/>
                  </a:lnTo>
                  <a:lnTo>
                    <a:pt x="1552334" y="1111049"/>
                  </a:lnTo>
                  <a:lnTo>
                    <a:pt x="1550747" y="1109145"/>
                  </a:lnTo>
                  <a:lnTo>
                    <a:pt x="1549477" y="1106923"/>
                  </a:lnTo>
                  <a:lnTo>
                    <a:pt x="1548525" y="1105020"/>
                  </a:lnTo>
                  <a:lnTo>
                    <a:pt x="1548518" y="1105002"/>
                  </a:lnTo>
                  <a:lnTo>
                    <a:pt x="1288131" y="881697"/>
                  </a:lnTo>
                  <a:lnTo>
                    <a:pt x="1286218" y="880109"/>
                  </a:lnTo>
                  <a:lnTo>
                    <a:pt x="1284625" y="878204"/>
                  </a:lnTo>
                  <a:lnTo>
                    <a:pt x="1283350" y="875982"/>
                  </a:lnTo>
                  <a:lnTo>
                    <a:pt x="1282394" y="873759"/>
                  </a:lnTo>
                  <a:lnTo>
                    <a:pt x="1281119" y="871854"/>
                  </a:lnTo>
                  <a:lnTo>
                    <a:pt x="1280162" y="869314"/>
                  </a:lnTo>
                  <a:lnTo>
                    <a:pt x="1279844" y="866774"/>
                  </a:lnTo>
                  <a:lnTo>
                    <a:pt x="1279525" y="864552"/>
                  </a:lnTo>
                  <a:lnTo>
                    <a:pt x="1279525" y="862012"/>
                  </a:lnTo>
                  <a:lnTo>
                    <a:pt x="1279525" y="859472"/>
                  </a:lnTo>
                  <a:lnTo>
                    <a:pt x="1279844" y="857249"/>
                  </a:lnTo>
                  <a:lnTo>
                    <a:pt x="1280481" y="854709"/>
                  </a:lnTo>
                  <a:lnTo>
                    <a:pt x="1281437" y="852487"/>
                  </a:lnTo>
                  <a:lnTo>
                    <a:pt x="1282712" y="849947"/>
                  </a:lnTo>
                  <a:lnTo>
                    <a:pt x="1283987" y="847724"/>
                  </a:lnTo>
                  <a:lnTo>
                    <a:pt x="1285581" y="845819"/>
                  </a:lnTo>
                  <a:lnTo>
                    <a:pt x="1287493" y="843597"/>
                  </a:lnTo>
                  <a:lnTo>
                    <a:pt x="1289406" y="842009"/>
                  </a:lnTo>
                  <a:lnTo>
                    <a:pt x="1291637" y="840739"/>
                  </a:lnTo>
                  <a:lnTo>
                    <a:pt x="1293549" y="839469"/>
                  </a:lnTo>
                  <a:lnTo>
                    <a:pt x="1296099" y="838517"/>
                  </a:lnTo>
                  <a:lnTo>
                    <a:pt x="1298330" y="837882"/>
                  </a:lnTo>
                  <a:lnTo>
                    <a:pt x="1300561" y="837247"/>
                  </a:lnTo>
                  <a:lnTo>
                    <a:pt x="1303430" y="836929"/>
                  </a:lnTo>
                  <a:lnTo>
                    <a:pt x="1305661" y="836612"/>
                  </a:lnTo>
                  <a:lnTo>
                    <a:pt x="1308211" y="836929"/>
                  </a:lnTo>
                  <a:lnTo>
                    <a:pt x="1310761" y="837247"/>
                  </a:lnTo>
                  <a:lnTo>
                    <a:pt x="1312992" y="838199"/>
                  </a:lnTo>
                  <a:lnTo>
                    <a:pt x="1315542" y="839152"/>
                  </a:lnTo>
                  <a:lnTo>
                    <a:pt x="1317773" y="840104"/>
                  </a:lnTo>
                  <a:lnTo>
                    <a:pt x="1319685" y="841374"/>
                  </a:lnTo>
                  <a:lnTo>
                    <a:pt x="1322235" y="842962"/>
                  </a:lnTo>
                  <a:lnTo>
                    <a:pt x="1599213" y="1080452"/>
                  </a:lnTo>
                  <a:lnTo>
                    <a:pt x="1601126" y="1082675"/>
                  </a:lnTo>
                  <a:lnTo>
                    <a:pt x="1602720" y="1084262"/>
                  </a:lnTo>
                  <a:lnTo>
                    <a:pt x="1603369" y="1085394"/>
                  </a:lnTo>
                  <a:lnTo>
                    <a:pt x="1603757" y="1085663"/>
                  </a:lnTo>
                  <a:lnTo>
                    <a:pt x="1609153" y="1089153"/>
                  </a:lnTo>
                  <a:lnTo>
                    <a:pt x="1614867" y="1092326"/>
                  </a:lnTo>
                  <a:lnTo>
                    <a:pt x="1621216" y="1095500"/>
                  </a:lnTo>
                  <a:lnTo>
                    <a:pt x="1627882" y="1098673"/>
                  </a:lnTo>
                  <a:lnTo>
                    <a:pt x="1634865" y="1101529"/>
                  </a:lnTo>
                  <a:lnTo>
                    <a:pt x="1642484" y="1104385"/>
                  </a:lnTo>
                  <a:lnTo>
                    <a:pt x="1650737" y="1106289"/>
                  </a:lnTo>
                  <a:lnTo>
                    <a:pt x="1658673" y="1107875"/>
                  </a:lnTo>
                  <a:lnTo>
                    <a:pt x="1667243" y="1109462"/>
                  </a:lnTo>
                  <a:lnTo>
                    <a:pt x="1676131" y="1109779"/>
                  </a:lnTo>
                  <a:lnTo>
                    <a:pt x="1680893" y="1109462"/>
                  </a:lnTo>
                  <a:lnTo>
                    <a:pt x="1685654" y="1109145"/>
                  </a:lnTo>
                  <a:lnTo>
                    <a:pt x="1690733" y="1108510"/>
                  </a:lnTo>
                  <a:lnTo>
                    <a:pt x="1695494" y="1107241"/>
                  </a:lnTo>
                  <a:lnTo>
                    <a:pt x="1700256" y="1105971"/>
                  </a:lnTo>
                  <a:lnTo>
                    <a:pt x="1705017" y="1104702"/>
                  </a:lnTo>
                  <a:lnTo>
                    <a:pt x="1709461" y="1102798"/>
                  </a:lnTo>
                  <a:lnTo>
                    <a:pt x="1713905" y="1100577"/>
                  </a:lnTo>
                  <a:lnTo>
                    <a:pt x="1718349" y="1098356"/>
                  </a:lnTo>
                  <a:lnTo>
                    <a:pt x="1722158" y="1095817"/>
                  </a:lnTo>
                  <a:lnTo>
                    <a:pt x="1725015" y="1092961"/>
                  </a:lnTo>
                  <a:lnTo>
                    <a:pt x="1726920" y="1090740"/>
                  </a:lnTo>
                  <a:lnTo>
                    <a:pt x="1728824" y="1088201"/>
                  </a:lnTo>
                  <a:lnTo>
                    <a:pt x="1729777" y="1085980"/>
                  </a:lnTo>
                  <a:lnTo>
                    <a:pt x="1730411" y="1083759"/>
                  </a:lnTo>
                  <a:lnTo>
                    <a:pt x="1730729" y="1081220"/>
                  </a:lnTo>
                  <a:lnTo>
                    <a:pt x="1731046" y="1078681"/>
                  </a:lnTo>
                  <a:lnTo>
                    <a:pt x="1731364" y="1075508"/>
                  </a:lnTo>
                  <a:lnTo>
                    <a:pt x="1731046" y="1072652"/>
                  </a:lnTo>
                  <a:lnTo>
                    <a:pt x="1730729" y="1069796"/>
                  </a:lnTo>
                  <a:lnTo>
                    <a:pt x="1729459" y="1063450"/>
                  </a:lnTo>
                  <a:lnTo>
                    <a:pt x="1727237" y="1056468"/>
                  </a:lnTo>
                  <a:lnTo>
                    <a:pt x="1724380" y="1049487"/>
                  </a:lnTo>
                  <a:lnTo>
                    <a:pt x="1721523" y="1042506"/>
                  </a:lnTo>
                  <a:lnTo>
                    <a:pt x="1717397" y="1035525"/>
                  </a:lnTo>
                  <a:lnTo>
                    <a:pt x="1713270" y="1028226"/>
                  </a:lnTo>
                  <a:lnTo>
                    <a:pt x="1708826" y="1021245"/>
                  </a:lnTo>
                  <a:lnTo>
                    <a:pt x="1704065" y="1014581"/>
                  </a:lnTo>
                  <a:lnTo>
                    <a:pt x="1699303" y="1008235"/>
                  </a:lnTo>
                  <a:lnTo>
                    <a:pt x="1694542" y="1001888"/>
                  </a:lnTo>
                  <a:lnTo>
                    <a:pt x="1685337" y="990781"/>
                  </a:lnTo>
                  <a:lnTo>
                    <a:pt x="1677083" y="982213"/>
                  </a:lnTo>
                  <a:lnTo>
                    <a:pt x="1675496" y="980309"/>
                  </a:lnTo>
                  <a:lnTo>
                    <a:pt x="1674227" y="978406"/>
                  </a:lnTo>
                  <a:lnTo>
                    <a:pt x="1672005" y="974598"/>
                  </a:lnTo>
                  <a:lnTo>
                    <a:pt x="1671927" y="974324"/>
                  </a:lnTo>
                  <a:lnTo>
                    <a:pt x="1444336" y="780150"/>
                  </a:lnTo>
                  <a:lnTo>
                    <a:pt x="1442107" y="778243"/>
                  </a:lnTo>
                  <a:lnTo>
                    <a:pt x="1440514" y="776336"/>
                  </a:lnTo>
                  <a:lnTo>
                    <a:pt x="1439240" y="774429"/>
                  </a:lnTo>
                  <a:lnTo>
                    <a:pt x="1437966" y="771886"/>
                  </a:lnTo>
                  <a:lnTo>
                    <a:pt x="1436692" y="769978"/>
                  </a:lnTo>
                  <a:lnTo>
                    <a:pt x="1436055" y="767753"/>
                  </a:lnTo>
                  <a:lnTo>
                    <a:pt x="1435418" y="764892"/>
                  </a:lnTo>
                  <a:lnTo>
                    <a:pt x="1435100" y="762667"/>
                  </a:lnTo>
                  <a:lnTo>
                    <a:pt x="1435100" y="760442"/>
                  </a:lnTo>
                  <a:lnTo>
                    <a:pt x="1435418" y="757581"/>
                  </a:lnTo>
                  <a:lnTo>
                    <a:pt x="1435737" y="755356"/>
                  </a:lnTo>
                  <a:lnTo>
                    <a:pt x="1436374" y="752813"/>
                  </a:lnTo>
                  <a:lnTo>
                    <a:pt x="1437329" y="750588"/>
                  </a:lnTo>
                  <a:lnTo>
                    <a:pt x="1438603" y="748363"/>
                  </a:lnTo>
                  <a:lnTo>
                    <a:pt x="1439877" y="745820"/>
                  </a:lnTo>
                  <a:lnTo>
                    <a:pt x="1441470" y="743912"/>
                  </a:lnTo>
                  <a:lnTo>
                    <a:pt x="1443062" y="742005"/>
                  </a:lnTo>
                  <a:lnTo>
                    <a:pt x="1445292" y="740098"/>
                  </a:lnTo>
                  <a:lnTo>
                    <a:pt x="1447203" y="738826"/>
                  </a:lnTo>
                  <a:lnTo>
                    <a:pt x="1449114" y="737555"/>
                  </a:lnTo>
                  <a:lnTo>
                    <a:pt x="1451662" y="736601"/>
                  </a:lnTo>
                  <a:lnTo>
                    <a:pt x="1453891" y="735966"/>
                  </a:lnTo>
                  <a:lnTo>
                    <a:pt x="1456120" y="735330"/>
                  </a:lnTo>
                  <a:lnTo>
                    <a:pt x="1458987" y="735012"/>
                  </a:lnTo>
                  <a:lnTo>
                    <a:pt x="1461216" y="735012"/>
                  </a:lnTo>
                  <a:lnTo>
                    <a:pt x="1464083" y="735330"/>
                  </a:lnTo>
                  <a:lnTo>
                    <a:pt x="1466312" y="735648"/>
                  </a:lnTo>
                  <a:lnTo>
                    <a:pt x="1468542" y="736283"/>
                  </a:lnTo>
                  <a:lnTo>
                    <a:pt x="1471089" y="736919"/>
                  </a:lnTo>
                  <a:lnTo>
                    <a:pt x="1473319" y="738191"/>
                  </a:lnTo>
                  <a:lnTo>
                    <a:pt x="1475548" y="739462"/>
                  </a:lnTo>
                  <a:lnTo>
                    <a:pt x="1477778" y="741369"/>
                  </a:lnTo>
                  <a:lnTo>
                    <a:pt x="1720261" y="947946"/>
                  </a:lnTo>
                  <a:lnTo>
                    <a:pt x="1725967" y="950798"/>
                  </a:lnTo>
                  <a:lnTo>
                    <a:pt x="1748505" y="962222"/>
                  </a:lnTo>
                  <a:lnTo>
                    <a:pt x="1760250" y="967934"/>
                  </a:lnTo>
                  <a:lnTo>
                    <a:pt x="1771043" y="972694"/>
                  </a:lnTo>
                  <a:lnTo>
                    <a:pt x="1782153" y="976819"/>
                  </a:lnTo>
                  <a:lnTo>
                    <a:pt x="1787549" y="978723"/>
                  </a:lnTo>
                  <a:lnTo>
                    <a:pt x="1792628" y="980309"/>
                  </a:lnTo>
                  <a:lnTo>
                    <a:pt x="1797389" y="981579"/>
                  </a:lnTo>
                  <a:lnTo>
                    <a:pt x="1802468" y="982531"/>
                  </a:lnTo>
                  <a:lnTo>
                    <a:pt x="1806912" y="982848"/>
                  </a:lnTo>
                  <a:lnTo>
                    <a:pt x="1811673" y="983165"/>
                  </a:lnTo>
                  <a:lnTo>
                    <a:pt x="1814848" y="983165"/>
                  </a:lnTo>
                  <a:lnTo>
                    <a:pt x="1818974" y="982531"/>
                  </a:lnTo>
                  <a:lnTo>
                    <a:pt x="1820879" y="981896"/>
                  </a:lnTo>
                  <a:lnTo>
                    <a:pt x="1823101" y="981261"/>
                  </a:lnTo>
                  <a:lnTo>
                    <a:pt x="1825640" y="979992"/>
                  </a:lnTo>
                  <a:lnTo>
                    <a:pt x="1827862" y="977771"/>
                  </a:lnTo>
                  <a:lnTo>
                    <a:pt x="1829767" y="975867"/>
                  </a:lnTo>
                  <a:lnTo>
                    <a:pt x="1832306" y="973328"/>
                  </a:lnTo>
                  <a:lnTo>
                    <a:pt x="1834528" y="969838"/>
                  </a:lnTo>
                  <a:lnTo>
                    <a:pt x="1836433" y="965395"/>
                  </a:lnTo>
                  <a:lnTo>
                    <a:pt x="1838972" y="960953"/>
                  </a:lnTo>
                  <a:lnTo>
                    <a:pt x="1840559" y="955558"/>
                  </a:lnTo>
                  <a:lnTo>
                    <a:pt x="1842464" y="948894"/>
                  </a:lnTo>
                  <a:lnTo>
                    <a:pt x="1844369" y="941596"/>
                  </a:lnTo>
                  <a:lnTo>
                    <a:pt x="1845321" y="935884"/>
                  </a:lnTo>
                  <a:lnTo>
                    <a:pt x="1845638" y="929854"/>
                  </a:lnTo>
                  <a:lnTo>
                    <a:pt x="1845321" y="924143"/>
                  </a:lnTo>
                  <a:lnTo>
                    <a:pt x="1844686" y="918113"/>
                  </a:lnTo>
                  <a:lnTo>
                    <a:pt x="1843099" y="912401"/>
                  </a:lnTo>
                  <a:lnTo>
                    <a:pt x="1841194" y="906689"/>
                  </a:lnTo>
                  <a:lnTo>
                    <a:pt x="1839290" y="901295"/>
                  </a:lnTo>
                  <a:lnTo>
                    <a:pt x="1836433" y="895900"/>
                  </a:lnTo>
                  <a:lnTo>
                    <a:pt x="1833576" y="890188"/>
                  </a:lnTo>
                  <a:lnTo>
                    <a:pt x="1830719" y="884794"/>
                  </a:lnTo>
                  <a:lnTo>
                    <a:pt x="1823101" y="874005"/>
                  </a:lnTo>
                  <a:lnTo>
                    <a:pt x="1815483" y="863216"/>
                  </a:lnTo>
                  <a:lnTo>
                    <a:pt x="1807864" y="852744"/>
                  </a:lnTo>
                  <a:lnTo>
                    <a:pt x="1798976" y="841320"/>
                  </a:lnTo>
                  <a:lnTo>
                    <a:pt x="1794850" y="835608"/>
                  </a:lnTo>
                  <a:lnTo>
                    <a:pt x="1791041" y="829896"/>
                  </a:lnTo>
                  <a:lnTo>
                    <a:pt x="1783105" y="817520"/>
                  </a:lnTo>
                  <a:lnTo>
                    <a:pt x="1775487" y="804510"/>
                  </a:lnTo>
                  <a:lnTo>
                    <a:pt x="1772927" y="799925"/>
                  </a:lnTo>
                  <a:lnTo>
                    <a:pt x="1762353" y="789648"/>
                  </a:lnTo>
                  <a:lnTo>
                    <a:pt x="1738534" y="767435"/>
                  </a:lnTo>
                  <a:lnTo>
                    <a:pt x="1711856" y="742048"/>
                  </a:lnTo>
                  <a:lnTo>
                    <a:pt x="1682955" y="714758"/>
                  </a:lnTo>
                  <a:lnTo>
                    <a:pt x="1652148" y="686833"/>
                  </a:lnTo>
                  <a:lnTo>
                    <a:pt x="1620389" y="659225"/>
                  </a:lnTo>
                  <a:lnTo>
                    <a:pt x="1588630" y="631935"/>
                  </a:lnTo>
                  <a:lnTo>
                    <a:pt x="1573385" y="619242"/>
                  </a:lnTo>
                  <a:lnTo>
                    <a:pt x="1557823" y="606866"/>
                  </a:lnTo>
                  <a:lnTo>
                    <a:pt x="1542896" y="595125"/>
                  </a:lnTo>
                  <a:lnTo>
                    <a:pt x="1528605" y="584018"/>
                  </a:lnTo>
                  <a:lnTo>
                    <a:pt x="1514948" y="574181"/>
                  </a:lnTo>
                  <a:lnTo>
                    <a:pt x="1501609" y="564661"/>
                  </a:lnTo>
                  <a:lnTo>
                    <a:pt x="1489223" y="557045"/>
                  </a:lnTo>
                  <a:lnTo>
                    <a:pt x="1477790" y="550064"/>
                  </a:lnTo>
                  <a:lnTo>
                    <a:pt x="1466992" y="544669"/>
                  </a:lnTo>
                  <a:lnTo>
                    <a:pt x="1462228" y="542448"/>
                  </a:lnTo>
                  <a:lnTo>
                    <a:pt x="1457781" y="540544"/>
                  </a:lnTo>
                  <a:lnTo>
                    <a:pt x="1453335" y="538957"/>
                  </a:lnTo>
                  <a:lnTo>
                    <a:pt x="1449206" y="538005"/>
                  </a:lnTo>
                  <a:lnTo>
                    <a:pt x="1445713" y="537371"/>
                  </a:lnTo>
                  <a:lnTo>
                    <a:pt x="1442219" y="537371"/>
                  </a:lnTo>
                  <a:lnTo>
                    <a:pt x="1429516" y="537053"/>
                  </a:lnTo>
                  <a:lnTo>
                    <a:pt x="1417129" y="536101"/>
                  </a:lnTo>
                  <a:lnTo>
                    <a:pt x="1393310" y="533563"/>
                  </a:lnTo>
                  <a:lnTo>
                    <a:pt x="1381559" y="532928"/>
                  </a:lnTo>
                  <a:lnTo>
                    <a:pt x="1369808" y="532611"/>
                  </a:lnTo>
                  <a:lnTo>
                    <a:pt x="1363774" y="532928"/>
                  </a:lnTo>
                  <a:lnTo>
                    <a:pt x="1357740" y="533245"/>
                  </a:lnTo>
                  <a:lnTo>
                    <a:pt x="1351705" y="533880"/>
                  </a:lnTo>
                  <a:lnTo>
                    <a:pt x="1345671" y="535149"/>
                  </a:lnTo>
                  <a:lnTo>
                    <a:pt x="1339637" y="536419"/>
                  </a:lnTo>
                  <a:lnTo>
                    <a:pt x="1333920" y="538323"/>
                  </a:lnTo>
                  <a:lnTo>
                    <a:pt x="1327568" y="540227"/>
                  </a:lnTo>
                  <a:lnTo>
                    <a:pt x="1321534" y="543083"/>
                  </a:lnTo>
                  <a:lnTo>
                    <a:pt x="1315182" y="546256"/>
                  </a:lnTo>
                  <a:lnTo>
                    <a:pt x="1308830" y="549746"/>
                  </a:lnTo>
                  <a:lnTo>
                    <a:pt x="1302161" y="553872"/>
                  </a:lnTo>
                  <a:lnTo>
                    <a:pt x="1295491" y="558949"/>
                  </a:lnTo>
                  <a:lnTo>
                    <a:pt x="1288822" y="564344"/>
                  </a:lnTo>
                  <a:lnTo>
                    <a:pt x="1281517" y="570373"/>
                  </a:lnTo>
                  <a:lnTo>
                    <a:pt x="1274530" y="577037"/>
                  </a:lnTo>
                  <a:lnTo>
                    <a:pt x="1267225" y="584653"/>
                  </a:lnTo>
                  <a:lnTo>
                    <a:pt x="1259921" y="593221"/>
                  </a:lnTo>
                  <a:lnTo>
                    <a:pt x="1252616" y="602106"/>
                  </a:lnTo>
                  <a:lnTo>
                    <a:pt x="1244676" y="612260"/>
                  </a:lnTo>
                  <a:lnTo>
                    <a:pt x="1236737" y="622732"/>
                  </a:lnTo>
                  <a:lnTo>
                    <a:pt x="1232608" y="628444"/>
                  </a:lnTo>
                  <a:lnTo>
                    <a:pt x="1228162" y="633839"/>
                  </a:lnTo>
                  <a:lnTo>
                    <a:pt x="1219269" y="644628"/>
                  </a:lnTo>
                  <a:lnTo>
                    <a:pt x="1209424" y="654783"/>
                  </a:lnTo>
                  <a:lnTo>
                    <a:pt x="1199261" y="664937"/>
                  </a:lnTo>
                  <a:lnTo>
                    <a:pt x="1188145" y="674140"/>
                  </a:lnTo>
                  <a:lnTo>
                    <a:pt x="1177029" y="683342"/>
                  </a:lnTo>
                  <a:lnTo>
                    <a:pt x="1165278" y="691593"/>
                  </a:lnTo>
                  <a:lnTo>
                    <a:pt x="1153845" y="699526"/>
                  </a:lnTo>
                  <a:lnTo>
                    <a:pt x="1141776" y="706508"/>
                  </a:lnTo>
                  <a:lnTo>
                    <a:pt x="1129390" y="713171"/>
                  </a:lnTo>
                  <a:lnTo>
                    <a:pt x="1117322" y="718883"/>
                  </a:lnTo>
                  <a:lnTo>
                    <a:pt x="1105253" y="724278"/>
                  </a:lnTo>
                  <a:lnTo>
                    <a:pt x="1093184" y="728403"/>
                  </a:lnTo>
                  <a:lnTo>
                    <a:pt x="1081433" y="731894"/>
                  </a:lnTo>
                  <a:lnTo>
                    <a:pt x="1070318" y="734433"/>
                  </a:lnTo>
                  <a:lnTo>
                    <a:pt x="1064601" y="735385"/>
                  </a:lnTo>
                  <a:lnTo>
                    <a:pt x="1059202" y="736019"/>
                  </a:lnTo>
                  <a:lnTo>
                    <a:pt x="1053803" y="736654"/>
                  </a:lnTo>
                  <a:lnTo>
                    <a:pt x="1048404" y="736971"/>
                  </a:lnTo>
                  <a:lnTo>
                    <a:pt x="1043322" y="736971"/>
                  </a:lnTo>
                  <a:lnTo>
                    <a:pt x="1038558" y="736654"/>
                  </a:lnTo>
                  <a:lnTo>
                    <a:pt x="1033795" y="736019"/>
                  </a:lnTo>
                  <a:lnTo>
                    <a:pt x="1029031" y="735385"/>
                  </a:lnTo>
                  <a:lnTo>
                    <a:pt x="1024267" y="734433"/>
                  </a:lnTo>
                  <a:lnTo>
                    <a:pt x="1020138" y="732846"/>
                  </a:lnTo>
                  <a:lnTo>
                    <a:pt x="1016009" y="731259"/>
                  </a:lnTo>
                  <a:lnTo>
                    <a:pt x="1012198" y="729355"/>
                  </a:lnTo>
                  <a:lnTo>
                    <a:pt x="1008387" y="727134"/>
                  </a:lnTo>
                  <a:lnTo>
                    <a:pt x="1004894" y="724595"/>
                  </a:lnTo>
                  <a:lnTo>
                    <a:pt x="1001718" y="722057"/>
                  </a:lnTo>
                  <a:lnTo>
                    <a:pt x="998542" y="718883"/>
                  </a:lnTo>
                  <a:lnTo>
                    <a:pt x="996001" y="715710"/>
                  </a:lnTo>
                  <a:lnTo>
                    <a:pt x="993778" y="711902"/>
                  </a:lnTo>
                  <a:lnTo>
                    <a:pt x="991237" y="707777"/>
                  </a:lnTo>
                  <a:lnTo>
                    <a:pt x="989331" y="703652"/>
                  </a:lnTo>
                  <a:lnTo>
                    <a:pt x="987744" y="698892"/>
                  </a:lnTo>
                  <a:lnTo>
                    <a:pt x="986473" y="693814"/>
                  </a:lnTo>
                  <a:lnTo>
                    <a:pt x="985203" y="688420"/>
                  </a:lnTo>
                  <a:lnTo>
                    <a:pt x="984568" y="683025"/>
                  </a:lnTo>
                  <a:lnTo>
                    <a:pt x="984250" y="676678"/>
                  </a:lnTo>
                  <a:lnTo>
                    <a:pt x="984250" y="670332"/>
                  </a:lnTo>
                  <a:lnTo>
                    <a:pt x="984250" y="663668"/>
                  </a:lnTo>
                  <a:lnTo>
                    <a:pt x="984885" y="656369"/>
                  </a:lnTo>
                  <a:lnTo>
                    <a:pt x="986156" y="648753"/>
                  </a:lnTo>
                  <a:lnTo>
                    <a:pt x="987744" y="641138"/>
                  </a:lnTo>
                  <a:lnTo>
                    <a:pt x="989331" y="632887"/>
                  </a:lnTo>
                  <a:lnTo>
                    <a:pt x="991237" y="624002"/>
                  </a:lnTo>
                  <a:lnTo>
                    <a:pt x="994095" y="615116"/>
                  </a:lnTo>
                  <a:lnTo>
                    <a:pt x="996954" y="605914"/>
                  </a:lnTo>
                  <a:lnTo>
                    <a:pt x="1002035" y="594173"/>
                  </a:lnTo>
                  <a:lnTo>
                    <a:pt x="1007752" y="580845"/>
                  </a:lnTo>
                  <a:lnTo>
                    <a:pt x="1015692" y="563074"/>
                  </a:lnTo>
                  <a:lnTo>
                    <a:pt x="1025855" y="542131"/>
                  </a:lnTo>
                  <a:lnTo>
                    <a:pt x="1037606" y="518648"/>
                  </a:lnTo>
                  <a:lnTo>
                    <a:pt x="1050627" y="492944"/>
                  </a:lnTo>
                  <a:lnTo>
                    <a:pt x="1057932" y="479934"/>
                  </a:lnTo>
                  <a:lnTo>
                    <a:pt x="1065554" y="466606"/>
                  </a:lnTo>
                  <a:lnTo>
                    <a:pt x="1073176" y="452961"/>
                  </a:lnTo>
                  <a:lnTo>
                    <a:pt x="1081433" y="439316"/>
                  </a:lnTo>
                  <a:lnTo>
                    <a:pt x="1090326" y="425988"/>
                  </a:lnTo>
                  <a:lnTo>
                    <a:pt x="1098901" y="412660"/>
                  </a:lnTo>
                  <a:lnTo>
                    <a:pt x="1107794" y="399015"/>
                  </a:lnTo>
                  <a:lnTo>
                    <a:pt x="1117322" y="386321"/>
                  </a:lnTo>
                  <a:lnTo>
                    <a:pt x="1126532" y="374263"/>
                  </a:lnTo>
                  <a:lnTo>
                    <a:pt x="1136695" y="362522"/>
                  </a:lnTo>
                  <a:lnTo>
                    <a:pt x="1146223" y="351098"/>
                  </a:lnTo>
                  <a:lnTo>
                    <a:pt x="1156703" y="340626"/>
                  </a:lnTo>
                  <a:lnTo>
                    <a:pt x="1166866" y="331106"/>
                  </a:lnTo>
                  <a:lnTo>
                    <a:pt x="1177029" y="322538"/>
                  </a:lnTo>
                  <a:lnTo>
                    <a:pt x="1182428" y="318095"/>
                  </a:lnTo>
                  <a:lnTo>
                    <a:pt x="1187827" y="314287"/>
                  </a:lnTo>
                  <a:lnTo>
                    <a:pt x="1193226" y="311114"/>
                  </a:lnTo>
                  <a:lnTo>
                    <a:pt x="1197990" y="307624"/>
                  </a:lnTo>
                  <a:lnTo>
                    <a:pt x="1203389" y="304768"/>
                  </a:lnTo>
                  <a:lnTo>
                    <a:pt x="1208788" y="301912"/>
                  </a:lnTo>
                  <a:lnTo>
                    <a:pt x="1214187" y="299690"/>
                  </a:lnTo>
                  <a:lnTo>
                    <a:pt x="1219587" y="297786"/>
                  </a:lnTo>
                  <a:lnTo>
                    <a:pt x="1233878" y="293026"/>
                  </a:lnTo>
                  <a:lnTo>
                    <a:pt x="1248805" y="288584"/>
                  </a:lnTo>
                  <a:lnTo>
                    <a:pt x="1264367" y="284458"/>
                  </a:lnTo>
                  <a:lnTo>
                    <a:pt x="1279929" y="280651"/>
                  </a:lnTo>
                  <a:lnTo>
                    <a:pt x="1296126" y="276843"/>
                  </a:lnTo>
                  <a:lnTo>
                    <a:pt x="1312324" y="273352"/>
                  </a:lnTo>
                  <a:lnTo>
                    <a:pt x="1329156" y="270179"/>
                  </a:lnTo>
                  <a:lnTo>
                    <a:pt x="1345989" y="267323"/>
                  </a:lnTo>
                  <a:lnTo>
                    <a:pt x="1363456" y="264784"/>
                  </a:lnTo>
                  <a:lnTo>
                    <a:pt x="1380606" y="261928"/>
                  </a:lnTo>
                  <a:lnTo>
                    <a:pt x="1398391" y="259707"/>
                  </a:lnTo>
                  <a:lnTo>
                    <a:pt x="1402962" y="259030"/>
                  </a:lnTo>
                  <a:lnTo>
                    <a:pt x="1213954" y="208886"/>
                  </a:lnTo>
                  <a:close/>
                  <a:moveTo>
                    <a:pt x="1214906" y="157162"/>
                  </a:moveTo>
                  <a:lnTo>
                    <a:pt x="1219033" y="157479"/>
                  </a:lnTo>
                  <a:lnTo>
                    <a:pt x="1222842" y="158114"/>
                  </a:lnTo>
                  <a:lnTo>
                    <a:pt x="1555169" y="246562"/>
                  </a:lnTo>
                  <a:lnTo>
                    <a:pt x="1581643" y="245744"/>
                  </a:lnTo>
                  <a:lnTo>
                    <a:pt x="1610544" y="244792"/>
                  </a:lnTo>
                  <a:lnTo>
                    <a:pt x="1637221" y="244475"/>
                  </a:lnTo>
                  <a:lnTo>
                    <a:pt x="1661041" y="244792"/>
                  </a:lnTo>
                  <a:lnTo>
                    <a:pt x="1682002" y="245744"/>
                  </a:lnTo>
                  <a:lnTo>
                    <a:pt x="1698835" y="246379"/>
                  </a:lnTo>
                  <a:lnTo>
                    <a:pt x="1713126" y="247648"/>
                  </a:lnTo>
                  <a:lnTo>
                    <a:pt x="1727418" y="249552"/>
                  </a:lnTo>
                  <a:lnTo>
                    <a:pt x="1740757" y="252091"/>
                  </a:lnTo>
                  <a:lnTo>
                    <a:pt x="1754096" y="254947"/>
                  </a:lnTo>
                  <a:lnTo>
                    <a:pt x="1766799" y="258755"/>
                  </a:lnTo>
                  <a:lnTo>
                    <a:pt x="1779503" y="262563"/>
                  </a:lnTo>
                  <a:lnTo>
                    <a:pt x="1791572" y="267323"/>
                  </a:lnTo>
                  <a:lnTo>
                    <a:pt x="1803323" y="272400"/>
                  </a:lnTo>
                  <a:lnTo>
                    <a:pt x="1814756" y="277795"/>
                  </a:lnTo>
                  <a:lnTo>
                    <a:pt x="1826189" y="283506"/>
                  </a:lnTo>
                  <a:lnTo>
                    <a:pt x="1836988" y="289853"/>
                  </a:lnTo>
                  <a:lnTo>
                    <a:pt x="1847468" y="296834"/>
                  </a:lnTo>
                  <a:lnTo>
                    <a:pt x="1857631" y="303816"/>
                  </a:lnTo>
                  <a:lnTo>
                    <a:pt x="1867477" y="311114"/>
                  </a:lnTo>
                  <a:lnTo>
                    <a:pt x="1877322" y="318730"/>
                  </a:lnTo>
                  <a:lnTo>
                    <a:pt x="1886532" y="326981"/>
                  </a:lnTo>
                  <a:lnTo>
                    <a:pt x="1895742" y="335549"/>
                  </a:lnTo>
                  <a:lnTo>
                    <a:pt x="1904317" y="344117"/>
                  </a:lnTo>
                  <a:lnTo>
                    <a:pt x="1912575" y="352684"/>
                  </a:lnTo>
                  <a:lnTo>
                    <a:pt x="1921150" y="362204"/>
                  </a:lnTo>
                  <a:lnTo>
                    <a:pt x="1928772" y="371407"/>
                  </a:lnTo>
                  <a:lnTo>
                    <a:pt x="1936394" y="380927"/>
                  </a:lnTo>
                  <a:lnTo>
                    <a:pt x="1943699" y="390764"/>
                  </a:lnTo>
                  <a:lnTo>
                    <a:pt x="1951003" y="400601"/>
                  </a:lnTo>
                  <a:lnTo>
                    <a:pt x="1957673" y="410439"/>
                  </a:lnTo>
                  <a:lnTo>
                    <a:pt x="1964342" y="420910"/>
                  </a:lnTo>
                  <a:lnTo>
                    <a:pt x="1970694" y="431065"/>
                  </a:lnTo>
                  <a:lnTo>
                    <a:pt x="1976729" y="441537"/>
                  </a:lnTo>
                  <a:lnTo>
                    <a:pt x="1982445" y="452009"/>
                  </a:lnTo>
                  <a:lnTo>
                    <a:pt x="1988162" y="462163"/>
                  </a:lnTo>
                  <a:lnTo>
                    <a:pt x="1993561" y="472635"/>
                  </a:lnTo>
                  <a:lnTo>
                    <a:pt x="1998643" y="483424"/>
                  </a:lnTo>
                  <a:lnTo>
                    <a:pt x="2008170" y="504051"/>
                  </a:lnTo>
                  <a:lnTo>
                    <a:pt x="2017063" y="524677"/>
                  </a:lnTo>
                  <a:lnTo>
                    <a:pt x="2025003" y="544986"/>
                  </a:lnTo>
                  <a:lnTo>
                    <a:pt x="2031990" y="564661"/>
                  </a:lnTo>
                  <a:lnTo>
                    <a:pt x="2038342" y="584018"/>
                  </a:lnTo>
                  <a:lnTo>
                    <a:pt x="2044058" y="602106"/>
                  </a:lnTo>
                  <a:lnTo>
                    <a:pt x="2048505" y="619559"/>
                  </a:lnTo>
                  <a:lnTo>
                    <a:pt x="2052951" y="635426"/>
                  </a:lnTo>
                  <a:lnTo>
                    <a:pt x="2056762" y="650023"/>
                  </a:lnTo>
                  <a:lnTo>
                    <a:pt x="2059620" y="663668"/>
                  </a:lnTo>
                  <a:lnTo>
                    <a:pt x="2064067" y="685246"/>
                  </a:lnTo>
                  <a:lnTo>
                    <a:pt x="2066290" y="699209"/>
                  </a:lnTo>
                  <a:lnTo>
                    <a:pt x="2066925" y="703969"/>
                  </a:lnTo>
                  <a:lnTo>
                    <a:pt x="1845974" y="818319"/>
                  </a:lnTo>
                  <a:lnTo>
                    <a:pt x="1848495" y="821646"/>
                  </a:lnTo>
                  <a:lnTo>
                    <a:pt x="1858018" y="834339"/>
                  </a:lnTo>
                  <a:lnTo>
                    <a:pt x="1862462" y="841003"/>
                  </a:lnTo>
                  <a:lnTo>
                    <a:pt x="1867541" y="847667"/>
                  </a:lnTo>
                  <a:lnTo>
                    <a:pt x="1872303" y="854965"/>
                  </a:lnTo>
                  <a:lnTo>
                    <a:pt x="1877064" y="862264"/>
                  </a:lnTo>
                  <a:lnTo>
                    <a:pt x="1880873" y="870514"/>
                  </a:lnTo>
                  <a:lnTo>
                    <a:pt x="1885000" y="878447"/>
                  </a:lnTo>
                  <a:lnTo>
                    <a:pt x="1888174" y="886698"/>
                  </a:lnTo>
                  <a:lnTo>
                    <a:pt x="1891348" y="894948"/>
                  </a:lnTo>
                  <a:lnTo>
                    <a:pt x="1893888" y="904151"/>
                  </a:lnTo>
                  <a:lnTo>
                    <a:pt x="1895792" y="913036"/>
                  </a:lnTo>
                  <a:lnTo>
                    <a:pt x="1896427" y="917796"/>
                  </a:lnTo>
                  <a:lnTo>
                    <a:pt x="1896745" y="922556"/>
                  </a:lnTo>
                  <a:lnTo>
                    <a:pt x="1897062" y="927316"/>
                  </a:lnTo>
                  <a:lnTo>
                    <a:pt x="1897062" y="932076"/>
                  </a:lnTo>
                  <a:lnTo>
                    <a:pt x="1896745" y="937153"/>
                  </a:lnTo>
                  <a:lnTo>
                    <a:pt x="1896427" y="942230"/>
                  </a:lnTo>
                  <a:lnTo>
                    <a:pt x="1895475" y="946990"/>
                  </a:lnTo>
                  <a:lnTo>
                    <a:pt x="1894523" y="952067"/>
                  </a:lnTo>
                  <a:lnTo>
                    <a:pt x="1892935" y="958414"/>
                  </a:lnTo>
                  <a:lnTo>
                    <a:pt x="1891666" y="964443"/>
                  </a:lnTo>
                  <a:lnTo>
                    <a:pt x="1890079" y="969838"/>
                  </a:lnTo>
                  <a:lnTo>
                    <a:pt x="1887857" y="975232"/>
                  </a:lnTo>
                  <a:lnTo>
                    <a:pt x="1886269" y="980309"/>
                  </a:lnTo>
                  <a:lnTo>
                    <a:pt x="1884047" y="985069"/>
                  </a:lnTo>
                  <a:lnTo>
                    <a:pt x="1881825" y="989512"/>
                  </a:lnTo>
                  <a:lnTo>
                    <a:pt x="1879603" y="993955"/>
                  </a:lnTo>
                  <a:lnTo>
                    <a:pt x="1877381" y="997762"/>
                  </a:lnTo>
                  <a:lnTo>
                    <a:pt x="1874842" y="1001570"/>
                  </a:lnTo>
                  <a:lnTo>
                    <a:pt x="1872620" y="1004744"/>
                  </a:lnTo>
                  <a:lnTo>
                    <a:pt x="1870081" y="1008235"/>
                  </a:lnTo>
                  <a:lnTo>
                    <a:pt x="1867224" y="1011091"/>
                  </a:lnTo>
                  <a:lnTo>
                    <a:pt x="1864684" y="1013947"/>
                  </a:lnTo>
                  <a:lnTo>
                    <a:pt x="1858971" y="1019024"/>
                  </a:lnTo>
                  <a:lnTo>
                    <a:pt x="1852939" y="1022832"/>
                  </a:lnTo>
                  <a:lnTo>
                    <a:pt x="1847226" y="1026640"/>
                  </a:lnTo>
                  <a:lnTo>
                    <a:pt x="1841194" y="1029178"/>
                  </a:lnTo>
                  <a:lnTo>
                    <a:pt x="1834846" y="1031400"/>
                  </a:lnTo>
                  <a:lnTo>
                    <a:pt x="1828815" y="1032986"/>
                  </a:lnTo>
                  <a:lnTo>
                    <a:pt x="1822783" y="1033938"/>
                  </a:lnTo>
                  <a:lnTo>
                    <a:pt x="1817070" y="1034255"/>
                  </a:lnTo>
                  <a:lnTo>
                    <a:pt x="1811673" y="1034573"/>
                  </a:lnTo>
                  <a:lnTo>
                    <a:pt x="1806595" y="1034255"/>
                  </a:lnTo>
                  <a:lnTo>
                    <a:pt x="1801516" y="1033938"/>
                  </a:lnTo>
                  <a:lnTo>
                    <a:pt x="1796119" y="1033303"/>
                  </a:lnTo>
                  <a:lnTo>
                    <a:pt x="1791041" y="1032669"/>
                  </a:lnTo>
                  <a:lnTo>
                    <a:pt x="1781200" y="1030130"/>
                  </a:lnTo>
                  <a:lnTo>
                    <a:pt x="1770725" y="1027274"/>
                  </a:lnTo>
                  <a:lnTo>
                    <a:pt x="1773899" y="1034890"/>
                  </a:lnTo>
                  <a:lnTo>
                    <a:pt x="1776756" y="1042506"/>
                  </a:lnTo>
                  <a:lnTo>
                    <a:pt x="1778661" y="1050757"/>
                  </a:lnTo>
                  <a:lnTo>
                    <a:pt x="1780883" y="1058372"/>
                  </a:lnTo>
                  <a:lnTo>
                    <a:pt x="1781835" y="1066306"/>
                  </a:lnTo>
                  <a:lnTo>
                    <a:pt x="1782470" y="1074239"/>
                  </a:lnTo>
                  <a:lnTo>
                    <a:pt x="1782470" y="1081855"/>
                  </a:lnTo>
                  <a:lnTo>
                    <a:pt x="1781518" y="1090105"/>
                  </a:lnTo>
                  <a:lnTo>
                    <a:pt x="1780248" y="1096769"/>
                  </a:lnTo>
                  <a:lnTo>
                    <a:pt x="1779296" y="1099942"/>
                  </a:lnTo>
                  <a:lnTo>
                    <a:pt x="1777709" y="1103750"/>
                  </a:lnTo>
                  <a:lnTo>
                    <a:pt x="1776439" y="1107241"/>
                  </a:lnTo>
                  <a:lnTo>
                    <a:pt x="1774534" y="1111049"/>
                  </a:lnTo>
                  <a:lnTo>
                    <a:pt x="1772312" y="1115174"/>
                  </a:lnTo>
                  <a:lnTo>
                    <a:pt x="1770090" y="1118665"/>
                  </a:lnTo>
                  <a:lnTo>
                    <a:pt x="1767551" y="1122473"/>
                  </a:lnTo>
                  <a:lnTo>
                    <a:pt x="1764059" y="1125963"/>
                  </a:lnTo>
                  <a:lnTo>
                    <a:pt x="1760885" y="1129771"/>
                  </a:lnTo>
                  <a:lnTo>
                    <a:pt x="1756758" y="1133262"/>
                  </a:lnTo>
                  <a:lnTo>
                    <a:pt x="1752632" y="1137070"/>
                  </a:lnTo>
                  <a:lnTo>
                    <a:pt x="1747870" y="1140560"/>
                  </a:lnTo>
                  <a:lnTo>
                    <a:pt x="1742791" y="1143416"/>
                  </a:lnTo>
                  <a:lnTo>
                    <a:pt x="1737077" y="1146907"/>
                  </a:lnTo>
                  <a:lnTo>
                    <a:pt x="1729777" y="1150080"/>
                  </a:lnTo>
                  <a:lnTo>
                    <a:pt x="1722476" y="1152619"/>
                  </a:lnTo>
                  <a:lnTo>
                    <a:pt x="1714857" y="1155475"/>
                  </a:lnTo>
                  <a:lnTo>
                    <a:pt x="1707239" y="1157379"/>
                  </a:lnTo>
                  <a:lnTo>
                    <a:pt x="1699621" y="1158965"/>
                  </a:lnTo>
                  <a:lnTo>
                    <a:pt x="1691685" y="1160235"/>
                  </a:lnTo>
                  <a:lnTo>
                    <a:pt x="1683749" y="1160869"/>
                  </a:lnTo>
                  <a:lnTo>
                    <a:pt x="1676131" y="1161186"/>
                  </a:lnTo>
                  <a:lnTo>
                    <a:pt x="1667878" y="1160869"/>
                  </a:lnTo>
                  <a:lnTo>
                    <a:pt x="1659942" y="1160235"/>
                  </a:lnTo>
                  <a:lnTo>
                    <a:pt x="1652324" y="1158965"/>
                  </a:lnTo>
                  <a:lnTo>
                    <a:pt x="1644706" y="1157696"/>
                  </a:lnTo>
                  <a:lnTo>
                    <a:pt x="1646928" y="1163090"/>
                  </a:lnTo>
                  <a:lnTo>
                    <a:pt x="1648515" y="1168485"/>
                  </a:lnTo>
                  <a:lnTo>
                    <a:pt x="1650419" y="1173880"/>
                  </a:lnTo>
                  <a:lnTo>
                    <a:pt x="1651372" y="1179274"/>
                  </a:lnTo>
                  <a:lnTo>
                    <a:pt x="1652324" y="1184034"/>
                  </a:lnTo>
                  <a:lnTo>
                    <a:pt x="1652959" y="1189429"/>
                  </a:lnTo>
                  <a:lnTo>
                    <a:pt x="1653276" y="1194823"/>
                  </a:lnTo>
                  <a:lnTo>
                    <a:pt x="1653276" y="1199900"/>
                  </a:lnTo>
                  <a:lnTo>
                    <a:pt x="1652641" y="1204978"/>
                  </a:lnTo>
                  <a:lnTo>
                    <a:pt x="1651689" y="1209738"/>
                  </a:lnTo>
                  <a:lnTo>
                    <a:pt x="1650419" y="1214498"/>
                  </a:lnTo>
                  <a:lnTo>
                    <a:pt x="1648515" y="1219257"/>
                  </a:lnTo>
                  <a:lnTo>
                    <a:pt x="1646293" y="1223700"/>
                  </a:lnTo>
                  <a:lnTo>
                    <a:pt x="1643118" y="1228143"/>
                  </a:lnTo>
                  <a:lnTo>
                    <a:pt x="1639944" y="1232585"/>
                  </a:lnTo>
                  <a:lnTo>
                    <a:pt x="1635817" y="1236393"/>
                  </a:lnTo>
                  <a:lnTo>
                    <a:pt x="1632643" y="1239566"/>
                  </a:lnTo>
                  <a:lnTo>
                    <a:pt x="1628834" y="1242422"/>
                  </a:lnTo>
                  <a:lnTo>
                    <a:pt x="1625342" y="1245278"/>
                  </a:lnTo>
                  <a:lnTo>
                    <a:pt x="1621216" y="1247817"/>
                  </a:lnTo>
                  <a:lnTo>
                    <a:pt x="1617089" y="1250356"/>
                  </a:lnTo>
                  <a:lnTo>
                    <a:pt x="1613280" y="1252260"/>
                  </a:lnTo>
                  <a:lnTo>
                    <a:pt x="1609153" y="1254163"/>
                  </a:lnTo>
                  <a:lnTo>
                    <a:pt x="1604709" y="1255750"/>
                  </a:lnTo>
                  <a:lnTo>
                    <a:pt x="1600583" y="1257654"/>
                  </a:lnTo>
                  <a:lnTo>
                    <a:pt x="1596139" y="1258923"/>
                  </a:lnTo>
                  <a:lnTo>
                    <a:pt x="1591377" y="1259875"/>
                  </a:lnTo>
                  <a:lnTo>
                    <a:pt x="1587251" y="1260827"/>
                  </a:lnTo>
                  <a:lnTo>
                    <a:pt x="1582489" y="1261462"/>
                  </a:lnTo>
                  <a:lnTo>
                    <a:pt x="1577411" y="1261779"/>
                  </a:lnTo>
                  <a:lnTo>
                    <a:pt x="1572649" y="1262097"/>
                  </a:lnTo>
                  <a:lnTo>
                    <a:pt x="1567888" y="1262414"/>
                  </a:lnTo>
                  <a:lnTo>
                    <a:pt x="1558047" y="1261779"/>
                  </a:lnTo>
                  <a:lnTo>
                    <a:pt x="1548842" y="1260827"/>
                  </a:lnTo>
                  <a:lnTo>
                    <a:pt x="1539319" y="1259241"/>
                  </a:lnTo>
                  <a:lnTo>
                    <a:pt x="1530113" y="1257337"/>
                  </a:lnTo>
                  <a:lnTo>
                    <a:pt x="1520591" y="1254481"/>
                  </a:lnTo>
                  <a:lnTo>
                    <a:pt x="1512020" y="1251308"/>
                  </a:lnTo>
                  <a:lnTo>
                    <a:pt x="1503449" y="1247817"/>
                  </a:lnTo>
                  <a:lnTo>
                    <a:pt x="1494879" y="1244326"/>
                  </a:lnTo>
                  <a:lnTo>
                    <a:pt x="1495196" y="1249086"/>
                  </a:lnTo>
                  <a:lnTo>
                    <a:pt x="1495196" y="1253846"/>
                  </a:lnTo>
                  <a:lnTo>
                    <a:pt x="1495196" y="1258923"/>
                  </a:lnTo>
                  <a:lnTo>
                    <a:pt x="1494879" y="1264001"/>
                  </a:lnTo>
                  <a:lnTo>
                    <a:pt x="1494244" y="1268443"/>
                  </a:lnTo>
                  <a:lnTo>
                    <a:pt x="1493292" y="1273520"/>
                  </a:lnTo>
                  <a:lnTo>
                    <a:pt x="1492022" y="1278280"/>
                  </a:lnTo>
                  <a:lnTo>
                    <a:pt x="1490752" y="1283040"/>
                  </a:lnTo>
                  <a:lnTo>
                    <a:pt x="1487895" y="1289387"/>
                  </a:lnTo>
                  <a:lnTo>
                    <a:pt x="1484721" y="1295099"/>
                  </a:lnTo>
                  <a:lnTo>
                    <a:pt x="1480912" y="1300493"/>
                  </a:lnTo>
                  <a:lnTo>
                    <a:pt x="1477103" y="1305571"/>
                  </a:lnTo>
                  <a:lnTo>
                    <a:pt x="1472024" y="1310330"/>
                  </a:lnTo>
                  <a:lnTo>
                    <a:pt x="1466945" y="1314456"/>
                  </a:lnTo>
                  <a:lnTo>
                    <a:pt x="1460914" y="1317946"/>
                  </a:lnTo>
                  <a:lnTo>
                    <a:pt x="1454883" y="1321120"/>
                  </a:lnTo>
                  <a:lnTo>
                    <a:pt x="1449486" y="1323024"/>
                  </a:lnTo>
                  <a:lnTo>
                    <a:pt x="1443773" y="1324293"/>
                  </a:lnTo>
                  <a:lnTo>
                    <a:pt x="1438059" y="1325245"/>
                  </a:lnTo>
                  <a:lnTo>
                    <a:pt x="1432028" y="1325562"/>
                  </a:lnTo>
                  <a:lnTo>
                    <a:pt x="1425679" y="1325245"/>
                  </a:lnTo>
                  <a:lnTo>
                    <a:pt x="1418696" y="1324293"/>
                  </a:lnTo>
                  <a:lnTo>
                    <a:pt x="1411395" y="1323024"/>
                  </a:lnTo>
                  <a:lnTo>
                    <a:pt x="1404094" y="1321120"/>
                  </a:lnTo>
                  <a:lnTo>
                    <a:pt x="1396793" y="1318581"/>
                  </a:lnTo>
                  <a:lnTo>
                    <a:pt x="1389175" y="1315725"/>
                  </a:lnTo>
                  <a:lnTo>
                    <a:pt x="1381239" y="1312234"/>
                  </a:lnTo>
                  <a:lnTo>
                    <a:pt x="1372669" y="1308744"/>
                  </a:lnTo>
                  <a:lnTo>
                    <a:pt x="1364733" y="1304619"/>
                  </a:lnTo>
                  <a:lnTo>
                    <a:pt x="1356480" y="1299859"/>
                  </a:lnTo>
                  <a:lnTo>
                    <a:pt x="1347909" y="1295416"/>
                  </a:lnTo>
                  <a:lnTo>
                    <a:pt x="1339338" y="1290656"/>
                  </a:lnTo>
                  <a:lnTo>
                    <a:pt x="1322515" y="1279867"/>
                  </a:lnTo>
                  <a:lnTo>
                    <a:pt x="1313888" y="1274172"/>
                  </a:lnTo>
                  <a:lnTo>
                    <a:pt x="1313614" y="1274446"/>
                  </a:lnTo>
                  <a:lnTo>
                    <a:pt x="1311077" y="1277303"/>
                  </a:lnTo>
                  <a:lnTo>
                    <a:pt x="1307590" y="1280796"/>
                  </a:lnTo>
                  <a:lnTo>
                    <a:pt x="1303151" y="1284923"/>
                  </a:lnTo>
                  <a:lnTo>
                    <a:pt x="1297761" y="1289368"/>
                  </a:lnTo>
                  <a:lnTo>
                    <a:pt x="1291737" y="1293496"/>
                  </a:lnTo>
                  <a:lnTo>
                    <a:pt x="1285079" y="1297623"/>
                  </a:lnTo>
                  <a:lnTo>
                    <a:pt x="1280957" y="1299211"/>
                  </a:lnTo>
                  <a:lnTo>
                    <a:pt x="1277469" y="1301116"/>
                  </a:lnTo>
                  <a:lnTo>
                    <a:pt x="1273348" y="1302703"/>
                  </a:lnTo>
                  <a:lnTo>
                    <a:pt x="1268909" y="1303973"/>
                  </a:lnTo>
                  <a:lnTo>
                    <a:pt x="1264787" y="1305243"/>
                  </a:lnTo>
                  <a:lnTo>
                    <a:pt x="1260348" y="1305878"/>
                  </a:lnTo>
                  <a:lnTo>
                    <a:pt x="1255592" y="1306513"/>
                  </a:lnTo>
                  <a:lnTo>
                    <a:pt x="1251154" y="1306513"/>
                  </a:lnTo>
                  <a:lnTo>
                    <a:pt x="1246081" y="1306513"/>
                  </a:lnTo>
                  <a:lnTo>
                    <a:pt x="1241008" y="1306196"/>
                  </a:lnTo>
                  <a:lnTo>
                    <a:pt x="1235935" y="1305243"/>
                  </a:lnTo>
                  <a:lnTo>
                    <a:pt x="1230545" y="1303973"/>
                  </a:lnTo>
                  <a:lnTo>
                    <a:pt x="1225472" y="1302068"/>
                  </a:lnTo>
                  <a:lnTo>
                    <a:pt x="1220082" y="1299528"/>
                  </a:lnTo>
                  <a:lnTo>
                    <a:pt x="1214692" y="1296671"/>
                  </a:lnTo>
                  <a:lnTo>
                    <a:pt x="1208985" y="1293178"/>
                  </a:lnTo>
                  <a:lnTo>
                    <a:pt x="1201693" y="1287781"/>
                  </a:lnTo>
                  <a:lnTo>
                    <a:pt x="1195352" y="1283018"/>
                  </a:lnTo>
                  <a:lnTo>
                    <a:pt x="1189645" y="1277621"/>
                  </a:lnTo>
                  <a:lnTo>
                    <a:pt x="1184889" y="1272223"/>
                  </a:lnTo>
                  <a:lnTo>
                    <a:pt x="1180767" y="1266508"/>
                  </a:lnTo>
                  <a:lnTo>
                    <a:pt x="1177279" y="1261111"/>
                  </a:lnTo>
                  <a:lnTo>
                    <a:pt x="1174743" y="1255713"/>
                  </a:lnTo>
                  <a:lnTo>
                    <a:pt x="1172523" y="1250633"/>
                  </a:lnTo>
                  <a:lnTo>
                    <a:pt x="1171255" y="1245235"/>
                  </a:lnTo>
                  <a:lnTo>
                    <a:pt x="1170304" y="1239838"/>
                  </a:lnTo>
                  <a:lnTo>
                    <a:pt x="1169987" y="1234758"/>
                  </a:lnTo>
                  <a:lnTo>
                    <a:pt x="1169987" y="1229678"/>
                  </a:lnTo>
                  <a:lnTo>
                    <a:pt x="1170304" y="1224915"/>
                  </a:lnTo>
                  <a:lnTo>
                    <a:pt x="1170938" y="1219835"/>
                  </a:lnTo>
                  <a:lnTo>
                    <a:pt x="1172206" y="1215073"/>
                  </a:lnTo>
                  <a:lnTo>
                    <a:pt x="1173792" y="1210310"/>
                  </a:lnTo>
                  <a:lnTo>
                    <a:pt x="1175377" y="1206183"/>
                  </a:lnTo>
                  <a:lnTo>
                    <a:pt x="1177279" y="1201738"/>
                  </a:lnTo>
                  <a:lnTo>
                    <a:pt x="1179182" y="1197610"/>
                  </a:lnTo>
                  <a:lnTo>
                    <a:pt x="1181401" y="1193800"/>
                  </a:lnTo>
                  <a:lnTo>
                    <a:pt x="1185523" y="1186815"/>
                  </a:lnTo>
                  <a:lnTo>
                    <a:pt x="1188434" y="1183124"/>
                  </a:lnTo>
                  <a:lnTo>
                    <a:pt x="1179671" y="1178640"/>
                  </a:lnTo>
                  <a:lnTo>
                    <a:pt x="1146133" y="1161542"/>
                  </a:lnTo>
                  <a:lnTo>
                    <a:pt x="1139156" y="1169987"/>
                  </a:lnTo>
                  <a:lnTo>
                    <a:pt x="1130294" y="1180465"/>
                  </a:lnTo>
                  <a:lnTo>
                    <a:pt x="1122064" y="1189990"/>
                  </a:lnTo>
                  <a:lnTo>
                    <a:pt x="1113517" y="1198563"/>
                  </a:lnTo>
                  <a:lnTo>
                    <a:pt x="1105921" y="1206183"/>
                  </a:lnTo>
                  <a:lnTo>
                    <a:pt x="1098957" y="1212533"/>
                  </a:lnTo>
                  <a:lnTo>
                    <a:pt x="1092943" y="1217930"/>
                  </a:lnTo>
                  <a:lnTo>
                    <a:pt x="1087562" y="1221740"/>
                  </a:lnTo>
                  <a:lnTo>
                    <a:pt x="1068253" y="1234440"/>
                  </a:lnTo>
                  <a:lnTo>
                    <a:pt x="1058441" y="1240790"/>
                  </a:lnTo>
                  <a:lnTo>
                    <a:pt x="1048629" y="1246505"/>
                  </a:lnTo>
                  <a:lnTo>
                    <a:pt x="1038816" y="1251585"/>
                  </a:lnTo>
                  <a:lnTo>
                    <a:pt x="1033752" y="1253808"/>
                  </a:lnTo>
                  <a:lnTo>
                    <a:pt x="1028371" y="1256030"/>
                  </a:lnTo>
                  <a:lnTo>
                    <a:pt x="1023306" y="1257300"/>
                  </a:lnTo>
                  <a:lnTo>
                    <a:pt x="1018242" y="1258570"/>
                  </a:lnTo>
                  <a:lnTo>
                    <a:pt x="1013494" y="1259523"/>
                  </a:lnTo>
                  <a:lnTo>
                    <a:pt x="1008429" y="1260158"/>
                  </a:lnTo>
                  <a:lnTo>
                    <a:pt x="1003048" y="1260475"/>
                  </a:lnTo>
                  <a:lnTo>
                    <a:pt x="997984" y="1260158"/>
                  </a:lnTo>
                  <a:lnTo>
                    <a:pt x="992603" y="1259523"/>
                  </a:lnTo>
                  <a:lnTo>
                    <a:pt x="987855" y="1258253"/>
                  </a:lnTo>
                  <a:lnTo>
                    <a:pt x="982790" y="1256665"/>
                  </a:lnTo>
                  <a:lnTo>
                    <a:pt x="977409" y="1254443"/>
                  </a:lnTo>
                  <a:lnTo>
                    <a:pt x="972345" y="1251585"/>
                  </a:lnTo>
                  <a:lnTo>
                    <a:pt x="966964" y="1248093"/>
                  </a:lnTo>
                  <a:lnTo>
                    <a:pt x="961899" y="1244283"/>
                  </a:lnTo>
                  <a:lnTo>
                    <a:pt x="956835" y="1239520"/>
                  </a:lnTo>
                  <a:lnTo>
                    <a:pt x="951454" y="1234123"/>
                  </a:lnTo>
                  <a:lnTo>
                    <a:pt x="946389" y="1228090"/>
                  </a:lnTo>
                  <a:lnTo>
                    <a:pt x="941008" y="1221105"/>
                  </a:lnTo>
                  <a:lnTo>
                    <a:pt x="935943" y="1213485"/>
                  </a:lnTo>
                  <a:lnTo>
                    <a:pt x="930879" y="1205230"/>
                  </a:lnTo>
                  <a:lnTo>
                    <a:pt x="925498" y="1196023"/>
                  </a:lnTo>
                  <a:lnTo>
                    <a:pt x="923915" y="1192530"/>
                  </a:lnTo>
                  <a:lnTo>
                    <a:pt x="922333" y="1188720"/>
                  </a:lnTo>
                  <a:lnTo>
                    <a:pt x="921700" y="1184593"/>
                  </a:lnTo>
                  <a:lnTo>
                    <a:pt x="921067" y="1180783"/>
                  </a:lnTo>
                  <a:lnTo>
                    <a:pt x="920750" y="1176655"/>
                  </a:lnTo>
                  <a:lnTo>
                    <a:pt x="921067" y="1172845"/>
                  </a:lnTo>
                  <a:lnTo>
                    <a:pt x="921700" y="1168400"/>
                  </a:lnTo>
                  <a:lnTo>
                    <a:pt x="922333" y="1163955"/>
                  </a:lnTo>
                  <a:lnTo>
                    <a:pt x="923915" y="1159510"/>
                  </a:lnTo>
                  <a:lnTo>
                    <a:pt x="925181" y="1155065"/>
                  </a:lnTo>
                  <a:lnTo>
                    <a:pt x="926764" y="1150302"/>
                  </a:lnTo>
                  <a:lnTo>
                    <a:pt x="928980" y="1145540"/>
                  </a:lnTo>
                  <a:lnTo>
                    <a:pt x="931512" y="1140777"/>
                  </a:lnTo>
                  <a:lnTo>
                    <a:pt x="933728" y="1136015"/>
                  </a:lnTo>
                  <a:lnTo>
                    <a:pt x="939742" y="1126172"/>
                  </a:lnTo>
                  <a:lnTo>
                    <a:pt x="946389" y="1116330"/>
                  </a:lnTo>
                  <a:lnTo>
                    <a:pt x="953986" y="1106170"/>
                  </a:lnTo>
                  <a:lnTo>
                    <a:pt x="962532" y="1096010"/>
                  </a:lnTo>
                  <a:lnTo>
                    <a:pt x="971078" y="1085850"/>
                  </a:lnTo>
                  <a:lnTo>
                    <a:pt x="980258" y="1075690"/>
                  </a:lnTo>
                  <a:lnTo>
                    <a:pt x="981263" y="1074682"/>
                  </a:lnTo>
                  <a:lnTo>
                    <a:pt x="961294" y="1063855"/>
                  </a:lnTo>
                  <a:lnTo>
                    <a:pt x="958295" y="1066735"/>
                  </a:lnTo>
                  <a:lnTo>
                    <a:pt x="950387" y="1074331"/>
                  </a:lnTo>
                  <a:lnTo>
                    <a:pt x="942480" y="1081610"/>
                  </a:lnTo>
                  <a:lnTo>
                    <a:pt x="934256" y="1088889"/>
                  </a:lnTo>
                  <a:lnTo>
                    <a:pt x="926032" y="1095535"/>
                  </a:lnTo>
                  <a:lnTo>
                    <a:pt x="917808" y="1102181"/>
                  </a:lnTo>
                  <a:lnTo>
                    <a:pt x="909900" y="1108194"/>
                  </a:lnTo>
                  <a:lnTo>
                    <a:pt x="901360" y="1113890"/>
                  </a:lnTo>
                  <a:lnTo>
                    <a:pt x="893452" y="1119270"/>
                  </a:lnTo>
                  <a:lnTo>
                    <a:pt x="885545" y="1124334"/>
                  </a:lnTo>
                  <a:lnTo>
                    <a:pt x="877637" y="1128764"/>
                  </a:lnTo>
                  <a:lnTo>
                    <a:pt x="869413" y="1132562"/>
                  </a:lnTo>
                  <a:lnTo>
                    <a:pt x="861822" y="1136360"/>
                  </a:lnTo>
                  <a:lnTo>
                    <a:pt x="854546" y="1139208"/>
                  </a:lnTo>
                  <a:lnTo>
                    <a:pt x="847271" y="1141740"/>
                  </a:lnTo>
                  <a:lnTo>
                    <a:pt x="840313" y="1143322"/>
                  </a:lnTo>
                  <a:lnTo>
                    <a:pt x="833354" y="1144272"/>
                  </a:lnTo>
                  <a:lnTo>
                    <a:pt x="826712" y="1144588"/>
                  </a:lnTo>
                  <a:lnTo>
                    <a:pt x="820385" y="1144588"/>
                  </a:lnTo>
                  <a:lnTo>
                    <a:pt x="814059" y="1143955"/>
                  </a:lnTo>
                  <a:lnTo>
                    <a:pt x="808049" y="1143322"/>
                  </a:lnTo>
                  <a:lnTo>
                    <a:pt x="801723" y="1142056"/>
                  </a:lnTo>
                  <a:lnTo>
                    <a:pt x="795713" y="1140790"/>
                  </a:lnTo>
                  <a:lnTo>
                    <a:pt x="790020" y="1138575"/>
                  </a:lnTo>
                  <a:lnTo>
                    <a:pt x="784326" y="1136676"/>
                  </a:lnTo>
                  <a:lnTo>
                    <a:pt x="778633" y="1134461"/>
                  </a:lnTo>
                  <a:lnTo>
                    <a:pt x="773256" y="1131929"/>
                  </a:lnTo>
                  <a:lnTo>
                    <a:pt x="768511" y="1129081"/>
                  </a:lnTo>
                  <a:lnTo>
                    <a:pt x="763450" y="1125916"/>
                  </a:lnTo>
                  <a:lnTo>
                    <a:pt x="758706" y="1123068"/>
                  </a:lnTo>
                  <a:lnTo>
                    <a:pt x="753961" y="1119270"/>
                  </a:lnTo>
                  <a:lnTo>
                    <a:pt x="750165" y="1115789"/>
                  </a:lnTo>
                  <a:lnTo>
                    <a:pt x="746053" y="1111991"/>
                  </a:lnTo>
                  <a:lnTo>
                    <a:pt x="742890" y="1108194"/>
                  </a:lnTo>
                  <a:lnTo>
                    <a:pt x="739411" y="1103763"/>
                  </a:lnTo>
                  <a:lnTo>
                    <a:pt x="736564" y="1099332"/>
                  </a:lnTo>
                  <a:lnTo>
                    <a:pt x="734034" y="1095218"/>
                  </a:lnTo>
                  <a:lnTo>
                    <a:pt x="731820" y="1090471"/>
                  </a:lnTo>
                  <a:lnTo>
                    <a:pt x="730238" y="1085724"/>
                  </a:lnTo>
                  <a:lnTo>
                    <a:pt x="728657" y="1080660"/>
                  </a:lnTo>
                  <a:lnTo>
                    <a:pt x="727708" y="1076230"/>
                  </a:lnTo>
                  <a:lnTo>
                    <a:pt x="727391" y="1071166"/>
                  </a:lnTo>
                  <a:lnTo>
                    <a:pt x="727075" y="1065786"/>
                  </a:lnTo>
                  <a:lnTo>
                    <a:pt x="727708" y="1060722"/>
                  </a:lnTo>
                  <a:lnTo>
                    <a:pt x="728657" y="1055659"/>
                  </a:lnTo>
                  <a:lnTo>
                    <a:pt x="730238" y="1050595"/>
                  </a:lnTo>
                  <a:lnTo>
                    <a:pt x="732136" y="1045215"/>
                  </a:lnTo>
                  <a:lnTo>
                    <a:pt x="734666" y="1040152"/>
                  </a:lnTo>
                  <a:lnTo>
                    <a:pt x="737829" y="1034772"/>
                  </a:lnTo>
                  <a:lnTo>
                    <a:pt x="741309" y="1029392"/>
                  </a:lnTo>
                  <a:lnTo>
                    <a:pt x="758389" y="1006922"/>
                  </a:lnTo>
                  <a:lnTo>
                    <a:pt x="767562" y="994579"/>
                  </a:lnTo>
                  <a:lnTo>
                    <a:pt x="777368" y="981920"/>
                  </a:lnTo>
                  <a:lnTo>
                    <a:pt x="788122" y="968628"/>
                  </a:lnTo>
                  <a:lnTo>
                    <a:pt x="790242" y="966009"/>
                  </a:lnTo>
                  <a:lnTo>
                    <a:pt x="789233" y="965395"/>
                  </a:lnTo>
                  <a:lnTo>
                    <a:pt x="776219" y="957145"/>
                  </a:lnTo>
                  <a:lnTo>
                    <a:pt x="763839" y="949211"/>
                  </a:lnTo>
                  <a:lnTo>
                    <a:pt x="760189" y="946743"/>
                  </a:lnTo>
                  <a:lnTo>
                    <a:pt x="757399" y="948372"/>
                  </a:lnTo>
                  <a:lnTo>
                    <a:pt x="753277" y="949960"/>
                  </a:lnTo>
                  <a:lnTo>
                    <a:pt x="749473" y="951547"/>
                  </a:lnTo>
                  <a:lnTo>
                    <a:pt x="745351" y="952817"/>
                  </a:lnTo>
                  <a:lnTo>
                    <a:pt x="740912" y="954087"/>
                  </a:lnTo>
                  <a:lnTo>
                    <a:pt x="736473" y="955040"/>
                  </a:lnTo>
                  <a:lnTo>
                    <a:pt x="732035" y="955357"/>
                  </a:lnTo>
                  <a:lnTo>
                    <a:pt x="726962" y="955675"/>
                  </a:lnTo>
                  <a:lnTo>
                    <a:pt x="722206" y="955675"/>
                  </a:lnTo>
                  <a:lnTo>
                    <a:pt x="717450" y="955040"/>
                  </a:lnTo>
                  <a:lnTo>
                    <a:pt x="712377" y="954087"/>
                  </a:lnTo>
                  <a:lnTo>
                    <a:pt x="706987" y="952500"/>
                  </a:lnTo>
                  <a:lnTo>
                    <a:pt x="701597" y="950912"/>
                  </a:lnTo>
                  <a:lnTo>
                    <a:pt x="696207" y="948690"/>
                  </a:lnTo>
                  <a:lnTo>
                    <a:pt x="690817" y="945515"/>
                  </a:lnTo>
                  <a:lnTo>
                    <a:pt x="685427" y="942340"/>
                  </a:lnTo>
                  <a:lnTo>
                    <a:pt x="678135" y="936942"/>
                  </a:lnTo>
                  <a:lnTo>
                    <a:pt x="671477" y="931545"/>
                  </a:lnTo>
                  <a:lnTo>
                    <a:pt x="666087" y="926147"/>
                  </a:lnTo>
                  <a:lnTo>
                    <a:pt x="661014" y="920750"/>
                  </a:lnTo>
                  <a:lnTo>
                    <a:pt x="656892" y="915670"/>
                  </a:lnTo>
                  <a:lnTo>
                    <a:pt x="653721" y="910272"/>
                  </a:lnTo>
                  <a:lnTo>
                    <a:pt x="650868" y="904875"/>
                  </a:lnTo>
                  <a:lnTo>
                    <a:pt x="648966" y="899477"/>
                  </a:lnTo>
                  <a:lnTo>
                    <a:pt x="647380" y="894080"/>
                  </a:lnTo>
                  <a:lnTo>
                    <a:pt x="646746" y="889000"/>
                  </a:lnTo>
                  <a:lnTo>
                    <a:pt x="646112" y="883920"/>
                  </a:lnTo>
                  <a:lnTo>
                    <a:pt x="646112" y="878522"/>
                  </a:lnTo>
                  <a:lnTo>
                    <a:pt x="646746" y="873442"/>
                  </a:lnTo>
                  <a:lnTo>
                    <a:pt x="647380" y="868680"/>
                  </a:lnTo>
                  <a:lnTo>
                    <a:pt x="648039" y="865599"/>
                  </a:lnTo>
                  <a:lnTo>
                    <a:pt x="643850" y="862581"/>
                  </a:lnTo>
                  <a:lnTo>
                    <a:pt x="605442" y="834021"/>
                  </a:lnTo>
                  <a:lnTo>
                    <a:pt x="588300" y="821011"/>
                  </a:lnTo>
                  <a:lnTo>
                    <a:pt x="571794" y="808318"/>
                  </a:lnTo>
                  <a:lnTo>
                    <a:pt x="557192" y="796260"/>
                  </a:lnTo>
                  <a:lnTo>
                    <a:pt x="543225" y="784836"/>
                  </a:lnTo>
                  <a:lnTo>
                    <a:pt x="530846" y="774047"/>
                  </a:lnTo>
                  <a:lnTo>
                    <a:pt x="519736" y="763575"/>
                  </a:lnTo>
                  <a:lnTo>
                    <a:pt x="509578" y="753738"/>
                  </a:lnTo>
                  <a:lnTo>
                    <a:pt x="501325" y="744535"/>
                  </a:lnTo>
                  <a:lnTo>
                    <a:pt x="497516" y="739775"/>
                  </a:lnTo>
                  <a:lnTo>
                    <a:pt x="494341" y="735650"/>
                  </a:lnTo>
                  <a:lnTo>
                    <a:pt x="491484" y="731207"/>
                  </a:lnTo>
                  <a:lnTo>
                    <a:pt x="488627" y="727082"/>
                  </a:lnTo>
                  <a:lnTo>
                    <a:pt x="486405" y="723274"/>
                  </a:lnTo>
                  <a:lnTo>
                    <a:pt x="484183" y="719149"/>
                  </a:lnTo>
                  <a:lnTo>
                    <a:pt x="482596" y="715024"/>
                  </a:lnTo>
                  <a:lnTo>
                    <a:pt x="481327" y="711533"/>
                  </a:lnTo>
                  <a:lnTo>
                    <a:pt x="478152" y="699475"/>
                  </a:lnTo>
                  <a:lnTo>
                    <a:pt x="475613" y="687099"/>
                  </a:lnTo>
                  <a:lnTo>
                    <a:pt x="473391" y="675040"/>
                  </a:lnTo>
                  <a:lnTo>
                    <a:pt x="471169" y="662982"/>
                  </a:lnTo>
                  <a:lnTo>
                    <a:pt x="469899" y="650606"/>
                  </a:lnTo>
                  <a:lnTo>
                    <a:pt x="468947" y="638865"/>
                  </a:lnTo>
                  <a:lnTo>
                    <a:pt x="468312" y="626807"/>
                  </a:lnTo>
                  <a:lnTo>
                    <a:pt x="468312" y="614431"/>
                  </a:lnTo>
                  <a:lnTo>
                    <a:pt x="468629" y="602372"/>
                  </a:lnTo>
                  <a:lnTo>
                    <a:pt x="469264" y="589997"/>
                  </a:lnTo>
                  <a:lnTo>
                    <a:pt x="470217" y="577938"/>
                  </a:lnTo>
                  <a:lnTo>
                    <a:pt x="471804" y="565562"/>
                  </a:lnTo>
                  <a:lnTo>
                    <a:pt x="474026" y="553504"/>
                  </a:lnTo>
                  <a:lnTo>
                    <a:pt x="476248" y="541446"/>
                  </a:lnTo>
                  <a:lnTo>
                    <a:pt x="479422" y="529704"/>
                  </a:lnTo>
                  <a:lnTo>
                    <a:pt x="482596" y="517329"/>
                  </a:lnTo>
                  <a:lnTo>
                    <a:pt x="486405" y="505270"/>
                  </a:lnTo>
                  <a:lnTo>
                    <a:pt x="490215" y="493212"/>
                  </a:lnTo>
                  <a:lnTo>
                    <a:pt x="494976" y="481153"/>
                  </a:lnTo>
                  <a:lnTo>
                    <a:pt x="500055" y="469412"/>
                  </a:lnTo>
                  <a:lnTo>
                    <a:pt x="505451" y="457354"/>
                  </a:lnTo>
                  <a:lnTo>
                    <a:pt x="511482" y="445613"/>
                  </a:lnTo>
                  <a:lnTo>
                    <a:pt x="517831" y="433871"/>
                  </a:lnTo>
                  <a:lnTo>
                    <a:pt x="524497" y="421813"/>
                  </a:lnTo>
                  <a:lnTo>
                    <a:pt x="531480" y="410072"/>
                  </a:lnTo>
                  <a:lnTo>
                    <a:pt x="539099" y="398331"/>
                  </a:lnTo>
                  <a:lnTo>
                    <a:pt x="547035" y="386590"/>
                  </a:lnTo>
                  <a:lnTo>
                    <a:pt x="555288" y="375166"/>
                  </a:lnTo>
                  <a:lnTo>
                    <a:pt x="564176" y="363742"/>
                  </a:lnTo>
                  <a:lnTo>
                    <a:pt x="573064" y="352001"/>
                  </a:lnTo>
                  <a:lnTo>
                    <a:pt x="582904" y="340577"/>
                  </a:lnTo>
                  <a:lnTo>
                    <a:pt x="592744" y="329153"/>
                  </a:lnTo>
                  <a:lnTo>
                    <a:pt x="608298" y="312970"/>
                  </a:lnTo>
                  <a:lnTo>
                    <a:pt x="623535" y="297738"/>
                  </a:lnTo>
                  <a:lnTo>
                    <a:pt x="638454" y="282824"/>
                  </a:lnTo>
                  <a:lnTo>
                    <a:pt x="653691" y="269496"/>
                  </a:lnTo>
                  <a:lnTo>
                    <a:pt x="668293" y="256803"/>
                  </a:lnTo>
                  <a:lnTo>
                    <a:pt x="682577" y="245062"/>
                  </a:lnTo>
                  <a:lnTo>
                    <a:pt x="695909" y="234590"/>
                  </a:lnTo>
                  <a:lnTo>
                    <a:pt x="708924" y="224753"/>
                  </a:lnTo>
                  <a:lnTo>
                    <a:pt x="720668" y="216502"/>
                  </a:lnTo>
                  <a:lnTo>
                    <a:pt x="731778" y="208886"/>
                  </a:lnTo>
                  <a:lnTo>
                    <a:pt x="749872" y="196828"/>
                  </a:lnTo>
                  <a:lnTo>
                    <a:pt x="762252" y="189212"/>
                  </a:lnTo>
                  <a:lnTo>
                    <a:pt x="767013" y="186039"/>
                  </a:lnTo>
                  <a:lnTo>
                    <a:pt x="769870" y="184769"/>
                  </a:lnTo>
                  <a:lnTo>
                    <a:pt x="772727" y="183817"/>
                  </a:lnTo>
                  <a:lnTo>
                    <a:pt x="775584" y="183183"/>
                  </a:lnTo>
                  <a:lnTo>
                    <a:pt x="778441" y="182865"/>
                  </a:lnTo>
                  <a:lnTo>
                    <a:pt x="1214906" y="157162"/>
                  </a:lnTo>
                  <a:close/>
                  <a:moveTo>
                    <a:pt x="2261552" y="58737"/>
                  </a:moveTo>
                  <a:lnTo>
                    <a:pt x="2505075" y="597852"/>
                  </a:lnTo>
                  <a:lnTo>
                    <a:pt x="2166937" y="725487"/>
                  </a:lnTo>
                  <a:lnTo>
                    <a:pt x="2163762" y="705484"/>
                  </a:lnTo>
                  <a:lnTo>
                    <a:pt x="2160587" y="685799"/>
                  </a:lnTo>
                  <a:lnTo>
                    <a:pt x="2157095" y="666749"/>
                  </a:lnTo>
                  <a:lnTo>
                    <a:pt x="2153602" y="647699"/>
                  </a:lnTo>
                  <a:lnTo>
                    <a:pt x="2149475" y="629284"/>
                  </a:lnTo>
                  <a:lnTo>
                    <a:pt x="2145030" y="611504"/>
                  </a:lnTo>
                  <a:lnTo>
                    <a:pt x="2140902" y="594359"/>
                  </a:lnTo>
                  <a:lnTo>
                    <a:pt x="2136140" y="577214"/>
                  </a:lnTo>
                  <a:lnTo>
                    <a:pt x="2131060" y="560387"/>
                  </a:lnTo>
                  <a:lnTo>
                    <a:pt x="2126297" y="544512"/>
                  </a:lnTo>
                  <a:lnTo>
                    <a:pt x="2121217" y="528954"/>
                  </a:lnTo>
                  <a:lnTo>
                    <a:pt x="2115820" y="513397"/>
                  </a:lnTo>
                  <a:lnTo>
                    <a:pt x="2110105" y="498792"/>
                  </a:lnTo>
                  <a:lnTo>
                    <a:pt x="2104707" y="484187"/>
                  </a:lnTo>
                  <a:lnTo>
                    <a:pt x="2098675" y="469899"/>
                  </a:lnTo>
                  <a:lnTo>
                    <a:pt x="2092960" y="456564"/>
                  </a:lnTo>
                  <a:lnTo>
                    <a:pt x="2086927" y="443229"/>
                  </a:lnTo>
                  <a:lnTo>
                    <a:pt x="2080577" y="430212"/>
                  </a:lnTo>
                  <a:lnTo>
                    <a:pt x="2074862" y="417829"/>
                  </a:lnTo>
                  <a:lnTo>
                    <a:pt x="2068512" y="405764"/>
                  </a:lnTo>
                  <a:lnTo>
                    <a:pt x="2062162" y="394334"/>
                  </a:lnTo>
                  <a:lnTo>
                    <a:pt x="2055812" y="382904"/>
                  </a:lnTo>
                  <a:lnTo>
                    <a:pt x="2049145" y="371792"/>
                  </a:lnTo>
                  <a:lnTo>
                    <a:pt x="2042795" y="361314"/>
                  </a:lnTo>
                  <a:lnTo>
                    <a:pt x="2036127" y="350837"/>
                  </a:lnTo>
                  <a:lnTo>
                    <a:pt x="2029142" y="340994"/>
                  </a:lnTo>
                  <a:lnTo>
                    <a:pt x="2022792" y="331469"/>
                  </a:lnTo>
                  <a:lnTo>
                    <a:pt x="2016125" y="321944"/>
                  </a:lnTo>
                  <a:lnTo>
                    <a:pt x="2002790" y="304799"/>
                  </a:lnTo>
                  <a:lnTo>
                    <a:pt x="1989772" y="288607"/>
                  </a:lnTo>
                  <a:lnTo>
                    <a:pt x="1977072" y="273684"/>
                  </a:lnTo>
                  <a:lnTo>
                    <a:pt x="1964372" y="260349"/>
                  </a:lnTo>
                  <a:lnTo>
                    <a:pt x="1951990" y="247967"/>
                  </a:lnTo>
                  <a:lnTo>
                    <a:pt x="1940242" y="236537"/>
                  </a:lnTo>
                  <a:lnTo>
                    <a:pt x="1928812" y="226377"/>
                  </a:lnTo>
                  <a:lnTo>
                    <a:pt x="1918017" y="217169"/>
                  </a:lnTo>
                  <a:lnTo>
                    <a:pt x="1907857" y="209232"/>
                  </a:lnTo>
                  <a:lnTo>
                    <a:pt x="1898332" y="202247"/>
                  </a:lnTo>
                  <a:lnTo>
                    <a:pt x="1889760" y="196214"/>
                  </a:lnTo>
                  <a:lnTo>
                    <a:pt x="1882140" y="191134"/>
                  </a:lnTo>
                  <a:lnTo>
                    <a:pt x="1875472" y="187007"/>
                  </a:lnTo>
                  <a:lnTo>
                    <a:pt x="1869757" y="183514"/>
                  </a:lnTo>
                  <a:lnTo>
                    <a:pt x="1861502" y="179387"/>
                  </a:lnTo>
                  <a:lnTo>
                    <a:pt x="1858962" y="177799"/>
                  </a:lnTo>
                  <a:lnTo>
                    <a:pt x="2261552" y="58737"/>
                  </a:lnTo>
                  <a:close/>
                  <a:moveTo>
                    <a:pt x="371173" y="0"/>
                  </a:moveTo>
                  <a:lnTo>
                    <a:pt x="708025" y="151447"/>
                  </a:lnTo>
                  <a:lnTo>
                    <a:pt x="701351" y="153352"/>
                  </a:lnTo>
                  <a:lnTo>
                    <a:pt x="693089" y="155892"/>
                  </a:lnTo>
                  <a:lnTo>
                    <a:pt x="682284" y="159702"/>
                  </a:lnTo>
                  <a:lnTo>
                    <a:pt x="668937" y="165100"/>
                  </a:lnTo>
                  <a:lnTo>
                    <a:pt x="653366" y="172085"/>
                  </a:lnTo>
                  <a:lnTo>
                    <a:pt x="644468" y="176212"/>
                  </a:lnTo>
                  <a:lnTo>
                    <a:pt x="635570" y="180657"/>
                  </a:lnTo>
                  <a:lnTo>
                    <a:pt x="626354" y="186055"/>
                  </a:lnTo>
                  <a:lnTo>
                    <a:pt x="616185" y="191770"/>
                  </a:lnTo>
                  <a:lnTo>
                    <a:pt x="606016" y="198120"/>
                  </a:lnTo>
                  <a:lnTo>
                    <a:pt x="595529" y="204787"/>
                  </a:lnTo>
                  <a:lnTo>
                    <a:pt x="584724" y="212090"/>
                  </a:lnTo>
                  <a:lnTo>
                    <a:pt x="573602" y="220345"/>
                  </a:lnTo>
                  <a:lnTo>
                    <a:pt x="562479" y="228917"/>
                  </a:lnTo>
                  <a:lnTo>
                    <a:pt x="550721" y="237807"/>
                  </a:lnTo>
                  <a:lnTo>
                    <a:pt x="538963" y="247967"/>
                  </a:lnTo>
                  <a:lnTo>
                    <a:pt x="527205" y="258445"/>
                  </a:lnTo>
                  <a:lnTo>
                    <a:pt x="515129" y="269875"/>
                  </a:lnTo>
                  <a:lnTo>
                    <a:pt x="503054" y="281940"/>
                  </a:lnTo>
                  <a:lnTo>
                    <a:pt x="491296" y="294640"/>
                  </a:lnTo>
                  <a:lnTo>
                    <a:pt x="479220" y="308292"/>
                  </a:lnTo>
                  <a:lnTo>
                    <a:pt x="467462" y="322580"/>
                  </a:lnTo>
                  <a:lnTo>
                    <a:pt x="455386" y="337820"/>
                  </a:lnTo>
                  <a:lnTo>
                    <a:pt x="443628" y="353695"/>
                  </a:lnTo>
                  <a:lnTo>
                    <a:pt x="431870" y="370840"/>
                  </a:lnTo>
                  <a:lnTo>
                    <a:pt x="427421" y="378142"/>
                  </a:lnTo>
                  <a:lnTo>
                    <a:pt x="422654" y="385445"/>
                  </a:lnTo>
                  <a:lnTo>
                    <a:pt x="418205" y="392747"/>
                  </a:lnTo>
                  <a:lnTo>
                    <a:pt x="414392" y="400050"/>
                  </a:lnTo>
                  <a:lnTo>
                    <a:pt x="406447" y="415290"/>
                  </a:lnTo>
                  <a:lnTo>
                    <a:pt x="399774" y="430530"/>
                  </a:lnTo>
                  <a:lnTo>
                    <a:pt x="393418" y="446087"/>
                  </a:lnTo>
                  <a:lnTo>
                    <a:pt x="388015" y="461327"/>
                  </a:lnTo>
                  <a:lnTo>
                    <a:pt x="383249" y="476567"/>
                  </a:lnTo>
                  <a:lnTo>
                    <a:pt x="378800" y="492125"/>
                  </a:lnTo>
                  <a:lnTo>
                    <a:pt x="375304" y="507365"/>
                  </a:lnTo>
                  <a:lnTo>
                    <a:pt x="371808" y="522287"/>
                  </a:lnTo>
                  <a:lnTo>
                    <a:pt x="369266" y="537527"/>
                  </a:lnTo>
                  <a:lnTo>
                    <a:pt x="366724" y="552132"/>
                  </a:lnTo>
                  <a:lnTo>
                    <a:pt x="365135" y="566737"/>
                  </a:lnTo>
                  <a:lnTo>
                    <a:pt x="363864" y="581025"/>
                  </a:lnTo>
                  <a:lnTo>
                    <a:pt x="362910" y="594995"/>
                  </a:lnTo>
                  <a:lnTo>
                    <a:pt x="362275" y="608330"/>
                  </a:lnTo>
                  <a:lnTo>
                    <a:pt x="361322" y="621347"/>
                  </a:lnTo>
                  <a:lnTo>
                    <a:pt x="361322" y="633730"/>
                  </a:lnTo>
                  <a:lnTo>
                    <a:pt x="361322" y="645795"/>
                  </a:lnTo>
                  <a:lnTo>
                    <a:pt x="361957" y="656907"/>
                  </a:lnTo>
                  <a:lnTo>
                    <a:pt x="363228" y="678180"/>
                  </a:lnTo>
                  <a:lnTo>
                    <a:pt x="364499" y="695642"/>
                  </a:lnTo>
                  <a:lnTo>
                    <a:pt x="366088" y="710247"/>
                  </a:lnTo>
                  <a:lnTo>
                    <a:pt x="367359" y="721042"/>
                  </a:lnTo>
                  <a:lnTo>
                    <a:pt x="369266" y="730250"/>
                  </a:lnTo>
                  <a:lnTo>
                    <a:pt x="0" y="553720"/>
                  </a:lnTo>
                  <a:lnTo>
                    <a:pt x="37117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矩形 10"/>
          <p:cNvSpPr/>
          <p:nvPr/>
        </p:nvSpPr>
        <p:spPr>
          <a:xfrm>
            <a:off x="4556414" y="658220"/>
            <a:ext cx="1233265" cy="134446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r>
              <a:rPr lang="en-US" altLang="zh-CN" sz="4800" dirty="0" smtClean="0">
                <a:solidFill>
                  <a:prstClr val="white"/>
                </a:solidFill>
                <a:latin typeface="Impact" panose="020B0806030902050204" pitchFamily="34" charset="0"/>
              </a:rPr>
              <a:t>04</a:t>
            </a:r>
            <a:endParaRPr lang="zh-CN" altLang="en-US" sz="37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213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7000">
        <p:blinds dir="vert"/>
      </p:transition>
    </mc:Choice>
    <mc:Fallback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0191E-6 L -0.06302 -0.00062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296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382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301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401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34"/>
                            </p:stCondLst>
                            <p:childTnLst>
                              <p:par>
                                <p:cTn id="10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3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4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latin typeface="+mn-ea"/>
              </a:rPr>
              <a:t>4.1 </a:t>
            </a:r>
            <a:r>
              <a:rPr dirty="0" smtClean="0">
                <a:latin typeface="+mn-ea"/>
              </a:rPr>
              <a:t>标准物质服务</a:t>
            </a:r>
            <a:endParaRPr lang="zh-CN" altLang="en-US" dirty="0"/>
          </a:p>
        </p:txBody>
      </p:sp>
      <p:sp>
        <p:nvSpPr>
          <p:cNvPr id="4" name="文本框 2"/>
          <p:cNvSpPr txBox="1"/>
          <p:nvPr/>
        </p:nvSpPr>
        <p:spPr>
          <a:xfrm>
            <a:off x="1239803" y="1143778"/>
            <a:ext cx="10726376" cy="384810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en-US" altLang="zh-CN" sz="1900" dirty="0" smtClean="0">
                <a:latin typeface="+mn-ea"/>
              </a:rPr>
              <a:t>4.1.1  </a:t>
            </a:r>
            <a:r>
              <a:rPr lang="zh-CN" altLang="en-US" sz="1900" dirty="0" smtClean="0">
                <a:latin typeface="+mn-ea"/>
              </a:rPr>
              <a:t>广州</a:t>
            </a:r>
            <a:r>
              <a:rPr lang="zh-CN" altLang="en-US" sz="1900" dirty="0">
                <a:latin typeface="+mn-ea"/>
              </a:rPr>
              <a:t>标际设立</a:t>
            </a:r>
            <a:r>
              <a:rPr lang="zh-CN" altLang="en-US" sz="1900" b="1" dirty="0">
                <a:latin typeface="+mn-ea"/>
              </a:rPr>
              <a:t>标物研制中心</a:t>
            </a:r>
            <a:r>
              <a:rPr lang="zh-CN" altLang="en-US" sz="1900" dirty="0">
                <a:latin typeface="+mn-ea"/>
              </a:rPr>
              <a:t>，为客户的校准校正检定提供标准化服务。</a:t>
            </a:r>
            <a:endParaRPr lang="en-US" altLang="zh-CN" sz="1900" dirty="0">
              <a:latin typeface="+mn-ea"/>
            </a:endParaRPr>
          </a:p>
        </p:txBody>
      </p:sp>
      <p:sp>
        <p:nvSpPr>
          <p:cNvPr id="5" name="文本框 30"/>
          <p:cNvSpPr txBox="1"/>
          <p:nvPr/>
        </p:nvSpPr>
        <p:spPr>
          <a:xfrm>
            <a:off x="1311241" y="1643844"/>
            <a:ext cx="10065594" cy="969506"/>
          </a:xfrm>
          <a:prstGeom prst="rect">
            <a:avLst/>
          </a:prstGeom>
          <a:noFill/>
        </p:spPr>
        <p:txBody>
          <a:bodyPr wrap="none" lIns="91449" tIns="45725" rIns="91449" bIns="45725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charset="0"/>
                <a:ea typeface="黑体" charset="0"/>
                <a:cs typeface="Times New Roman" pitchFamily="18" charset="0"/>
                <a:sym typeface="+mn-ea"/>
              </a:rPr>
              <a:t>    </a:t>
            </a:r>
            <a:r>
              <a:rPr lang="zh-CN" altLang="en-US" sz="1800" dirty="0" smtClean="0">
                <a:latin typeface="微软雅黑" charset="0"/>
                <a:ea typeface="微软雅黑" charset="0"/>
                <a:cs typeface="Times New Roman" pitchFamily="18" charset="0"/>
                <a:sym typeface="+mn-ea"/>
              </a:rPr>
              <a:t>顺应市场需求，我司标准物质研制中心根据国家相关法律的规定，历时</a:t>
            </a:r>
            <a:r>
              <a:rPr lang="en-US" altLang="zh-CN" sz="1800" dirty="0" smtClean="0">
                <a:latin typeface="微软雅黑" charset="0"/>
                <a:ea typeface="微软雅黑" charset="0"/>
                <a:cs typeface="Times New Roman" pitchFamily="18" charset="0"/>
                <a:sym typeface="+mn-ea"/>
              </a:rPr>
              <a:t>5</a:t>
            </a:r>
            <a:r>
              <a:rPr lang="zh-CN" altLang="en-US" sz="1800" dirty="0" smtClean="0">
                <a:latin typeface="微软雅黑" charset="0"/>
                <a:ea typeface="微软雅黑" charset="0"/>
                <a:cs typeface="Times New Roman" pitchFamily="18" charset="0"/>
                <a:sym typeface="+mn-ea"/>
              </a:rPr>
              <a:t>年，基于社会责任，</a:t>
            </a:r>
          </a:p>
          <a:p>
            <a:pPr algn="just">
              <a:lnSpc>
                <a:spcPct val="150000"/>
              </a:lnSpc>
            </a:pPr>
            <a:r>
              <a:rPr lang="zh-CN" altLang="en-US" sz="1800" dirty="0" smtClean="0">
                <a:latin typeface="微软雅黑" charset="0"/>
                <a:ea typeface="微软雅黑" charset="0"/>
                <a:cs typeface="Times New Roman" pitchFamily="18" charset="0"/>
                <a:sym typeface="+mn-ea"/>
              </a:rPr>
              <a:t>经过一系列严格规范的方法研制出透气、透氧、透湿类标准物质，用于检定和校正仪器。</a:t>
            </a:r>
            <a:endParaRPr lang="zh-CN" altLang="en-US" sz="1800" dirty="0">
              <a:latin typeface="微软雅黑" charset="0"/>
              <a:ea typeface="微软雅黑" charset="0"/>
            </a:endParaRPr>
          </a:p>
        </p:txBody>
      </p:sp>
      <p:graphicFrame>
        <p:nvGraphicFramePr>
          <p:cNvPr id="6" name="内容占位符 3"/>
          <p:cNvGraphicFramePr/>
          <p:nvPr/>
        </p:nvGraphicFramePr>
        <p:xfrm>
          <a:off x="1311241" y="2859978"/>
          <a:ext cx="9961793" cy="312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1214446"/>
                <a:gridCol w="848259"/>
                <a:gridCol w="1051697"/>
                <a:gridCol w="2080531"/>
                <a:gridCol w="2640674"/>
                <a:gridCol w="1554682"/>
              </a:tblGrid>
              <a:tr h="57925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序号</a:t>
                      </a:r>
                      <a:endParaRPr lang="zh-CN" altLang="en-US" sz="1600" b="1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名称</a:t>
                      </a:r>
                      <a:endParaRPr lang="zh-CN" altLang="en-US" sz="1600" b="1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dirty="0" smtClean="0">
                          <a:effectLst/>
                        </a:rPr>
                        <a:t>材质</a:t>
                      </a:r>
                      <a:endParaRPr lang="zh-CN" altLang="en-US" sz="1600" b="1" i="0" u="none" strike="noStrike" dirty="0" smtClean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 smtClean="0">
                          <a:effectLst/>
                        </a:rPr>
                        <a:t>规格</a:t>
                      </a:r>
                      <a:endParaRPr lang="zh-CN" altLang="en-US" sz="1600" b="1" i="0" u="none" strike="noStrike" dirty="0" smtClean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 smtClean="0">
                          <a:effectLst/>
                        </a:rPr>
                        <a:t>     鉴定标（方法）</a:t>
                      </a:r>
                      <a:endParaRPr lang="en-US" altLang="zh-CN" sz="16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 smtClean="0">
                          <a:effectLst/>
                        </a:rPr>
                        <a:t>名称及编号（含年号）</a:t>
                      </a:r>
                      <a:endParaRPr lang="zh-CN" altLang="en-US" sz="1600" b="1" i="0" u="none" strike="noStrike" dirty="0" smtClean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 smtClean="0">
                          <a:effectLst/>
                        </a:rPr>
                        <a:t>定值</a:t>
                      </a:r>
                      <a:endParaRPr lang="zh-CN" altLang="en-US" sz="1600" b="1" i="0" u="none" strike="noStrike" dirty="0" smtClean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 smtClean="0">
                          <a:effectLst/>
                        </a:rPr>
                        <a:t>标准物质编号</a:t>
                      </a:r>
                      <a:endParaRPr lang="zh-CN" altLang="en-US" sz="1600" b="1" i="0" u="none" strike="noStrike" dirty="0" smtClean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/>
                </a:tc>
              </a:tr>
              <a:tr h="418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</a:t>
                      </a:r>
                    </a:p>
                    <a:p>
                      <a:pPr algn="ctr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effectLst/>
                        </a:rPr>
                        <a:t>氧气透过率 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 rowSpan="6">
                  <a:txBody>
                    <a:bodyPr/>
                    <a:lstStyle/>
                    <a:p>
                      <a:pPr marL="0" marR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ym typeface="黑体" pitchFamily="49" charset="-122"/>
                        </a:rPr>
                        <a:t>聚酯薄膜</a:t>
                      </a:r>
                      <a:endParaRPr lang="en-US" altLang="zh-CN" sz="14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dirty="0" smtClean="0"/>
                        <a:t>25 </a:t>
                      </a:r>
                      <a:r>
                        <a:rPr lang="zh-CN" altLang="en-US" sz="1400" dirty="0" smtClean="0">
                          <a:sym typeface="黑体" pitchFamily="49" charset="-122"/>
                        </a:rPr>
                        <a:t>μm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GB/T19789-2005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62.8</a:t>
                      </a:r>
                      <a:r>
                        <a:rPr lang="zh-CN" altLang="zh-CN" sz="1400" kern="1200" dirty="0" smtClean="0">
                          <a:sym typeface="楷体" pitchFamily="49" charset="-122"/>
                        </a:rPr>
                        <a:t> ± </a:t>
                      </a:r>
                      <a:r>
                        <a:rPr lang="en-US" altLang="zh-CN" sz="1400" kern="1200" dirty="0" smtClean="0">
                          <a:sym typeface="楷体" pitchFamily="49" charset="-122"/>
                        </a:rPr>
                        <a:t>2.9</a:t>
                      </a:r>
                      <a:r>
                        <a:rPr lang="en-US" altLang="zh-CN" sz="1400" kern="1200" baseline="0" dirty="0" smtClean="0">
                          <a:sym typeface="楷体" pitchFamily="49" charset="-122"/>
                        </a:rPr>
                        <a:t>  </a:t>
                      </a:r>
                      <a:r>
                        <a:rPr lang="zh-CN" altLang="zh-CN" sz="1400" dirty="0" smtClean="0">
                          <a:sym typeface="华文楷体" pitchFamily="2" charset="-122"/>
                        </a:rPr>
                        <a:t>cm</a:t>
                      </a:r>
                      <a:r>
                        <a:rPr lang="zh-CN" altLang="zh-CN" sz="1400" baseline="30000" dirty="0" smtClean="0">
                          <a:sym typeface="华文楷体" pitchFamily="2" charset="-122"/>
                        </a:rPr>
                        <a:t>3</a:t>
                      </a:r>
                      <a:r>
                        <a:rPr lang="zh-CN" altLang="zh-CN" sz="1400" dirty="0" smtClean="0">
                          <a:sym typeface="华文楷体" pitchFamily="2" charset="-122"/>
                        </a:rPr>
                        <a:t>/(m</a:t>
                      </a:r>
                      <a:r>
                        <a:rPr lang="zh-CN" altLang="zh-CN" sz="1400" baseline="30000" dirty="0" smtClean="0">
                          <a:sym typeface="华文楷体" pitchFamily="2" charset="-122"/>
                        </a:rPr>
                        <a:t>2</a:t>
                      </a:r>
                      <a:r>
                        <a:rPr lang="zh-CN" altLang="zh-CN" sz="1400" dirty="0" smtClean="0">
                          <a:sym typeface="华文楷体" pitchFamily="2" charset="-122"/>
                        </a:rPr>
                        <a:t>·24h</a:t>
                      </a:r>
                      <a:r>
                        <a:rPr lang="zh-CN" altLang="en-US" sz="1400" dirty="0" smtClean="0">
                          <a:sym typeface="华文楷体" pitchFamily="2" charset="-122"/>
                        </a:rPr>
                        <a:t>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GBW(E) 130497</a:t>
                      </a:r>
                      <a:endParaRPr lang="en-US" sz="1400" dirty="0" smtClean="0">
                        <a:latin typeface="+mn-ea"/>
                        <a:ea typeface="+mn-ea"/>
                      </a:endParaRPr>
                    </a:p>
                  </a:txBody>
                  <a:tcPr marL="9526" marR="9526" marT="9527" marB="0" anchor="ctr"/>
                </a:tc>
              </a:tr>
              <a:tr h="4321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dirty="0" smtClean="0">
                          <a:sym typeface="黑体" pitchFamily="49" charset="-122"/>
                        </a:rPr>
                        <a:t>125μm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12.3</a:t>
                      </a:r>
                      <a:r>
                        <a:rPr lang="zh-CN" altLang="zh-CN" sz="1400" kern="1200" dirty="0" smtClean="0">
                          <a:sym typeface="楷体" pitchFamily="49" charset="-122"/>
                        </a:rPr>
                        <a:t>± </a:t>
                      </a:r>
                      <a:r>
                        <a:rPr lang="en-US" altLang="zh-CN" sz="1400" kern="1200" dirty="0" smtClean="0">
                          <a:sym typeface="楷体" pitchFamily="49" charset="-122"/>
                        </a:rPr>
                        <a:t>0.9</a:t>
                      </a:r>
                      <a:r>
                        <a:rPr lang="en-US" altLang="zh-CN" sz="1400" kern="1200" baseline="0" dirty="0" smtClean="0">
                          <a:sym typeface="华文楷体" pitchFamily="2" charset="-122"/>
                        </a:rPr>
                        <a:t>   </a:t>
                      </a:r>
                      <a:r>
                        <a:rPr lang="zh-CN" altLang="zh-CN" sz="1400" dirty="0" smtClean="0">
                          <a:sym typeface="华文楷体" pitchFamily="2" charset="-122"/>
                        </a:rPr>
                        <a:t>cm</a:t>
                      </a:r>
                      <a:r>
                        <a:rPr lang="zh-CN" altLang="zh-CN" sz="1400" baseline="30000" dirty="0" smtClean="0">
                          <a:sym typeface="华文楷体" pitchFamily="2" charset="-122"/>
                        </a:rPr>
                        <a:t>3</a:t>
                      </a:r>
                      <a:r>
                        <a:rPr lang="zh-CN" altLang="zh-CN" sz="1400" dirty="0" smtClean="0">
                          <a:sym typeface="华文楷体" pitchFamily="2" charset="-122"/>
                        </a:rPr>
                        <a:t>/(m</a:t>
                      </a:r>
                      <a:r>
                        <a:rPr lang="zh-CN" altLang="zh-CN" sz="1400" baseline="30000" dirty="0" smtClean="0">
                          <a:sym typeface="华文楷体" pitchFamily="2" charset="-122"/>
                        </a:rPr>
                        <a:t>2</a:t>
                      </a:r>
                      <a:r>
                        <a:rPr lang="zh-CN" altLang="zh-CN" sz="1400" dirty="0" smtClean="0">
                          <a:sym typeface="华文楷体" pitchFamily="2" charset="-122"/>
                        </a:rPr>
                        <a:t>·24h</a:t>
                      </a:r>
                      <a:r>
                        <a:rPr lang="zh-CN" altLang="en-US" sz="1400" dirty="0" smtClean="0">
                          <a:sym typeface="华文楷体" pitchFamily="2" charset="-122"/>
                        </a:rPr>
                        <a:t>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+mn-ea"/>
                        </a:rPr>
                        <a:t>GBW(E) 130498</a:t>
                      </a:r>
                      <a:endParaRPr lang="en-US" sz="1400" dirty="0" smtClean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526" marR="9526" marT="9527" marB="0" anchor="ctr"/>
                </a:tc>
              </a:tr>
              <a:tr h="3601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 smtClean="0">
                        <a:sym typeface="黑体" pitchFamily="49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ym typeface="黑体" pitchFamily="49" charset="-122"/>
                        </a:rPr>
                        <a:t>水汽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透过量</a:t>
                      </a:r>
                    </a:p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dirty="0" smtClean="0">
                          <a:sym typeface="黑体" pitchFamily="49" charset="-122"/>
                        </a:rPr>
                        <a:t>125μm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GB1037-1988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 smtClean="0">
                          <a:sym typeface="楷体" pitchFamily="49" charset="-122"/>
                        </a:rPr>
                        <a:t>4.3 ± 0.6</a:t>
                      </a:r>
                      <a:r>
                        <a:rPr lang="en-US" altLang="zh-CN" sz="1400" kern="1200" baseline="0" dirty="0" smtClean="0">
                          <a:sym typeface="楷体" pitchFamily="49" charset="-122"/>
                        </a:rPr>
                        <a:t>  </a:t>
                      </a:r>
                      <a:r>
                        <a:rPr lang="zh-CN" altLang="zh-CN" sz="1400" kern="1200" dirty="0" smtClean="0">
                          <a:sym typeface="楷体" pitchFamily="49" charset="-122"/>
                        </a:rPr>
                        <a:t>g/ (m</a:t>
                      </a:r>
                      <a:r>
                        <a:rPr lang="zh-CN" altLang="zh-CN" sz="1400" kern="1200" baseline="30000" dirty="0" smtClean="0">
                          <a:sym typeface="楷体" pitchFamily="49" charset="-122"/>
                        </a:rPr>
                        <a:t>2</a:t>
                      </a:r>
                      <a:r>
                        <a:rPr lang="zh-CN" altLang="zh-CN" sz="1400" kern="1200" dirty="0" smtClean="0">
                          <a:sym typeface="楷体" pitchFamily="49" charset="-122"/>
                        </a:rPr>
                        <a:t>·24h)</a:t>
                      </a:r>
                      <a:endParaRPr lang="en-US" altLang="zh-CN" sz="1400" b="0" kern="1200" dirty="0" smtClean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+mn-ea"/>
                        </a:rPr>
                        <a:t>GBW(E) 130543</a:t>
                      </a:r>
                      <a:endParaRPr lang="en-US" sz="1400" dirty="0" smtClean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526" marR="9526" marT="9527" marB="0" anchor="ctr"/>
                </a:tc>
              </a:tr>
              <a:tr h="4321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ym typeface="黑体" pitchFamily="49" charset="-122"/>
                        </a:rPr>
                        <a:t>300μm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 smtClean="0">
                          <a:sym typeface="楷体" pitchFamily="49" charset="-122"/>
                        </a:rPr>
                        <a:t>1.8 ± 0.3</a:t>
                      </a:r>
                      <a:r>
                        <a:rPr lang="en-US" altLang="zh-CN" sz="1400" kern="1200" baseline="0" dirty="0" smtClean="0">
                          <a:sym typeface="楷体" pitchFamily="49" charset="-122"/>
                        </a:rPr>
                        <a:t>  </a:t>
                      </a:r>
                      <a:r>
                        <a:rPr lang="zh-CN" altLang="zh-CN" sz="1400" kern="1200" dirty="0" smtClean="0">
                          <a:sym typeface="楷体" pitchFamily="49" charset="-122"/>
                        </a:rPr>
                        <a:t>g/ (m</a:t>
                      </a:r>
                      <a:r>
                        <a:rPr lang="zh-CN" altLang="zh-CN" sz="1400" kern="1200" baseline="30000" dirty="0" smtClean="0">
                          <a:sym typeface="楷体" pitchFamily="49" charset="-122"/>
                        </a:rPr>
                        <a:t>2</a:t>
                      </a:r>
                      <a:r>
                        <a:rPr lang="zh-CN" altLang="zh-CN" sz="1400" kern="1200" dirty="0" smtClean="0">
                          <a:sym typeface="楷体" pitchFamily="49" charset="-122"/>
                        </a:rPr>
                        <a:t>·24h)</a:t>
                      </a:r>
                      <a:endParaRPr lang="en-US" altLang="zh-CN" sz="1400" b="0" kern="1200" dirty="0" smtClean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+mn-ea"/>
                        </a:rPr>
                        <a:t>GBW(E) 130544</a:t>
                      </a:r>
                      <a:endParaRPr lang="en-US" sz="1400" dirty="0" smtClean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526" marR="9526" marT="9527" marB="0" anchor="ctr"/>
                </a:tc>
              </a:tr>
              <a:tr h="4363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u="none" strike="noStrike" dirty="0" smtClean="0">
                          <a:effectLst/>
                        </a:rPr>
                        <a:t>压差法</a:t>
                      </a:r>
                      <a:endParaRPr lang="en-US" altLang="zh-CN" sz="14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u="none" strike="noStrike" dirty="0" smtClean="0">
                          <a:effectLst/>
                        </a:rPr>
                        <a:t>氧气透过量</a:t>
                      </a:r>
                      <a:endParaRPr lang="zh-CN" alt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ym typeface="黑体" pitchFamily="49" charset="-122"/>
                        </a:rPr>
                        <a:t>125μm 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GB/T1038-2000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dirty="0" smtClean="0">
                          <a:sym typeface="华文楷体" pitchFamily="2" charset="-122"/>
                        </a:rPr>
                        <a:t>10.9±1.1</a:t>
                      </a:r>
                      <a:r>
                        <a:rPr lang="en-US" altLang="zh-CN" sz="1400" baseline="0" dirty="0" smtClean="0">
                          <a:sym typeface="华文楷体" pitchFamily="2" charset="-122"/>
                        </a:rPr>
                        <a:t>  </a:t>
                      </a:r>
                    </a:p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dirty="0" smtClean="0">
                          <a:sym typeface="华文楷体" pitchFamily="2" charset="-122"/>
                        </a:rPr>
                        <a:t>cm</a:t>
                      </a:r>
                      <a:r>
                        <a:rPr lang="zh-CN" altLang="zh-CN" sz="1400" baseline="30000" dirty="0" smtClean="0">
                          <a:sym typeface="华文楷体" pitchFamily="2" charset="-122"/>
                        </a:rPr>
                        <a:t>3</a:t>
                      </a:r>
                      <a:r>
                        <a:rPr lang="zh-CN" altLang="zh-CN" sz="1400" dirty="0" smtClean="0">
                          <a:sym typeface="华文楷体" pitchFamily="2" charset="-122"/>
                        </a:rPr>
                        <a:t>/(m</a:t>
                      </a:r>
                      <a:r>
                        <a:rPr lang="zh-CN" altLang="zh-CN" sz="1400" baseline="30000" dirty="0" smtClean="0">
                          <a:sym typeface="华文楷体" pitchFamily="2" charset="-122"/>
                        </a:rPr>
                        <a:t>2</a:t>
                      </a:r>
                      <a:r>
                        <a:rPr lang="zh-CN" altLang="zh-CN" sz="1400" dirty="0" smtClean="0">
                          <a:sym typeface="华文楷体" pitchFamily="2" charset="-122"/>
                        </a:rPr>
                        <a:t>·24h· 0.1MPa)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+mn-ea"/>
                        </a:rPr>
                        <a:t>GBW(E) 130541</a:t>
                      </a:r>
                      <a:endParaRPr lang="en-US" sz="1400" dirty="0" smtClean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526" marR="9526" marT="9527" marB="0" anchor="ctr"/>
                </a:tc>
              </a:tr>
              <a:tr h="4690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dirty="0" smtClean="0">
                          <a:sym typeface="黑体" pitchFamily="49" charset="-122"/>
                        </a:rPr>
                        <a:t>300μm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dirty="0" smtClean="0">
                          <a:sym typeface="华文楷体" pitchFamily="2" charset="-122"/>
                        </a:rPr>
                        <a:t>4.68±0.7</a:t>
                      </a:r>
                      <a:r>
                        <a:rPr lang="en-US" altLang="zh-CN" sz="1400" baseline="0" dirty="0" smtClean="0">
                          <a:sym typeface="华文楷体" pitchFamily="2" charset="-122"/>
                        </a:rPr>
                        <a:t>  </a:t>
                      </a:r>
                    </a:p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dirty="0" smtClean="0">
                          <a:sym typeface="华文楷体" pitchFamily="2" charset="-122"/>
                        </a:rPr>
                        <a:t>cm</a:t>
                      </a:r>
                      <a:r>
                        <a:rPr lang="zh-CN" altLang="zh-CN" sz="1400" baseline="30000" dirty="0" smtClean="0">
                          <a:sym typeface="华文楷体" pitchFamily="2" charset="-122"/>
                        </a:rPr>
                        <a:t>3</a:t>
                      </a:r>
                      <a:r>
                        <a:rPr lang="zh-CN" altLang="zh-CN" sz="1400" dirty="0" smtClean="0">
                          <a:sym typeface="华文楷体" pitchFamily="2" charset="-122"/>
                        </a:rPr>
                        <a:t>/(m</a:t>
                      </a:r>
                      <a:r>
                        <a:rPr lang="zh-CN" altLang="zh-CN" sz="1400" baseline="30000" dirty="0" smtClean="0">
                          <a:sym typeface="华文楷体" pitchFamily="2" charset="-122"/>
                        </a:rPr>
                        <a:t>2</a:t>
                      </a:r>
                      <a:r>
                        <a:rPr lang="zh-CN" altLang="zh-CN" sz="1400" dirty="0" smtClean="0">
                          <a:sym typeface="华文楷体" pitchFamily="2" charset="-122"/>
                        </a:rPr>
                        <a:t>·24h· 0.1MPa)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+mn-ea"/>
                        </a:rPr>
                        <a:t>GBW(E) 130542</a:t>
                      </a:r>
                      <a:endParaRPr lang="en-US" sz="1400" dirty="0" smtClean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526" marR="9526" marT="9527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4.1 </a:t>
            </a:r>
            <a:r>
              <a:rPr dirty="0" smtClean="0"/>
              <a:t>标准物质服务</a:t>
            </a:r>
          </a:p>
        </p:txBody>
      </p:sp>
      <p:sp>
        <p:nvSpPr>
          <p:cNvPr id="5" name="文本框 5"/>
          <p:cNvSpPr txBox="1"/>
          <p:nvPr/>
        </p:nvSpPr>
        <p:spPr>
          <a:xfrm>
            <a:off x="1239803" y="1072340"/>
            <a:ext cx="3283698" cy="384810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en-US" altLang="zh-CN" sz="1900" b="1" dirty="0" smtClean="0">
                <a:latin typeface="+mn-ea"/>
              </a:rPr>
              <a:t>4.1.2 </a:t>
            </a:r>
            <a:r>
              <a:rPr lang="zh-CN" altLang="en-US" sz="1900" b="1" dirty="0" smtClean="0">
                <a:latin typeface="+mn-ea"/>
              </a:rPr>
              <a:t>标准物质</a:t>
            </a:r>
            <a:r>
              <a:rPr lang="zh-CN" altLang="en-US" sz="1900" b="1" dirty="0">
                <a:latin typeface="+mn-ea"/>
              </a:rPr>
              <a:t>中心</a:t>
            </a:r>
            <a:r>
              <a:rPr lang="zh-CN" altLang="en-US" sz="1900" b="1" dirty="0" smtClean="0">
                <a:latin typeface="+mn-ea"/>
              </a:rPr>
              <a:t>服务项目</a:t>
            </a:r>
            <a:endParaRPr lang="en-US" altLang="zh-CN" sz="1900" b="1" dirty="0">
              <a:latin typeface="+mn-ea"/>
            </a:endParaRPr>
          </a:p>
        </p:txBody>
      </p:sp>
      <p:grpSp>
        <p:nvGrpSpPr>
          <p:cNvPr id="6" name="组合 7"/>
          <p:cNvGrpSpPr/>
          <p:nvPr/>
        </p:nvGrpSpPr>
        <p:grpSpPr>
          <a:xfrm>
            <a:off x="1351379" y="3912566"/>
            <a:ext cx="914133" cy="914226"/>
            <a:chOff x="1278794" y="3334906"/>
            <a:chExt cx="914014" cy="914014"/>
          </a:xfrm>
        </p:grpSpPr>
        <p:grpSp>
          <p:nvGrpSpPr>
            <p:cNvPr id="7" name="组合 21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黑体" charset="0"/>
                  <a:ea typeface="黑体" charset="0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黑体" charset="0"/>
                  <a:ea typeface="黑体" charset="0"/>
                </a:endParaRPr>
              </a:p>
            </p:txBody>
          </p:sp>
        </p:grpSp>
        <p:sp>
          <p:nvSpPr>
            <p:cNvPr id="8" name="TextBox 20"/>
            <p:cNvSpPr txBox="1"/>
            <p:nvPr/>
          </p:nvSpPr>
          <p:spPr>
            <a:xfrm>
              <a:off x="1483792" y="3591858"/>
              <a:ext cx="444294" cy="400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黑体" charset="0"/>
                  <a:ea typeface="黑体" charset="0"/>
                </a:rPr>
                <a:t>0</a:t>
              </a:r>
              <a:r>
                <a:rPr lang="en-US" sz="2000" b="1" dirty="0" smtClean="0">
                  <a:latin typeface="黑体" charset="0"/>
                  <a:ea typeface="黑体" charset="0"/>
                </a:rPr>
                <a:t>2</a:t>
              </a:r>
              <a:endParaRPr lang="en-US" sz="2000" b="1" dirty="0">
                <a:latin typeface="黑体" charset="0"/>
                <a:ea typeface="黑体" charset="0"/>
              </a:endParaRPr>
            </a:p>
          </p:txBody>
        </p:sp>
      </p:grpSp>
      <p:grpSp>
        <p:nvGrpSpPr>
          <p:cNvPr id="11" name="组合 12"/>
          <p:cNvGrpSpPr/>
          <p:nvPr/>
        </p:nvGrpSpPr>
        <p:grpSpPr>
          <a:xfrm>
            <a:off x="1355824" y="1833098"/>
            <a:ext cx="914133" cy="914226"/>
            <a:chOff x="1278794" y="3334906"/>
            <a:chExt cx="914014" cy="914014"/>
          </a:xfrm>
        </p:grpSpPr>
        <p:grpSp>
          <p:nvGrpSpPr>
            <p:cNvPr id="12" name="组合 13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黑体" charset="0"/>
                  <a:ea typeface="黑体" charset="0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黑体" charset="0"/>
                  <a:ea typeface="黑体" charset="0"/>
                </a:endParaRPr>
              </a:p>
            </p:txBody>
          </p:sp>
        </p:grpSp>
        <p:sp>
          <p:nvSpPr>
            <p:cNvPr id="13" name="TextBox 20"/>
            <p:cNvSpPr txBox="1"/>
            <p:nvPr/>
          </p:nvSpPr>
          <p:spPr>
            <a:xfrm>
              <a:off x="1483792" y="3591858"/>
              <a:ext cx="444294" cy="400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黑体" charset="0"/>
                  <a:ea typeface="黑体" charset="0"/>
                </a:rPr>
                <a:t>01</a:t>
              </a:r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2272553" y="2012743"/>
            <a:ext cx="4825166" cy="1754732"/>
          </a:xfrm>
          <a:prstGeom prst="rect">
            <a:avLst/>
          </a:prstGeom>
          <a:noFill/>
          <a:ln>
            <a:solidFill>
              <a:srgbClr val="B2C5EC"/>
            </a:solidFill>
          </a:ln>
        </p:spPr>
        <p:txBody>
          <a:bodyPr wrap="square" lIns="91449" tIns="45725" rIns="91449" bIns="45725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800" b="1" dirty="0">
                <a:latin typeface="微软雅黑" charset="0"/>
                <a:ea typeface="微软雅黑" charset="0"/>
              </a:rPr>
              <a:t>为标准物质使用人员提供培训</a:t>
            </a:r>
            <a:r>
              <a:rPr lang="zh-CN" altLang="en-US" sz="1800" b="1" dirty="0" smtClean="0">
                <a:latin typeface="微软雅黑" charset="0"/>
                <a:ea typeface="微软雅黑" charset="0"/>
              </a:rPr>
              <a:t>服务</a:t>
            </a:r>
            <a:endParaRPr lang="en-US" altLang="zh-CN" sz="1800" b="1" dirty="0" smtClean="0">
              <a:latin typeface="微软雅黑" charset="0"/>
              <a:ea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注：每年分别在广州、北京、杭州、西安、成都轮回举办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国家透湿性、透气性、透氧性标准物质暨包材检测技术研讨会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2272553" y="4071270"/>
            <a:ext cx="4825166" cy="1573102"/>
          </a:xfrm>
          <a:prstGeom prst="rect">
            <a:avLst/>
          </a:prstGeom>
          <a:noFill/>
          <a:ln>
            <a:solidFill>
              <a:srgbClr val="B2C5EC"/>
            </a:solidFill>
          </a:ln>
        </p:spPr>
        <p:txBody>
          <a:bodyPr wrap="square" lIns="91449" tIns="45725" rIns="91449" bIns="45725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800" b="1" dirty="0" smtClean="0">
                <a:latin typeface="微软雅黑" charset="0"/>
                <a:ea typeface="微软雅黑" charset="0"/>
              </a:rPr>
              <a:t>为</a:t>
            </a:r>
            <a:r>
              <a:rPr lang="zh-CN" altLang="en-US" sz="1800" b="1" dirty="0">
                <a:latin typeface="微软雅黑" charset="0"/>
                <a:ea typeface="微软雅黑" charset="0"/>
              </a:rPr>
              <a:t>仪器的校准校正检定提供标准</a:t>
            </a:r>
            <a:r>
              <a:rPr lang="zh-CN" altLang="en-US" sz="1800" b="1" dirty="0" smtClean="0">
                <a:latin typeface="微软雅黑" charset="0"/>
                <a:ea typeface="微软雅黑" charset="0"/>
              </a:rPr>
              <a:t>服务</a:t>
            </a:r>
            <a:endParaRPr lang="en-US" altLang="zh-CN" sz="1800" b="1" dirty="0" smtClean="0">
              <a:latin typeface="微软雅黑" charset="0"/>
              <a:ea typeface="微软雅黑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800" dirty="0" smtClean="0">
                <a:latin typeface="微软雅黑" charset="0"/>
                <a:ea typeface="微软雅黑" charset="0"/>
              </a:rPr>
              <a:t>代表客户：广东省计量院、广州质检院、贵州质检院等</a:t>
            </a:r>
          </a:p>
          <a:p>
            <a:pPr>
              <a:lnSpc>
                <a:spcPct val="130000"/>
              </a:lnSpc>
              <a:defRPr/>
            </a:pPr>
            <a:endParaRPr lang="zh-CN" altLang="en-US" sz="2000" dirty="0">
              <a:latin typeface="微软雅黑" charset="0"/>
              <a:ea typeface="微软雅黑" charset="0"/>
            </a:endParaRPr>
          </a:p>
        </p:txBody>
      </p:sp>
      <p:pic>
        <p:nvPicPr>
          <p:cNvPr id="18" name="图片 17" descr="IMG_76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9" y="1300411"/>
            <a:ext cx="3132553" cy="442945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4.2 </a:t>
            </a:r>
            <a:r>
              <a:rPr lang="en-US" altLang="zh-CN" dirty="0" err="1" smtClean="0"/>
              <a:t>检测服务</a:t>
            </a:r>
            <a:endParaRPr dirty="0" smtClean="0"/>
          </a:p>
        </p:txBody>
      </p:sp>
      <p:sp>
        <p:nvSpPr>
          <p:cNvPr id="5" name="文本占位符 2"/>
          <p:cNvSpPr txBox="1">
            <a:spLocks/>
          </p:cNvSpPr>
          <p:nvPr/>
        </p:nvSpPr>
        <p:spPr>
          <a:xfrm>
            <a:off x="1567747" y="1970057"/>
            <a:ext cx="7374218" cy="4401569"/>
          </a:xfrm>
          <a:prstGeom prst="rect">
            <a:avLst/>
          </a:prstGeom>
          <a:noFill/>
          <a:ln w="9525">
            <a:miter/>
          </a:ln>
        </p:spPr>
        <p:txBody>
          <a:bodyPr lIns="91449" tIns="45725" rIns="91449" bIns="45725" anchor="t"/>
          <a:lstStyle/>
          <a:p>
            <a:pPr defTabSz="609646">
              <a:spcBef>
                <a:spcPct val="20000"/>
              </a:spcBef>
              <a:defRPr/>
            </a:pPr>
            <a:r>
              <a:rPr lang="en-US" altLang="zh-CN" sz="4300" dirty="0" smtClean="0">
                <a:latin typeface="黑体" charset="0"/>
                <a:ea typeface="黑体" charset="0"/>
              </a:rPr>
              <a:t>       </a:t>
            </a:r>
            <a:r>
              <a:rPr lang="en-US" altLang="zh-CN" sz="4300" dirty="0" smtClean="0">
                <a:solidFill>
                  <a:srgbClr val="303030"/>
                </a:solidFill>
                <a:latin typeface="黑体" charset="0"/>
                <a:ea typeface="黑体" charset="0"/>
              </a:rPr>
              <a:t> </a:t>
            </a:r>
            <a:endParaRPr lang="zh-CN" altLang="en-US" sz="4300" dirty="0">
              <a:solidFill>
                <a:srgbClr val="303030"/>
              </a:solidFill>
              <a:latin typeface="黑体" charset="0"/>
              <a:ea typeface="黑体" charset="0"/>
            </a:endParaRPr>
          </a:p>
        </p:txBody>
      </p:sp>
      <p:pic>
        <p:nvPicPr>
          <p:cNvPr id="6" name="Picture 2" descr="F:\download\3317940027\IMG_3142.jpgIMG_3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780" y="2366951"/>
            <a:ext cx="4495856" cy="3371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斜纹 6"/>
          <p:cNvSpPr/>
          <p:nvPr/>
        </p:nvSpPr>
        <p:spPr>
          <a:xfrm>
            <a:off x="4264722" y="2293426"/>
            <a:ext cx="370329" cy="479808"/>
          </a:xfrm>
          <a:prstGeom prst="diagStrip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sp>
        <p:nvSpPr>
          <p:cNvPr id="8" name="斜纹 7"/>
          <p:cNvSpPr/>
          <p:nvPr/>
        </p:nvSpPr>
        <p:spPr>
          <a:xfrm rot="10800000">
            <a:off x="8280817" y="5315781"/>
            <a:ext cx="479759" cy="479808"/>
          </a:xfrm>
          <a:prstGeom prst="diagStrip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grpSp>
        <p:nvGrpSpPr>
          <p:cNvPr id="9" name="组合 9"/>
          <p:cNvGrpSpPr/>
          <p:nvPr/>
        </p:nvGrpSpPr>
        <p:grpSpPr>
          <a:xfrm>
            <a:off x="2575263" y="3503069"/>
            <a:ext cx="1563996" cy="1203906"/>
            <a:chOff x="5027106" y="2345385"/>
            <a:chExt cx="1172844" cy="902720"/>
          </a:xfrm>
        </p:grpSpPr>
        <p:grpSp>
          <p:nvGrpSpPr>
            <p:cNvPr id="10" name="组合 24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>
              <a:off x="5141166" y="2675445"/>
              <a:ext cx="678823" cy="27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专业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4"/>
          <p:cNvGrpSpPr/>
          <p:nvPr/>
        </p:nvGrpSpPr>
        <p:grpSpPr>
          <a:xfrm>
            <a:off x="2575263" y="5004423"/>
            <a:ext cx="1563996" cy="1203906"/>
            <a:chOff x="5027106" y="2345385"/>
            <a:chExt cx="1172844" cy="902720"/>
          </a:xfrm>
        </p:grpSpPr>
        <p:grpSp>
          <p:nvGrpSpPr>
            <p:cNvPr id="15" name="组合 29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>
              <a:off x="5046808" y="2656266"/>
              <a:ext cx="842495" cy="27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权威</a:t>
              </a:r>
            </a:p>
          </p:txBody>
        </p:sp>
      </p:grpSp>
      <p:grpSp>
        <p:nvGrpSpPr>
          <p:cNvPr id="19" name="组合 19"/>
          <p:cNvGrpSpPr/>
          <p:nvPr/>
        </p:nvGrpSpPr>
        <p:grpSpPr>
          <a:xfrm>
            <a:off x="2575263" y="2171281"/>
            <a:ext cx="1563996" cy="1203906"/>
            <a:chOff x="5027106" y="2345385"/>
            <a:chExt cx="1172844" cy="902720"/>
          </a:xfrm>
        </p:grpSpPr>
        <p:grpSp>
          <p:nvGrpSpPr>
            <p:cNvPr id="20" name="组合 34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>
              <a:off x="5125264" y="2628777"/>
              <a:ext cx="678823" cy="27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完善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21739" y="5911982"/>
            <a:ext cx="5418436" cy="30784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marL="0" lvl="1" algn="ctr"/>
            <a:r>
              <a:rPr lang="zh-CN" altLang="en-US" sz="1400" spc="300" dirty="0" smtClean="0">
                <a:solidFill>
                  <a:schemeClr val="accent1"/>
                </a:solidFill>
                <a:latin typeface="+mn-ea"/>
                <a:cs typeface="Times New Roman" pitchFamily="18" charset="0"/>
              </a:rPr>
              <a:t>广州标际包装设备有限公司检测中心</a:t>
            </a:r>
          </a:p>
        </p:txBody>
      </p:sp>
      <p:pic>
        <p:nvPicPr>
          <p:cNvPr id="25" name="图片 24" descr="cnas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508" y="2379727"/>
            <a:ext cx="1190145" cy="1082291"/>
          </a:xfrm>
          <a:prstGeom prst="rect">
            <a:avLst/>
          </a:prstGeom>
        </p:spPr>
      </p:pic>
      <p:sp>
        <p:nvSpPr>
          <p:cNvPr id="26" name="文本框 4"/>
          <p:cNvSpPr txBox="1"/>
          <p:nvPr/>
        </p:nvSpPr>
        <p:spPr>
          <a:xfrm>
            <a:off x="1168365" y="1215216"/>
            <a:ext cx="10501386" cy="507841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smtClean="0">
                <a:latin typeface="微软雅黑" charset="0"/>
                <a:ea typeface="微软雅黑" charset="0"/>
              </a:rPr>
              <a:t>4.2.1  </a:t>
            </a:r>
            <a:r>
              <a:rPr lang="zh-CN" altLang="en-US" sz="1800" dirty="0" smtClean="0">
                <a:latin typeface="微软雅黑" charset="0"/>
                <a:ea typeface="微软雅黑" charset="0"/>
              </a:rPr>
              <a:t>广州标际设立检测中心</a:t>
            </a:r>
            <a:r>
              <a:rPr lang="zh-CN" altLang="en-US" sz="1800" dirty="0">
                <a:latin typeface="微软雅黑" charset="0"/>
                <a:ea typeface="微软雅黑" charset="0"/>
              </a:rPr>
              <a:t>，通过了</a:t>
            </a:r>
            <a:r>
              <a:rPr lang="en-US" altLang="zh-CN" sz="1800" b="1" dirty="0">
                <a:latin typeface="微软雅黑" charset="0"/>
                <a:ea typeface="微软雅黑" charset="0"/>
              </a:rPr>
              <a:t>CNAS</a:t>
            </a:r>
            <a:r>
              <a:rPr lang="zh-CN" altLang="en-US" sz="1800" b="1" dirty="0">
                <a:latin typeface="微软雅黑" charset="0"/>
                <a:ea typeface="微软雅黑" charset="0"/>
              </a:rPr>
              <a:t>实验室认证</a:t>
            </a:r>
            <a:r>
              <a:rPr lang="zh-CN" altLang="en-US" sz="1800" dirty="0">
                <a:latin typeface="微软雅黑" charset="0"/>
                <a:ea typeface="微软雅黑" charset="0"/>
              </a:rPr>
              <a:t>，为用户提供来样测试服务，及数据比对</a:t>
            </a:r>
            <a:r>
              <a:rPr lang="zh-CN" altLang="en-US" sz="1800" dirty="0" smtClean="0">
                <a:latin typeface="微软雅黑" charset="0"/>
                <a:ea typeface="微软雅黑" charset="0"/>
              </a:rPr>
              <a:t>服务。</a:t>
            </a:r>
            <a:endParaRPr lang="en-US" altLang="zh-CN" sz="1800" dirty="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4.2 </a:t>
            </a:r>
            <a:r>
              <a:rPr lang="en-US" altLang="zh-CN" dirty="0" err="1" smtClean="0"/>
              <a:t>检测服务</a:t>
            </a:r>
            <a:endParaRPr dirty="0" smtClean="0"/>
          </a:p>
        </p:txBody>
      </p:sp>
      <p:sp>
        <p:nvSpPr>
          <p:cNvPr id="5" name="文本占位符 2"/>
          <p:cNvSpPr txBox="1">
            <a:spLocks/>
          </p:cNvSpPr>
          <p:nvPr/>
        </p:nvSpPr>
        <p:spPr>
          <a:xfrm>
            <a:off x="573163" y="1984834"/>
            <a:ext cx="11407672" cy="4401569"/>
          </a:xfrm>
          <a:prstGeom prst="rect">
            <a:avLst/>
          </a:prstGeom>
          <a:noFill/>
          <a:ln w="9525">
            <a:miter/>
          </a:ln>
        </p:spPr>
        <p:txBody>
          <a:bodyPr lIns="91449" tIns="45725" rIns="91449" bIns="45725" anchor="t"/>
          <a:lstStyle/>
          <a:p>
            <a:pPr defTabSz="609646">
              <a:spcBef>
                <a:spcPct val="20000"/>
              </a:spcBef>
              <a:defRPr/>
            </a:pPr>
            <a:r>
              <a:rPr lang="en-US" altLang="zh-CN" sz="4300" dirty="0" smtClean="0">
                <a:latin typeface="黑体" charset="0"/>
                <a:ea typeface="黑体" charset="0"/>
              </a:rPr>
              <a:t>       </a:t>
            </a:r>
            <a:r>
              <a:rPr lang="en-US" altLang="zh-CN" sz="4300" dirty="0" smtClean="0">
                <a:solidFill>
                  <a:srgbClr val="303030"/>
                </a:solidFill>
                <a:latin typeface="黑体" charset="0"/>
                <a:ea typeface="黑体" charset="0"/>
              </a:rPr>
              <a:t> </a:t>
            </a:r>
            <a:endParaRPr lang="zh-CN" altLang="en-US" sz="4300" dirty="0">
              <a:solidFill>
                <a:srgbClr val="303030"/>
              </a:solidFill>
              <a:latin typeface="黑体" charset="0"/>
              <a:ea typeface="黑体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9803" y="1572406"/>
            <a:ext cx="9575787" cy="1200607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       检测中心具有雄厚的技术力量和完善的管理体系，通过了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CNAS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认证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，检验报告获得国家、地区认可机构间的相互认可。我司检测中心实验室接收客户来样测试多达万份，为国内食品、药品等包装行业厂家提供材料阻隔性测试服务，为包装产品测试领域提供数据支持。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1168365" y="1000902"/>
            <a:ext cx="10862794" cy="507841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smtClean="0">
                <a:latin typeface="微软雅黑" charset="0"/>
                <a:ea typeface="微软雅黑" charset="0"/>
              </a:rPr>
              <a:t>4.2.2 </a:t>
            </a:r>
            <a:r>
              <a:rPr lang="zh-CN" altLang="en-US" sz="1800" dirty="0" smtClean="0">
                <a:latin typeface="微软雅黑" charset="0"/>
                <a:ea typeface="微软雅黑" charset="0"/>
              </a:rPr>
              <a:t>服务项目</a:t>
            </a:r>
            <a:endParaRPr lang="en-US" altLang="zh-CN" sz="1800" dirty="0">
              <a:latin typeface="微软雅黑" charset="0"/>
              <a:ea typeface="微软雅黑" charset="0"/>
            </a:endParaRPr>
          </a:p>
        </p:txBody>
      </p:sp>
      <p:graphicFrame>
        <p:nvGraphicFramePr>
          <p:cNvPr id="8" name="内容占位符 3"/>
          <p:cNvGraphicFramePr/>
          <p:nvPr>
            <p:extLst>
              <p:ext uri="{D42A27DB-BD31-4B8C-83A1-F6EECF244321}">
                <p14:modId xmlns:p14="http://schemas.microsoft.com/office/powerpoint/2010/main" xmlns="" val="3757846574"/>
              </p:ext>
            </p:extLst>
          </p:nvPr>
        </p:nvGraphicFramePr>
        <p:xfrm>
          <a:off x="2337105" y="3072604"/>
          <a:ext cx="7076091" cy="217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155"/>
                <a:gridCol w="708752"/>
                <a:gridCol w="1353138"/>
                <a:gridCol w="3288046"/>
              </a:tblGrid>
              <a:tr h="57925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鉴定领域</a:t>
                      </a:r>
                      <a:r>
                        <a:rPr lang="en-US" altLang="zh-CN" sz="1600" u="none" strike="noStrike" dirty="0">
                          <a:effectLst/>
                        </a:rPr>
                        <a:t>/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对象</a:t>
                      </a:r>
                      <a:endParaRPr lang="zh-CN" altLang="en-US" sz="1600" b="1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序号</a:t>
                      </a:r>
                      <a:endParaRPr lang="zh-CN" altLang="en-US" sz="1600" b="1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名称</a:t>
                      </a:r>
                      <a:endParaRPr lang="zh-CN" altLang="en-US" sz="1600" b="1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 smtClean="0">
                          <a:effectLst/>
                        </a:rPr>
                        <a:t>鉴定标准（方法）名称</a:t>
                      </a:r>
                      <a:endParaRPr lang="en-US" altLang="zh-CN" sz="16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 smtClean="0">
                          <a:effectLst/>
                        </a:rPr>
                        <a:t>及编号（含年号）</a:t>
                      </a:r>
                      <a:endParaRPr lang="zh-CN" altLang="en-US" sz="1600" b="1" i="0" u="none" strike="noStrike" dirty="0" smtClean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52" marR="91452" marT="45731" marB="45731"/>
                </a:tc>
              </a:tr>
              <a:tr h="4989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effectLst/>
                        </a:rPr>
                        <a:t>塑料薄膜</a:t>
                      </a:r>
                      <a:endParaRPr lang="en-US" altLang="zh-CN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1400" u="none" strike="noStrike" dirty="0" smtClean="0">
                          <a:effectLst/>
                        </a:rPr>
                        <a:t>阻隔性检测</a:t>
                      </a:r>
                      <a:endParaRPr lang="zh-CN" altLang="en-US" sz="1400" b="0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水汽透过量</a:t>
                      </a:r>
                      <a:endParaRPr lang="zh-CN" altLang="en-US" sz="1400" b="1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GB1037-1988</a:t>
                      </a:r>
                      <a:endParaRPr lang="en-US" sz="1400" b="0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</a:tr>
              <a:tr h="4455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氧气透过率 </a:t>
                      </a:r>
                      <a:endParaRPr lang="zh-CN" altLang="en-US" sz="1400" b="1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GB/T19789-2005</a:t>
                      </a:r>
                      <a:endParaRPr lang="en-US" sz="1400" b="0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</a:tr>
              <a:tr h="6497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</a:t>
                      </a:r>
                      <a:endParaRPr lang="en-US" altLang="zh-CN" sz="1400" b="0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气体透过量</a:t>
                      </a:r>
                      <a:endParaRPr lang="zh-CN" altLang="en-US" sz="1400" b="1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GB/T1038-2000</a:t>
                      </a:r>
                    </a:p>
                    <a:p>
                      <a:pPr algn="ctr" fontAlgn="ctr"/>
                      <a:endParaRPr lang="en-US" sz="1400" b="0" i="0" u="none" strike="noStrike" dirty="0"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526" marR="9526" marT="9527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4.3 </a:t>
            </a:r>
            <a:r>
              <a:rPr lang="en-US" altLang="zh-CN" dirty="0" err="1" smtClean="0"/>
              <a:t>服务承诺</a:t>
            </a:r>
            <a:endParaRPr dirty="0" smtClean="0"/>
          </a:p>
        </p:txBody>
      </p:sp>
      <p:grpSp>
        <p:nvGrpSpPr>
          <p:cNvPr id="4" name="组合 23"/>
          <p:cNvGrpSpPr>
            <a:grpSpLocks/>
          </p:cNvGrpSpPr>
          <p:nvPr/>
        </p:nvGrpSpPr>
        <p:grpSpPr bwMode="auto">
          <a:xfrm>
            <a:off x="2382811" y="1499919"/>
            <a:ext cx="3786680" cy="2215076"/>
            <a:chOff x="4938688" y="3803655"/>
            <a:chExt cx="3160156" cy="1363190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4938688" y="3803655"/>
              <a:ext cx="3160156" cy="1363190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39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矩形 87"/>
            <p:cNvSpPr>
              <a:spLocks noChangeArrowheads="1"/>
            </p:cNvSpPr>
            <p:nvPr/>
          </p:nvSpPr>
          <p:spPr bwMode="auto">
            <a:xfrm>
              <a:off x="5052458" y="4052544"/>
              <a:ext cx="2932616" cy="56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sz="1800" dirty="0" smtClean="0">
                  <a:latin typeface="+mj-ea"/>
                </a:rPr>
                <a:t>广州标际为客户提供实验室方案和咨询服务，确保用户选型的准确性，实现价值的最大化</a:t>
              </a:r>
              <a:r>
                <a:rPr lang="zh-CN" altLang="en-US" sz="1400" dirty="0" smtClean="0">
                  <a:latin typeface="+mj-ea"/>
                </a:rPr>
                <a:t>。</a:t>
              </a:r>
              <a:endParaRPr lang="zh-CN" altLang="en-US" sz="1400" dirty="0">
                <a:latin typeface="+mj-ea"/>
              </a:endParaRPr>
            </a:p>
          </p:txBody>
        </p:sp>
      </p:grpSp>
      <p:grpSp>
        <p:nvGrpSpPr>
          <p:cNvPr id="7" name="组合 26"/>
          <p:cNvGrpSpPr>
            <a:grpSpLocks noChangeAspect="1"/>
          </p:cNvGrpSpPr>
          <p:nvPr/>
        </p:nvGrpSpPr>
        <p:grpSpPr bwMode="auto">
          <a:xfrm>
            <a:off x="3229175" y="1210927"/>
            <a:ext cx="1991104" cy="486113"/>
            <a:chOff x="855540" y="3513439"/>
            <a:chExt cx="1399872" cy="98772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" name="圆角矩形 7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grpFill/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930021" y="3706381"/>
              <a:ext cx="1250910" cy="750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800" b="1" dirty="0" smtClean="0">
                  <a:solidFill>
                    <a:srgbClr val="002060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售前服务</a:t>
              </a:r>
              <a:endParaRPr kumimoji="1" lang="zh-CN" altLang="en-US" sz="1800" b="1" dirty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23"/>
          <p:cNvGrpSpPr>
            <a:grpSpLocks/>
          </p:cNvGrpSpPr>
          <p:nvPr/>
        </p:nvGrpSpPr>
        <p:grpSpPr bwMode="auto">
          <a:xfrm>
            <a:off x="6455277" y="1498344"/>
            <a:ext cx="3526297" cy="2216667"/>
            <a:chOff x="4938688" y="3803655"/>
            <a:chExt cx="3160156" cy="1363190"/>
          </a:xfrm>
        </p:grpSpPr>
        <p:sp>
          <p:nvSpPr>
            <p:cNvPr id="11" name="圆角矩形 10"/>
            <p:cNvSpPr/>
            <p:nvPr/>
          </p:nvSpPr>
          <p:spPr bwMode="auto">
            <a:xfrm>
              <a:off x="4938688" y="3803655"/>
              <a:ext cx="3160156" cy="1363190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39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矩形 87"/>
            <p:cNvSpPr>
              <a:spLocks noChangeArrowheads="1"/>
            </p:cNvSpPr>
            <p:nvPr/>
          </p:nvSpPr>
          <p:spPr bwMode="auto">
            <a:xfrm>
              <a:off x="5052458" y="4014279"/>
              <a:ext cx="2932616" cy="107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fontAlgn="ctr" hangingPunct="0">
                <a:buClr>
                  <a:srgbClr val="FF0000"/>
                </a:buClr>
                <a:buSzPct val="70000"/>
              </a:pPr>
              <a:r>
                <a:rPr lang="en-US" altLang="zh-CN" sz="1400" dirty="0" smtClean="0">
                  <a:latin typeface="Calibri" pitchFamily="34" charset="0"/>
                  <a:ea typeface="幼圆" pitchFamily="49" charset="-122"/>
                </a:rPr>
                <a:t> </a:t>
              </a:r>
              <a:r>
                <a:rPr lang="zh-CN" altLang="en-US" sz="1800" dirty="0" smtClean="0">
                  <a:latin typeface="+mj-ea"/>
                </a:rPr>
                <a:t>在合同签订后，广州标际提供全面的交付方案，从生产、交货、验收、安装、培训等全流程有效组织展开提供交付服务，确保从仪器的正常使用及用         户放心使用</a:t>
              </a:r>
              <a:r>
                <a:rPr lang="zh-CN" altLang="en-US" sz="1400" dirty="0" smtClean="0">
                  <a:latin typeface="+mj-ea"/>
                </a:rPr>
                <a:t>。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26"/>
          <p:cNvGrpSpPr>
            <a:grpSpLocks noChangeAspect="1"/>
          </p:cNvGrpSpPr>
          <p:nvPr/>
        </p:nvGrpSpPr>
        <p:grpSpPr bwMode="auto">
          <a:xfrm>
            <a:off x="7132595" y="1209339"/>
            <a:ext cx="1991059" cy="470271"/>
            <a:chOff x="855540" y="3513439"/>
            <a:chExt cx="1399872" cy="98772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" name="圆角矩形 13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grpFill/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930021" y="3706380"/>
              <a:ext cx="1250910" cy="7757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800" b="1" dirty="0" smtClean="0">
                  <a:solidFill>
                    <a:srgbClr val="002060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交付服务</a:t>
              </a:r>
              <a:endParaRPr kumimoji="1" lang="zh-CN" altLang="en-US" sz="1800" b="1" dirty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23"/>
          <p:cNvGrpSpPr>
            <a:grpSpLocks/>
          </p:cNvGrpSpPr>
          <p:nvPr/>
        </p:nvGrpSpPr>
        <p:grpSpPr bwMode="auto">
          <a:xfrm flipV="1">
            <a:off x="2382811" y="3929357"/>
            <a:ext cx="3786680" cy="2215076"/>
            <a:chOff x="4938688" y="3803655"/>
            <a:chExt cx="3160156" cy="1363190"/>
          </a:xfrm>
        </p:grpSpPr>
        <p:sp>
          <p:nvSpPr>
            <p:cNvPr id="17" name="圆角矩形 16"/>
            <p:cNvSpPr/>
            <p:nvPr/>
          </p:nvSpPr>
          <p:spPr bwMode="auto">
            <a:xfrm>
              <a:off x="4938688" y="3803655"/>
              <a:ext cx="3160156" cy="1363190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39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矩形 87"/>
            <p:cNvSpPr>
              <a:spLocks noChangeArrowheads="1"/>
            </p:cNvSpPr>
            <p:nvPr/>
          </p:nvSpPr>
          <p:spPr bwMode="auto">
            <a:xfrm flipV="1">
              <a:off x="5052458" y="3953837"/>
              <a:ext cx="2932616" cy="909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en-US" altLang="zh-CN" sz="1800" dirty="0" smtClean="0">
                  <a:latin typeface="微软雅黑" charset="0"/>
                  <a:ea typeface="微软雅黑" charset="0"/>
                </a:rPr>
                <a:t> </a:t>
              </a:r>
              <a:r>
                <a:rPr lang="zh-CN" altLang="en-US" sz="1800" dirty="0" smtClean="0">
                  <a:latin typeface="微软雅黑" charset="0"/>
                  <a:ea typeface="微软雅黑" charset="0"/>
                </a:rPr>
                <a:t>广州标际采用国际顶尖 </a:t>
              </a:r>
              <a:r>
                <a:rPr lang="en-US" altLang="zh-CN" sz="1800" dirty="0" smtClean="0">
                  <a:latin typeface="微软雅黑" charset="0"/>
                  <a:ea typeface="微软雅黑" charset="0"/>
                </a:rPr>
                <a:t>Oracle </a:t>
              </a:r>
              <a:r>
                <a:rPr lang="zh-CN" altLang="en-US" sz="1800" dirty="0" smtClean="0">
                  <a:latin typeface="微软雅黑" charset="0"/>
                  <a:ea typeface="微软雅黑" charset="0"/>
                </a:rPr>
                <a:t>客户管理系统，建立完善的客户服务档案，实时追踪客户信息，有效管理服务需求，确保客户享受优质服务</a:t>
              </a:r>
              <a:r>
                <a:rPr lang="zh-CN" altLang="en-US" sz="1400" dirty="0" smtClean="0">
                  <a:latin typeface="微软雅黑" charset="0"/>
                  <a:ea typeface="微软雅黑" charset="0"/>
                </a:rPr>
                <a:t>。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23"/>
          <p:cNvGrpSpPr>
            <a:grpSpLocks/>
          </p:cNvGrpSpPr>
          <p:nvPr/>
        </p:nvGrpSpPr>
        <p:grpSpPr bwMode="auto">
          <a:xfrm flipV="1">
            <a:off x="6455281" y="3929364"/>
            <a:ext cx="3637297" cy="2215074"/>
            <a:chOff x="4938688" y="3803655"/>
            <a:chExt cx="3194898" cy="1363190"/>
          </a:xfrm>
        </p:grpSpPr>
        <p:sp>
          <p:nvSpPr>
            <p:cNvPr id="20" name="圆角矩形 19"/>
            <p:cNvSpPr/>
            <p:nvPr/>
          </p:nvSpPr>
          <p:spPr bwMode="auto">
            <a:xfrm>
              <a:off x="4938688" y="3803655"/>
              <a:ext cx="3160156" cy="1363190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39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矩形 87"/>
            <p:cNvSpPr>
              <a:spLocks noChangeArrowheads="1"/>
            </p:cNvSpPr>
            <p:nvPr/>
          </p:nvSpPr>
          <p:spPr bwMode="auto">
            <a:xfrm flipV="1">
              <a:off x="5087201" y="3915447"/>
              <a:ext cx="3046385" cy="1079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34" indent="-342934">
                <a:buAutoNum type="arabicPeriod"/>
                <a:defRPr/>
              </a:pPr>
              <a:r>
                <a:rPr lang="zh-CN" altLang="en-US" sz="1800" dirty="0" smtClean="0">
                  <a:latin typeface="+mn-ea"/>
                </a:rPr>
                <a:t>一年内保修</a:t>
              </a:r>
              <a:r>
                <a:rPr lang="en-US" altLang="zh-CN" sz="1800" dirty="0" smtClean="0">
                  <a:latin typeface="+mn-ea"/>
                </a:rPr>
                <a:t> </a:t>
              </a:r>
            </a:p>
            <a:p>
              <a:pPr marL="342934" indent="-342934">
                <a:buAutoNum type="arabicPeriod"/>
                <a:defRPr/>
              </a:pPr>
              <a:r>
                <a:rPr lang="zh-CN" altLang="en-US" sz="1800" dirty="0" smtClean="0">
                  <a:latin typeface="+mn-ea"/>
                </a:rPr>
                <a:t>全程跟踪每款仪器；</a:t>
              </a:r>
              <a:r>
                <a:rPr lang="en-US" altLang="zh-CN" sz="1800" dirty="0" smtClean="0">
                  <a:latin typeface="+mn-ea"/>
                </a:rPr>
                <a:t> </a:t>
              </a:r>
              <a:r>
                <a:rPr lang="zh-CN" altLang="en-US" sz="1800" dirty="0" smtClean="0">
                  <a:latin typeface="+mn-ea"/>
                </a:rPr>
                <a:t>终身免费技术服务，免费软件升级</a:t>
              </a:r>
              <a:endParaRPr lang="en-US" altLang="zh-CN" sz="1800" dirty="0" smtClean="0">
                <a:latin typeface="+mn-ea"/>
              </a:endParaRPr>
            </a:p>
            <a:p>
              <a:pPr marL="342934" indent="-342934">
                <a:buAutoNum type="arabicPeriod"/>
                <a:defRPr/>
              </a:pPr>
              <a:r>
                <a:rPr lang="zh-CN" altLang="en-US" sz="1800" dirty="0" smtClean="0">
                  <a:latin typeface="+mn-ea"/>
                </a:rPr>
                <a:t> 长期提供厂内培训费用全免并且提供免费食宿</a:t>
              </a:r>
              <a:endParaRPr lang="en-US" altLang="zh-CN" sz="1800" dirty="0" smtClean="0">
                <a:latin typeface="+mn-ea"/>
              </a:endParaRPr>
            </a:p>
            <a:p>
              <a:pPr marL="342934" indent="-342934">
                <a:buAutoNum type="arabicPeriod"/>
                <a:defRPr/>
              </a:pPr>
              <a:r>
                <a:rPr lang="zh-CN" altLang="en-US" sz="1800" b="1" dirty="0" smtClean="0">
                  <a:latin typeface="+mn-ea"/>
                </a:rPr>
                <a:t>“以旧换新”</a:t>
              </a:r>
              <a:r>
                <a:rPr lang="zh-CN" altLang="en-US" sz="1800" dirty="0" smtClean="0">
                  <a:latin typeface="+mn-ea"/>
                </a:rPr>
                <a:t>服务</a:t>
              </a:r>
              <a:endParaRPr lang="en-US" altLang="zh-CN" sz="1800" dirty="0">
                <a:latin typeface="+mn-ea"/>
              </a:endParaRPr>
            </a:p>
          </p:txBody>
        </p:sp>
      </p:grpSp>
      <p:grpSp>
        <p:nvGrpSpPr>
          <p:cNvPr id="22" name="组合 26"/>
          <p:cNvGrpSpPr>
            <a:grpSpLocks noChangeAspect="1"/>
          </p:cNvGrpSpPr>
          <p:nvPr/>
        </p:nvGrpSpPr>
        <p:grpSpPr bwMode="auto">
          <a:xfrm>
            <a:off x="3163009" y="3763524"/>
            <a:ext cx="1980258" cy="433715"/>
            <a:chOff x="855540" y="3672616"/>
            <a:chExt cx="1399872" cy="95114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855540" y="3672616"/>
              <a:ext cx="1399872" cy="951145"/>
            </a:xfrm>
            <a:prstGeom prst="roundRect">
              <a:avLst>
                <a:gd name="adj" fmla="val 10568"/>
              </a:avLst>
            </a:prstGeom>
            <a:grpFill/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930021" y="3706380"/>
              <a:ext cx="1250910" cy="8099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800" b="1" dirty="0" smtClean="0">
                  <a:solidFill>
                    <a:srgbClr val="002060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售后服务</a:t>
              </a:r>
              <a:endParaRPr kumimoji="1" lang="zh-CN" altLang="en-US" sz="1800" b="1" dirty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6"/>
          <p:cNvGrpSpPr>
            <a:grpSpLocks noChangeAspect="1"/>
          </p:cNvGrpSpPr>
          <p:nvPr/>
        </p:nvGrpSpPr>
        <p:grpSpPr bwMode="auto">
          <a:xfrm>
            <a:off x="7132594" y="3763522"/>
            <a:ext cx="2058130" cy="468108"/>
            <a:chOff x="855540" y="3513439"/>
            <a:chExt cx="1399872" cy="98772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6" name="圆角矩形 25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grpFill/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930021" y="3706379"/>
              <a:ext cx="1250910" cy="7793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800" b="1" dirty="0" smtClean="0">
                  <a:solidFill>
                    <a:srgbClr val="002060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服务内容</a:t>
              </a:r>
              <a:endParaRPr kumimoji="1" lang="zh-CN" altLang="en-US" sz="1800" b="1" dirty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8" name="除号 27"/>
          <p:cNvSpPr/>
          <p:nvPr/>
        </p:nvSpPr>
        <p:spPr>
          <a:xfrm rot="2216557">
            <a:off x="5794027" y="3921719"/>
            <a:ext cx="357236" cy="528736"/>
          </a:xfrm>
          <a:prstGeom prst="mathDivide">
            <a:avLst>
              <a:gd name="adj1" fmla="val 8212"/>
              <a:gd name="adj2" fmla="val 6130"/>
              <a:gd name="adj3" fmla="val 731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除号 28"/>
          <p:cNvSpPr/>
          <p:nvPr/>
        </p:nvSpPr>
        <p:spPr>
          <a:xfrm rot="18416557">
            <a:off x="5766476" y="3247369"/>
            <a:ext cx="357273" cy="528683"/>
          </a:xfrm>
          <a:prstGeom prst="mathDivide">
            <a:avLst>
              <a:gd name="adj1" fmla="val 8212"/>
              <a:gd name="adj2" fmla="val 6130"/>
              <a:gd name="adj3" fmla="val 731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除号 29"/>
          <p:cNvSpPr/>
          <p:nvPr/>
        </p:nvSpPr>
        <p:spPr>
          <a:xfrm rot="13016557">
            <a:off x="6487791" y="3226228"/>
            <a:ext cx="357236" cy="528736"/>
          </a:xfrm>
          <a:prstGeom prst="mathDivide">
            <a:avLst>
              <a:gd name="adj1" fmla="val 8212"/>
              <a:gd name="adj2" fmla="val 6130"/>
              <a:gd name="adj3" fmla="val 731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除号 30"/>
          <p:cNvSpPr/>
          <p:nvPr/>
        </p:nvSpPr>
        <p:spPr>
          <a:xfrm rot="19383443" flipH="1">
            <a:off x="6484684" y="3912191"/>
            <a:ext cx="357236" cy="528736"/>
          </a:xfrm>
          <a:prstGeom prst="mathDivide">
            <a:avLst>
              <a:gd name="adj1" fmla="val 8212"/>
              <a:gd name="adj2" fmla="val 6130"/>
              <a:gd name="adj3" fmla="val 731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2" name="组合 43"/>
          <p:cNvGrpSpPr>
            <a:grpSpLocks/>
          </p:cNvGrpSpPr>
          <p:nvPr/>
        </p:nvGrpSpPr>
        <p:grpSpPr bwMode="auto">
          <a:xfrm>
            <a:off x="5874176" y="3386305"/>
            <a:ext cx="890704" cy="890794"/>
            <a:chOff x="5217600" y="3058600"/>
            <a:chExt cx="1116000" cy="116245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3" name="Oval 2"/>
            <p:cNvSpPr>
              <a:spLocks noChangeAspect="1" noChangeArrowheads="1"/>
            </p:cNvSpPr>
            <p:nvPr/>
          </p:nvSpPr>
          <p:spPr bwMode="auto">
            <a:xfrm>
              <a:off x="5217600" y="3058600"/>
              <a:ext cx="1116000" cy="1162454"/>
            </a:xfrm>
            <a:prstGeom prst="donut">
              <a:avLst/>
            </a:prstGeom>
            <a:grpFill/>
            <a:ln w="120650">
              <a:noFill/>
            </a:ln>
            <a:effectLst>
              <a:outerShdw blurRad="889000" sx="89000" sy="89000" algn="ctr" rotWithShape="0">
                <a:prstClr val="black">
                  <a:alpha val="5000"/>
                </a:prstClr>
              </a:outerShdw>
            </a:effectLst>
            <a:scene3d>
              <a:camera prst="orthographicFront"/>
              <a:lightRig rig="flat" dir="t"/>
            </a:scene3d>
            <a:sp3d extrusionH="158750">
              <a:bevelT w="107950"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椭圆 28"/>
            <p:cNvSpPr/>
            <p:nvPr/>
          </p:nvSpPr>
          <p:spPr>
            <a:xfrm>
              <a:off x="5327131" y="3179241"/>
              <a:ext cx="846138" cy="84931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2.1.1【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阻隔性能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chemeClr val="tx1"/>
                </a:solidFill>
                <a:cs typeface="黑体" pitchFamily="49" charset="-122"/>
              </a:rPr>
              <a:t>检测</a:t>
            </a:r>
            <a:r>
              <a:rPr lang="en-US" altLang="zh-CN" dirty="0" smtClean="0">
                <a:solidFill>
                  <a:schemeClr val="tx1"/>
                </a:solidFill>
                <a:cs typeface="黑体" pitchFamily="49" charset="-122"/>
              </a:rPr>
              <a:t> </a:t>
            </a:r>
            <a:endParaRPr lang="zh-CN" altLang="en-US" dirty="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454117" y="1358092"/>
            <a:ext cx="885831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1.【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阻隔性能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】 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水蒸气透过量 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按照水蒸气透过量测定法（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YBB00092003-2015 )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第一法试验条件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B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或第二法试验条件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B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或第四法试验条件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2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测定，试验时热封面向低湿度侧，不得过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0.5g/(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m</a:t>
            </a:r>
            <a:r>
              <a:rPr lang="en-US" altLang="zh-CN" sz="1800" baseline="300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2</a:t>
            </a:r>
            <a:r>
              <a:rPr lang="en-US" altLang="zh-CN" sz="1800" dirty="0" smtClean="0">
                <a:latin typeface="Arial" pitchFamily="34" charset="0"/>
                <a:ea typeface="宋体" pitchFamily="2" charset="-122"/>
                <a:cs typeface="黑体" pitchFamily="49" charset="-122"/>
              </a:rPr>
              <a:t> ·24h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)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黑体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该测试项目所需的检测设备为：水蒸</a:t>
            </a:r>
            <a:r>
              <a:rPr lang="zh-CN" altLang="en-US" sz="1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黑体" pitchFamily="49" charset="-122"/>
              </a:rPr>
              <a:t>气透过率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黑体" pitchFamily="49" charset="-122"/>
              </a:rPr>
              <a:t>测试仪（杯式法或电解法或红外法）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4.4 </a:t>
            </a:r>
            <a:r>
              <a:rPr lang="en-US" altLang="zh-CN" dirty="0" err="1" smtClean="0"/>
              <a:t>服务特色</a:t>
            </a:r>
            <a:endParaRPr dirty="0" smtClean="0"/>
          </a:p>
        </p:txBody>
      </p:sp>
      <p:sp>
        <p:nvSpPr>
          <p:cNvPr id="4" name="文本框 1"/>
          <p:cNvSpPr txBox="1"/>
          <p:nvPr/>
        </p:nvSpPr>
        <p:spPr>
          <a:xfrm>
            <a:off x="1168365" y="1000902"/>
            <a:ext cx="6147181" cy="400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1449" tIns="45725" rIns="91449" bIns="45725" anchor="t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服务特色</a:t>
            </a:r>
            <a:r>
              <a:rPr lang="en-US" altLang="zh-C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---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专业、满意、细致、快速</a:t>
            </a:r>
            <a:endParaRPr lang="zh-CN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5" name="组合 54"/>
          <p:cNvGrpSpPr/>
          <p:nvPr/>
        </p:nvGrpSpPr>
        <p:grpSpPr>
          <a:xfrm>
            <a:off x="5170930" y="2685991"/>
            <a:ext cx="1479743" cy="2007065"/>
            <a:chOff x="3969918" y="2520214"/>
            <a:chExt cx="1462347" cy="1954513"/>
          </a:xfrm>
        </p:grpSpPr>
        <p:sp>
          <p:nvSpPr>
            <p:cNvPr id="6" name="椭圆 5"/>
            <p:cNvSpPr/>
            <p:nvPr>
              <p:custDataLst>
                <p:tags r:id="rId53"/>
              </p:custDataLst>
            </p:nvPr>
          </p:nvSpPr>
          <p:spPr>
            <a:xfrm>
              <a:off x="3969918" y="3918267"/>
              <a:ext cx="1462347" cy="55646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7" name="泪滴形 6"/>
            <p:cNvSpPr/>
            <p:nvPr>
              <p:custDataLst>
                <p:tags r:id="rId54"/>
              </p:custDataLst>
            </p:nvPr>
          </p:nvSpPr>
          <p:spPr>
            <a:xfrm rot="8100000">
              <a:off x="4146069" y="2520214"/>
              <a:ext cx="1110048" cy="1110048"/>
            </a:xfrm>
            <a:prstGeom prst="teardrop">
              <a:avLst>
                <a:gd name="adj" fmla="val 12440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55"/>
              </p:custDataLst>
            </p:nvPr>
          </p:nvSpPr>
          <p:spPr>
            <a:xfrm>
              <a:off x="4521983" y="4148190"/>
              <a:ext cx="358219" cy="84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56"/>
              </p:custDataLst>
            </p:nvPr>
          </p:nvSpPr>
          <p:spPr>
            <a:xfrm>
              <a:off x="4483915" y="4139234"/>
              <a:ext cx="434354" cy="102200"/>
            </a:xfrm>
            <a:prstGeom prst="ellipse">
              <a:avLst/>
            </a:prstGeom>
            <a:noFill/>
            <a:ln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10" name="文本框 15"/>
            <p:cNvSpPr txBox="1"/>
            <p:nvPr>
              <p:custDataLst>
                <p:tags r:id="rId57"/>
              </p:custDataLst>
            </p:nvPr>
          </p:nvSpPr>
          <p:spPr>
            <a:xfrm>
              <a:off x="4052207" y="2849589"/>
              <a:ext cx="1297769" cy="76944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 algn="ctr">
                <a:lnSpc>
                  <a:spcPct val="11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charset="0"/>
                  <a:ea typeface="微软雅黑" charset="0"/>
                  <a:sym typeface="Arial" pitchFamily="34" charset="0"/>
                </a:rPr>
                <a:t>共 赢</a:t>
              </a:r>
              <a:endParaRPr lang="zh-CN" altLang="en-US" b="1" dirty="0">
                <a:solidFill>
                  <a:schemeClr val="bg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8"/>
              </p:custDataLst>
            </p:nvPr>
          </p:nvSpPr>
          <p:spPr>
            <a:xfrm rot="10800000">
              <a:off x="4582840" y="3714384"/>
              <a:ext cx="236504" cy="20388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</p:grpSp>
      <p:grpSp>
        <p:nvGrpSpPr>
          <p:cNvPr id="12" name="组合 50"/>
          <p:cNvGrpSpPr/>
          <p:nvPr/>
        </p:nvGrpSpPr>
        <p:grpSpPr>
          <a:xfrm>
            <a:off x="2840701" y="1672932"/>
            <a:ext cx="2740382" cy="662140"/>
            <a:chOff x="854988" y="2846553"/>
            <a:chExt cx="2705544" cy="646331"/>
          </a:xfrm>
        </p:grpSpPr>
        <p:sp>
          <p:nvSpPr>
            <p:cNvPr id="13" name="椭圆 12"/>
            <p:cNvSpPr/>
            <p:nvPr>
              <p:custDataLst>
                <p:tags r:id="rId49"/>
              </p:custDataLst>
            </p:nvPr>
          </p:nvSpPr>
          <p:spPr>
            <a:xfrm>
              <a:off x="3148104" y="3264512"/>
              <a:ext cx="412428" cy="15694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50"/>
              </p:custDataLst>
            </p:nvPr>
          </p:nvSpPr>
          <p:spPr>
            <a:xfrm>
              <a:off x="3199739" y="2880283"/>
              <a:ext cx="300767" cy="373365"/>
            </a:xfrm>
            <a:custGeom>
              <a:avLst/>
              <a:gdLst>
                <a:gd name="connsiteX0" fmla="*/ 69058 w 414338"/>
                <a:gd name="connsiteY0" fmla="*/ 0 h 514350"/>
                <a:gd name="connsiteX1" fmla="*/ 345280 w 414338"/>
                <a:gd name="connsiteY1" fmla="*/ 0 h 514350"/>
                <a:gd name="connsiteX2" fmla="*/ 414338 w 414338"/>
                <a:gd name="connsiteY2" fmla="*/ 69058 h 514350"/>
                <a:gd name="connsiteX3" fmla="*/ 414338 w 414338"/>
                <a:gd name="connsiteY3" fmla="*/ 345280 h 514350"/>
                <a:gd name="connsiteX4" fmla="*/ 345280 w 414338"/>
                <a:gd name="connsiteY4" fmla="*/ 414338 h 514350"/>
                <a:gd name="connsiteX5" fmla="*/ 265176 w 414338"/>
                <a:gd name="connsiteY5" fmla="*/ 414338 h 514350"/>
                <a:gd name="connsiteX6" fmla="*/ 207169 w 414338"/>
                <a:gd name="connsiteY6" fmla="*/ 514350 h 514350"/>
                <a:gd name="connsiteX7" fmla="*/ 149162 w 414338"/>
                <a:gd name="connsiteY7" fmla="*/ 414338 h 514350"/>
                <a:gd name="connsiteX8" fmla="*/ 69058 w 414338"/>
                <a:gd name="connsiteY8" fmla="*/ 414338 h 514350"/>
                <a:gd name="connsiteX9" fmla="*/ 0 w 414338"/>
                <a:gd name="connsiteY9" fmla="*/ 345280 h 514350"/>
                <a:gd name="connsiteX10" fmla="*/ 0 w 414338"/>
                <a:gd name="connsiteY10" fmla="*/ 69058 h 514350"/>
                <a:gd name="connsiteX11" fmla="*/ 69058 w 414338"/>
                <a:gd name="connsiteY1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338" h="514350">
                  <a:moveTo>
                    <a:pt x="69058" y="0"/>
                  </a:moveTo>
                  <a:lnTo>
                    <a:pt x="345280" y="0"/>
                  </a:lnTo>
                  <a:cubicBezTo>
                    <a:pt x="383420" y="0"/>
                    <a:pt x="414338" y="30918"/>
                    <a:pt x="414338" y="69058"/>
                  </a:cubicBezTo>
                  <a:lnTo>
                    <a:pt x="414338" y="345280"/>
                  </a:lnTo>
                  <a:cubicBezTo>
                    <a:pt x="414338" y="383420"/>
                    <a:pt x="383420" y="414338"/>
                    <a:pt x="345280" y="414338"/>
                  </a:cubicBezTo>
                  <a:lnTo>
                    <a:pt x="265176" y="414338"/>
                  </a:lnTo>
                  <a:lnTo>
                    <a:pt x="207169" y="514350"/>
                  </a:lnTo>
                  <a:lnTo>
                    <a:pt x="149162" y="414338"/>
                  </a:lnTo>
                  <a:lnTo>
                    <a:pt x="69058" y="414338"/>
                  </a:lnTo>
                  <a:cubicBezTo>
                    <a:pt x="30918" y="414338"/>
                    <a:pt x="0" y="383420"/>
                    <a:pt x="0" y="345280"/>
                  </a:cubicBezTo>
                  <a:lnTo>
                    <a:pt x="0" y="69058"/>
                  </a:lnTo>
                  <a:cubicBezTo>
                    <a:pt x="0" y="30918"/>
                    <a:pt x="30918" y="0"/>
                    <a:pt x="69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15" name="Freeform 20"/>
            <p:cNvSpPr/>
            <p:nvPr>
              <p:custDataLst>
                <p:tags r:id="rId51"/>
              </p:custDataLst>
            </p:nvPr>
          </p:nvSpPr>
          <p:spPr bwMode="auto">
            <a:xfrm>
              <a:off x="3220378" y="2923139"/>
              <a:ext cx="254198" cy="254200"/>
            </a:xfrm>
            <a:custGeom>
              <a:avLst/>
              <a:gdLst>
                <a:gd name="T0" fmla="*/ 60 w 60"/>
                <a:gd name="T1" fmla="*/ 22 h 60"/>
                <a:gd name="T2" fmla="*/ 30 w 60"/>
                <a:gd name="T3" fmla="*/ 0 h 60"/>
                <a:gd name="T4" fmla="*/ 0 w 60"/>
                <a:gd name="T5" fmla="*/ 22 h 60"/>
                <a:gd name="T6" fmla="*/ 30 w 60"/>
                <a:gd name="T7" fmla="*/ 44 h 60"/>
                <a:gd name="T8" fmla="*/ 33 w 60"/>
                <a:gd name="T9" fmla="*/ 44 h 60"/>
                <a:gd name="T10" fmla="*/ 35 w 60"/>
                <a:gd name="T11" fmla="*/ 44 h 60"/>
                <a:gd name="T12" fmla="*/ 37 w 60"/>
                <a:gd name="T13" fmla="*/ 43 h 60"/>
                <a:gd name="T14" fmla="*/ 32 w 60"/>
                <a:gd name="T15" fmla="*/ 60 h 60"/>
                <a:gd name="T16" fmla="*/ 60 w 60"/>
                <a:gd name="T17" fmla="*/ 24 h 60"/>
                <a:gd name="T18" fmla="*/ 60 w 60"/>
                <a:gd name="T19" fmla="*/ 23 h 60"/>
                <a:gd name="T20" fmla="*/ 60 w 60"/>
                <a:gd name="T21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60" y="22"/>
                  </a:moveTo>
                  <a:cubicBezTo>
                    <a:pt x="60" y="10"/>
                    <a:pt x="47" y="0"/>
                    <a:pt x="30" y="0"/>
                  </a:cubicBezTo>
                  <a:cubicBezTo>
                    <a:pt x="13" y="0"/>
                    <a:pt x="0" y="10"/>
                    <a:pt x="0" y="22"/>
                  </a:cubicBezTo>
                  <a:cubicBezTo>
                    <a:pt x="0" y="34"/>
                    <a:pt x="13" y="44"/>
                    <a:pt x="30" y="44"/>
                  </a:cubicBezTo>
                  <a:cubicBezTo>
                    <a:pt x="31" y="44"/>
                    <a:pt x="32" y="44"/>
                    <a:pt x="33" y="44"/>
                  </a:cubicBezTo>
                  <a:cubicBezTo>
                    <a:pt x="33" y="44"/>
                    <a:pt x="34" y="44"/>
                    <a:pt x="35" y="44"/>
                  </a:cubicBezTo>
                  <a:cubicBezTo>
                    <a:pt x="36" y="44"/>
                    <a:pt x="37" y="43"/>
                    <a:pt x="37" y="43"/>
                  </a:cubicBezTo>
                  <a:cubicBezTo>
                    <a:pt x="37" y="50"/>
                    <a:pt x="36" y="56"/>
                    <a:pt x="32" y="60"/>
                  </a:cubicBezTo>
                  <a:cubicBezTo>
                    <a:pt x="32" y="60"/>
                    <a:pt x="60" y="36"/>
                    <a:pt x="60" y="24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fontAlgn="base"/>
              <a:endParaRPr lang="zh-CN" altLang="en-US" sz="1600" noProof="1"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16" name="矩形 37"/>
            <p:cNvSpPr/>
            <p:nvPr>
              <p:custDataLst>
                <p:tags r:id="rId52"/>
              </p:custDataLst>
            </p:nvPr>
          </p:nvSpPr>
          <p:spPr>
            <a:xfrm>
              <a:off x="854988" y="2846553"/>
              <a:ext cx="2207621" cy="6463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 algn="r"/>
              <a:r>
                <a:rPr lang="zh-CN" altLang="da-DK" sz="1600" b="1" dirty="0">
                  <a:latin typeface="微软雅黑" charset="0"/>
                  <a:ea typeface="微软雅黑" charset="0"/>
                  <a:sym typeface="Arial" pitchFamily="34" charset="0"/>
                </a:rPr>
                <a:t>用户信息档案建立</a:t>
              </a:r>
            </a:p>
          </p:txBody>
        </p:sp>
      </p:grpSp>
      <p:grpSp>
        <p:nvGrpSpPr>
          <p:cNvPr id="17" name="组合 49"/>
          <p:cNvGrpSpPr/>
          <p:nvPr/>
        </p:nvGrpSpPr>
        <p:grpSpPr>
          <a:xfrm>
            <a:off x="1828990" y="2927349"/>
            <a:ext cx="2379790" cy="785382"/>
            <a:chOff x="4108" y="6107"/>
            <a:chExt cx="3701" cy="1205"/>
          </a:xfrm>
        </p:grpSpPr>
        <p:grpSp>
          <p:nvGrpSpPr>
            <p:cNvPr id="18" name="组合 43"/>
            <p:cNvGrpSpPr/>
            <p:nvPr/>
          </p:nvGrpSpPr>
          <p:grpSpPr>
            <a:xfrm>
              <a:off x="7161" y="6107"/>
              <a:ext cx="649" cy="821"/>
              <a:chOff x="3325" y="6185"/>
              <a:chExt cx="649" cy="821"/>
            </a:xfrm>
          </p:grpSpPr>
          <p:sp>
            <p:nvSpPr>
              <p:cNvPr id="20" name="椭圆 19"/>
              <p:cNvSpPr/>
              <p:nvPr>
                <p:custDataLst>
                  <p:tags r:id="rId46"/>
                </p:custDataLst>
              </p:nvPr>
            </p:nvSpPr>
            <p:spPr>
              <a:xfrm>
                <a:off x="3325" y="6759"/>
                <a:ext cx="649" cy="247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fontAlgn="base"/>
                <a:endParaRPr lang="zh-CN" altLang="en-US" sz="1600" noProof="1">
                  <a:solidFill>
                    <a:schemeClr val="tx1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  <p:sp>
            <p:nvSpPr>
              <p:cNvPr id="21" name="任意多边形 20"/>
              <p:cNvSpPr/>
              <p:nvPr>
                <p:custDataLst>
                  <p:tags r:id="rId47"/>
                </p:custDataLst>
              </p:nvPr>
            </p:nvSpPr>
            <p:spPr>
              <a:xfrm>
                <a:off x="3413" y="6185"/>
                <a:ext cx="474" cy="588"/>
              </a:xfrm>
              <a:custGeom>
                <a:avLst/>
                <a:gdLst>
                  <a:gd name="connsiteX0" fmla="*/ 69058 w 414338"/>
                  <a:gd name="connsiteY0" fmla="*/ 0 h 514350"/>
                  <a:gd name="connsiteX1" fmla="*/ 345280 w 414338"/>
                  <a:gd name="connsiteY1" fmla="*/ 0 h 514350"/>
                  <a:gd name="connsiteX2" fmla="*/ 414338 w 414338"/>
                  <a:gd name="connsiteY2" fmla="*/ 69058 h 514350"/>
                  <a:gd name="connsiteX3" fmla="*/ 414338 w 414338"/>
                  <a:gd name="connsiteY3" fmla="*/ 345280 h 514350"/>
                  <a:gd name="connsiteX4" fmla="*/ 345280 w 414338"/>
                  <a:gd name="connsiteY4" fmla="*/ 414338 h 514350"/>
                  <a:gd name="connsiteX5" fmla="*/ 265176 w 414338"/>
                  <a:gd name="connsiteY5" fmla="*/ 414338 h 514350"/>
                  <a:gd name="connsiteX6" fmla="*/ 207169 w 414338"/>
                  <a:gd name="connsiteY6" fmla="*/ 514350 h 514350"/>
                  <a:gd name="connsiteX7" fmla="*/ 149162 w 414338"/>
                  <a:gd name="connsiteY7" fmla="*/ 414338 h 514350"/>
                  <a:gd name="connsiteX8" fmla="*/ 69058 w 414338"/>
                  <a:gd name="connsiteY8" fmla="*/ 414338 h 514350"/>
                  <a:gd name="connsiteX9" fmla="*/ 0 w 414338"/>
                  <a:gd name="connsiteY9" fmla="*/ 345280 h 514350"/>
                  <a:gd name="connsiteX10" fmla="*/ 0 w 414338"/>
                  <a:gd name="connsiteY10" fmla="*/ 69058 h 514350"/>
                  <a:gd name="connsiteX11" fmla="*/ 69058 w 414338"/>
                  <a:gd name="connsiteY11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338" h="514350">
                    <a:moveTo>
                      <a:pt x="69058" y="0"/>
                    </a:moveTo>
                    <a:lnTo>
                      <a:pt x="345280" y="0"/>
                    </a:lnTo>
                    <a:cubicBezTo>
                      <a:pt x="383420" y="0"/>
                      <a:pt x="414338" y="30918"/>
                      <a:pt x="414338" y="69058"/>
                    </a:cubicBezTo>
                    <a:lnTo>
                      <a:pt x="414338" y="345280"/>
                    </a:lnTo>
                    <a:cubicBezTo>
                      <a:pt x="414338" y="383420"/>
                      <a:pt x="383420" y="414338"/>
                      <a:pt x="345280" y="414338"/>
                    </a:cubicBezTo>
                    <a:lnTo>
                      <a:pt x="265176" y="414338"/>
                    </a:lnTo>
                    <a:lnTo>
                      <a:pt x="207169" y="514350"/>
                    </a:lnTo>
                    <a:lnTo>
                      <a:pt x="149162" y="414338"/>
                    </a:lnTo>
                    <a:lnTo>
                      <a:pt x="69058" y="414338"/>
                    </a:lnTo>
                    <a:cubicBezTo>
                      <a:pt x="30918" y="414338"/>
                      <a:pt x="0" y="383420"/>
                      <a:pt x="0" y="345280"/>
                    </a:cubicBezTo>
                    <a:lnTo>
                      <a:pt x="0" y="69058"/>
                    </a:lnTo>
                    <a:cubicBezTo>
                      <a:pt x="0" y="30918"/>
                      <a:pt x="30918" y="0"/>
                      <a:pt x="69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fontAlgn="base"/>
                <a:endParaRPr lang="zh-CN" altLang="en-US" sz="1600" noProof="1">
                  <a:solidFill>
                    <a:schemeClr val="tx1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  <p:sp>
            <p:nvSpPr>
              <p:cNvPr id="22" name="Freeform 23"/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449" y="6261"/>
                <a:ext cx="400" cy="293"/>
              </a:xfrm>
              <a:custGeom>
                <a:avLst/>
                <a:gdLst>
                  <a:gd name="T0" fmla="*/ 52 w 60"/>
                  <a:gd name="T1" fmla="*/ 0 h 44"/>
                  <a:gd name="T2" fmla="*/ 8 w 60"/>
                  <a:gd name="T3" fmla="*/ 0 h 44"/>
                  <a:gd name="T4" fmla="*/ 0 w 60"/>
                  <a:gd name="T5" fmla="*/ 8 h 44"/>
                  <a:gd name="T6" fmla="*/ 0 w 60"/>
                  <a:gd name="T7" fmla="*/ 36 h 44"/>
                  <a:gd name="T8" fmla="*/ 8 w 60"/>
                  <a:gd name="T9" fmla="*/ 44 h 44"/>
                  <a:gd name="T10" fmla="*/ 52 w 60"/>
                  <a:gd name="T11" fmla="*/ 44 h 44"/>
                  <a:gd name="T12" fmla="*/ 60 w 60"/>
                  <a:gd name="T13" fmla="*/ 36 h 44"/>
                  <a:gd name="T14" fmla="*/ 60 w 60"/>
                  <a:gd name="T15" fmla="*/ 8 h 44"/>
                  <a:gd name="T16" fmla="*/ 52 w 60"/>
                  <a:gd name="T17" fmla="*/ 0 h 44"/>
                  <a:gd name="T18" fmla="*/ 52 w 60"/>
                  <a:gd name="T19" fmla="*/ 32 h 44"/>
                  <a:gd name="T20" fmla="*/ 48 w 60"/>
                  <a:gd name="T21" fmla="*/ 36 h 44"/>
                  <a:gd name="T22" fmla="*/ 38 w 60"/>
                  <a:gd name="T23" fmla="*/ 26 h 44"/>
                  <a:gd name="T24" fmla="*/ 32 w 60"/>
                  <a:gd name="T25" fmla="*/ 32 h 44"/>
                  <a:gd name="T26" fmla="*/ 28 w 60"/>
                  <a:gd name="T27" fmla="*/ 32 h 44"/>
                  <a:gd name="T28" fmla="*/ 22 w 60"/>
                  <a:gd name="T29" fmla="*/ 26 h 44"/>
                  <a:gd name="T30" fmla="*/ 12 w 60"/>
                  <a:gd name="T31" fmla="*/ 36 h 44"/>
                  <a:gd name="T32" fmla="*/ 8 w 60"/>
                  <a:gd name="T33" fmla="*/ 32 h 44"/>
                  <a:gd name="T34" fmla="*/ 18 w 60"/>
                  <a:gd name="T35" fmla="*/ 22 h 44"/>
                  <a:gd name="T36" fmla="*/ 16 w 60"/>
                  <a:gd name="T37" fmla="*/ 20 h 44"/>
                  <a:gd name="T38" fmla="*/ 8 w 60"/>
                  <a:gd name="T39" fmla="*/ 12 h 44"/>
                  <a:gd name="T40" fmla="*/ 12 w 60"/>
                  <a:gd name="T41" fmla="*/ 8 h 44"/>
                  <a:gd name="T42" fmla="*/ 28 w 60"/>
                  <a:gd name="T43" fmla="*/ 24 h 44"/>
                  <a:gd name="T44" fmla="*/ 32 w 60"/>
                  <a:gd name="T45" fmla="*/ 24 h 44"/>
                  <a:gd name="T46" fmla="*/ 48 w 60"/>
                  <a:gd name="T47" fmla="*/ 8 h 44"/>
                  <a:gd name="T48" fmla="*/ 52 w 60"/>
                  <a:gd name="T49" fmla="*/ 12 h 44"/>
                  <a:gd name="T50" fmla="*/ 44 w 60"/>
                  <a:gd name="T51" fmla="*/ 20 h 44"/>
                  <a:gd name="T52" fmla="*/ 42 w 60"/>
                  <a:gd name="T53" fmla="*/ 22 h 44"/>
                  <a:gd name="T54" fmla="*/ 52 w 60"/>
                  <a:gd name="T55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" h="44">
                    <a:moveTo>
                      <a:pt x="5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4" y="44"/>
                      <a:pt x="8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6" y="44"/>
                      <a:pt x="60" y="40"/>
                      <a:pt x="60" y="36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4"/>
                      <a:pt x="56" y="0"/>
                      <a:pt x="52" y="0"/>
                    </a:cubicBezTo>
                    <a:close/>
                    <a:moveTo>
                      <a:pt x="52" y="32"/>
                    </a:moveTo>
                    <a:cubicBezTo>
                      <a:pt x="48" y="36"/>
                      <a:pt x="48" y="36"/>
                      <a:pt x="48" y="3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2" y="22"/>
                      <a:pt x="42" y="22"/>
                      <a:pt x="42" y="22"/>
                    </a:cubicBez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base"/>
                <a:endParaRPr lang="zh-CN" altLang="en-US" sz="1600" noProof="1"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</p:grpSp>
        <p:sp>
          <p:nvSpPr>
            <p:cNvPr id="19" name="矩形 38"/>
            <p:cNvSpPr/>
            <p:nvPr>
              <p:custDataLst>
                <p:tags r:id="rId45"/>
              </p:custDataLst>
            </p:nvPr>
          </p:nvSpPr>
          <p:spPr>
            <a:xfrm>
              <a:off x="4108" y="6294"/>
              <a:ext cx="3094" cy="101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/>
              <a:r>
                <a:rPr lang="zh-CN" altLang="da-DK" sz="1600" b="1" dirty="0">
                  <a:latin typeface="微软雅黑" charset="0"/>
                  <a:ea typeface="微软雅黑" charset="0"/>
                  <a:sym typeface="Arial" pitchFamily="34" charset="0"/>
                </a:rPr>
                <a:t>新仪器免费试用</a:t>
              </a:r>
            </a:p>
          </p:txBody>
        </p:sp>
      </p:grpSp>
      <p:grpSp>
        <p:nvGrpSpPr>
          <p:cNvPr id="23" name="组合 52"/>
          <p:cNvGrpSpPr/>
          <p:nvPr/>
        </p:nvGrpSpPr>
        <p:grpSpPr>
          <a:xfrm>
            <a:off x="7457228" y="2916587"/>
            <a:ext cx="3072213" cy="714540"/>
            <a:chOff x="5838135" y="4459299"/>
            <a:chExt cx="3035505" cy="694656"/>
          </a:xfrm>
        </p:grpSpPr>
        <p:sp>
          <p:nvSpPr>
            <p:cNvPr id="24" name="椭圆 23"/>
            <p:cNvSpPr/>
            <p:nvPr>
              <p:custDataLst>
                <p:tags r:id="rId41"/>
              </p:custDataLst>
            </p:nvPr>
          </p:nvSpPr>
          <p:spPr>
            <a:xfrm>
              <a:off x="5838135" y="4839135"/>
              <a:ext cx="412428" cy="15694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25" name="任意多边形 24"/>
            <p:cNvSpPr/>
            <p:nvPr>
              <p:custDataLst>
                <p:tags r:id="rId42"/>
              </p:custDataLst>
            </p:nvPr>
          </p:nvSpPr>
          <p:spPr>
            <a:xfrm>
              <a:off x="5882214" y="4459299"/>
              <a:ext cx="300767" cy="373365"/>
            </a:xfrm>
            <a:custGeom>
              <a:avLst/>
              <a:gdLst>
                <a:gd name="connsiteX0" fmla="*/ 69058 w 414338"/>
                <a:gd name="connsiteY0" fmla="*/ 0 h 514350"/>
                <a:gd name="connsiteX1" fmla="*/ 345280 w 414338"/>
                <a:gd name="connsiteY1" fmla="*/ 0 h 514350"/>
                <a:gd name="connsiteX2" fmla="*/ 414338 w 414338"/>
                <a:gd name="connsiteY2" fmla="*/ 69058 h 514350"/>
                <a:gd name="connsiteX3" fmla="*/ 414338 w 414338"/>
                <a:gd name="connsiteY3" fmla="*/ 345280 h 514350"/>
                <a:gd name="connsiteX4" fmla="*/ 345280 w 414338"/>
                <a:gd name="connsiteY4" fmla="*/ 414338 h 514350"/>
                <a:gd name="connsiteX5" fmla="*/ 265176 w 414338"/>
                <a:gd name="connsiteY5" fmla="*/ 414338 h 514350"/>
                <a:gd name="connsiteX6" fmla="*/ 207169 w 414338"/>
                <a:gd name="connsiteY6" fmla="*/ 514350 h 514350"/>
                <a:gd name="connsiteX7" fmla="*/ 149162 w 414338"/>
                <a:gd name="connsiteY7" fmla="*/ 414338 h 514350"/>
                <a:gd name="connsiteX8" fmla="*/ 69058 w 414338"/>
                <a:gd name="connsiteY8" fmla="*/ 414338 h 514350"/>
                <a:gd name="connsiteX9" fmla="*/ 0 w 414338"/>
                <a:gd name="connsiteY9" fmla="*/ 345280 h 514350"/>
                <a:gd name="connsiteX10" fmla="*/ 0 w 414338"/>
                <a:gd name="connsiteY10" fmla="*/ 69058 h 514350"/>
                <a:gd name="connsiteX11" fmla="*/ 69058 w 414338"/>
                <a:gd name="connsiteY1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338" h="514350">
                  <a:moveTo>
                    <a:pt x="69058" y="0"/>
                  </a:moveTo>
                  <a:lnTo>
                    <a:pt x="345280" y="0"/>
                  </a:lnTo>
                  <a:cubicBezTo>
                    <a:pt x="383420" y="0"/>
                    <a:pt x="414338" y="30918"/>
                    <a:pt x="414338" y="69058"/>
                  </a:cubicBezTo>
                  <a:lnTo>
                    <a:pt x="414338" y="345280"/>
                  </a:lnTo>
                  <a:cubicBezTo>
                    <a:pt x="414338" y="383420"/>
                    <a:pt x="383420" y="414338"/>
                    <a:pt x="345280" y="414338"/>
                  </a:cubicBezTo>
                  <a:lnTo>
                    <a:pt x="265176" y="414338"/>
                  </a:lnTo>
                  <a:lnTo>
                    <a:pt x="207169" y="514350"/>
                  </a:lnTo>
                  <a:lnTo>
                    <a:pt x="149162" y="414338"/>
                  </a:lnTo>
                  <a:lnTo>
                    <a:pt x="69058" y="414338"/>
                  </a:lnTo>
                  <a:cubicBezTo>
                    <a:pt x="30918" y="414338"/>
                    <a:pt x="0" y="383420"/>
                    <a:pt x="0" y="345280"/>
                  </a:cubicBezTo>
                  <a:lnTo>
                    <a:pt x="0" y="69058"/>
                  </a:lnTo>
                  <a:cubicBezTo>
                    <a:pt x="0" y="30918"/>
                    <a:pt x="30918" y="0"/>
                    <a:pt x="69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26" name="Freeform 29"/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5947566" y="4482582"/>
              <a:ext cx="170063" cy="254200"/>
            </a:xfrm>
            <a:custGeom>
              <a:avLst/>
              <a:gdLst>
                <a:gd name="T0" fmla="*/ 40 w 40"/>
                <a:gd name="T1" fmla="*/ 17 h 60"/>
                <a:gd name="T2" fmla="*/ 20 w 40"/>
                <a:gd name="T3" fmla="*/ 0 h 60"/>
                <a:gd name="T4" fmla="*/ 0 w 40"/>
                <a:gd name="T5" fmla="*/ 17 h 60"/>
                <a:gd name="T6" fmla="*/ 0 w 40"/>
                <a:gd name="T7" fmla="*/ 20 h 60"/>
                <a:gd name="T8" fmla="*/ 20 w 40"/>
                <a:gd name="T9" fmla="*/ 60 h 60"/>
                <a:gd name="T10" fmla="*/ 40 w 40"/>
                <a:gd name="T11" fmla="*/ 20 h 60"/>
                <a:gd name="T12" fmla="*/ 40 w 40"/>
                <a:gd name="T13" fmla="*/ 17 h 60"/>
                <a:gd name="T14" fmla="*/ 20 w 40"/>
                <a:gd name="T15" fmla="*/ 28 h 60"/>
                <a:gd name="T16" fmla="*/ 12 w 40"/>
                <a:gd name="T17" fmla="*/ 20 h 60"/>
                <a:gd name="T18" fmla="*/ 20 w 40"/>
                <a:gd name="T19" fmla="*/ 12 h 60"/>
                <a:gd name="T20" fmla="*/ 28 w 40"/>
                <a:gd name="T21" fmla="*/ 20 h 60"/>
                <a:gd name="T22" fmla="*/ 20 w 40"/>
                <a:gd name="T23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60">
                  <a:moveTo>
                    <a:pt x="40" y="17"/>
                  </a:moveTo>
                  <a:cubicBezTo>
                    <a:pt x="38" y="8"/>
                    <a:pt x="30" y="0"/>
                    <a:pt x="20" y="0"/>
                  </a:cubicBezTo>
                  <a:cubicBezTo>
                    <a:pt x="10" y="0"/>
                    <a:pt x="2" y="8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40"/>
                    <a:pt x="20" y="60"/>
                    <a:pt x="20" y="60"/>
                  </a:cubicBezTo>
                  <a:cubicBezTo>
                    <a:pt x="20" y="60"/>
                    <a:pt x="40" y="40"/>
                    <a:pt x="40" y="20"/>
                  </a:cubicBezTo>
                  <a:cubicBezTo>
                    <a:pt x="40" y="19"/>
                    <a:pt x="40" y="18"/>
                    <a:pt x="40" y="17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7500" lnSpcReduction="20000"/>
            </a:bodyPr>
            <a:lstStyle/>
            <a:p>
              <a:pPr fontAlgn="base"/>
              <a:endParaRPr lang="zh-CN" altLang="en-US" sz="1600" noProof="1"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27" name="矩形 39"/>
            <p:cNvSpPr/>
            <p:nvPr>
              <p:custDataLst>
                <p:tags r:id="rId44"/>
              </p:custDataLst>
            </p:nvPr>
          </p:nvSpPr>
          <p:spPr>
            <a:xfrm>
              <a:off x="6399056" y="4507624"/>
              <a:ext cx="2474584" cy="6463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/>
              <a:r>
                <a:rPr lang="zh-CN" altLang="da-DK" sz="1600" b="1" dirty="0">
                  <a:latin typeface="微软雅黑" charset="0"/>
                  <a:ea typeface="微软雅黑" charset="0"/>
                  <a:sym typeface="Arial" pitchFamily="34" charset="0"/>
                </a:rPr>
                <a:t>周期性测试数据对比</a:t>
              </a:r>
            </a:p>
          </p:txBody>
        </p:sp>
      </p:grpSp>
      <p:grpSp>
        <p:nvGrpSpPr>
          <p:cNvPr id="28" name="组合 58"/>
          <p:cNvGrpSpPr/>
          <p:nvPr/>
        </p:nvGrpSpPr>
        <p:grpSpPr>
          <a:xfrm>
            <a:off x="7712832" y="3655750"/>
            <a:ext cx="3236709" cy="718612"/>
            <a:chOff x="11060" y="2358"/>
            <a:chExt cx="5036" cy="1101"/>
          </a:xfrm>
        </p:grpSpPr>
        <p:grpSp>
          <p:nvGrpSpPr>
            <p:cNvPr id="29" name="组合 57"/>
            <p:cNvGrpSpPr/>
            <p:nvPr/>
          </p:nvGrpSpPr>
          <p:grpSpPr>
            <a:xfrm>
              <a:off x="11060" y="2358"/>
              <a:ext cx="649" cy="863"/>
              <a:chOff x="14238" y="2530"/>
              <a:chExt cx="649" cy="863"/>
            </a:xfrm>
          </p:grpSpPr>
          <p:sp>
            <p:nvSpPr>
              <p:cNvPr id="31" name="椭圆 26"/>
              <p:cNvSpPr/>
              <p:nvPr>
                <p:custDataLst>
                  <p:tags r:id="rId38"/>
                </p:custDataLst>
              </p:nvPr>
            </p:nvSpPr>
            <p:spPr>
              <a:xfrm>
                <a:off x="14238" y="3146"/>
                <a:ext cx="649" cy="247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fontAlgn="base"/>
                <a:endParaRPr lang="zh-CN" altLang="en-US" sz="1600" noProof="1">
                  <a:solidFill>
                    <a:schemeClr val="tx1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  <p:sp>
            <p:nvSpPr>
              <p:cNvPr id="32" name="任意多边形 31"/>
              <p:cNvSpPr/>
              <p:nvPr>
                <p:custDataLst>
                  <p:tags r:id="rId39"/>
                </p:custDataLst>
              </p:nvPr>
            </p:nvSpPr>
            <p:spPr>
              <a:xfrm>
                <a:off x="14301" y="2530"/>
                <a:ext cx="474" cy="588"/>
              </a:xfrm>
              <a:custGeom>
                <a:avLst/>
                <a:gdLst>
                  <a:gd name="connsiteX0" fmla="*/ 69058 w 414338"/>
                  <a:gd name="connsiteY0" fmla="*/ 0 h 514350"/>
                  <a:gd name="connsiteX1" fmla="*/ 345280 w 414338"/>
                  <a:gd name="connsiteY1" fmla="*/ 0 h 514350"/>
                  <a:gd name="connsiteX2" fmla="*/ 414338 w 414338"/>
                  <a:gd name="connsiteY2" fmla="*/ 69058 h 514350"/>
                  <a:gd name="connsiteX3" fmla="*/ 414338 w 414338"/>
                  <a:gd name="connsiteY3" fmla="*/ 345280 h 514350"/>
                  <a:gd name="connsiteX4" fmla="*/ 345280 w 414338"/>
                  <a:gd name="connsiteY4" fmla="*/ 414338 h 514350"/>
                  <a:gd name="connsiteX5" fmla="*/ 265176 w 414338"/>
                  <a:gd name="connsiteY5" fmla="*/ 414338 h 514350"/>
                  <a:gd name="connsiteX6" fmla="*/ 207169 w 414338"/>
                  <a:gd name="connsiteY6" fmla="*/ 514350 h 514350"/>
                  <a:gd name="connsiteX7" fmla="*/ 149162 w 414338"/>
                  <a:gd name="connsiteY7" fmla="*/ 414338 h 514350"/>
                  <a:gd name="connsiteX8" fmla="*/ 69058 w 414338"/>
                  <a:gd name="connsiteY8" fmla="*/ 414338 h 514350"/>
                  <a:gd name="connsiteX9" fmla="*/ 0 w 414338"/>
                  <a:gd name="connsiteY9" fmla="*/ 345280 h 514350"/>
                  <a:gd name="connsiteX10" fmla="*/ 0 w 414338"/>
                  <a:gd name="connsiteY10" fmla="*/ 69058 h 514350"/>
                  <a:gd name="connsiteX11" fmla="*/ 69058 w 414338"/>
                  <a:gd name="connsiteY11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338" h="514350">
                    <a:moveTo>
                      <a:pt x="69058" y="0"/>
                    </a:moveTo>
                    <a:lnTo>
                      <a:pt x="345280" y="0"/>
                    </a:lnTo>
                    <a:cubicBezTo>
                      <a:pt x="383420" y="0"/>
                      <a:pt x="414338" y="30918"/>
                      <a:pt x="414338" y="69058"/>
                    </a:cubicBezTo>
                    <a:lnTo>
                      <a:pt x="414338" y="345280"/>
                    </a:lnTo>
                    <a:cubicBezTo>
                      <a:pt x="414338" y="383420"/>
                      <a:pt x="383420" y="414338"/>
                      <a:pt x="345280" y="414338"/>
                    </a:cubicBezTo>
                    <a:lnTo>
                      <a:pt x="265176" y="414338"/>
                    </a:lnTo>
                    <a:lnTo>
                      <a:pt x="207169" y="514350"/>
                    </a:lnTo>
                    <a:lnTo>
                      <a:pt x="149162" y="414338"/>
                    </a:lnTo>
                    <a:lnTo>
                      <a:pt x="69058" y="414338"/>
                    </a:lnTo>
                    <a:cubicBezTo>
                      <a:pt x="30918" y="414338"/>
                      <a:pt x="0" y="383420"/>
                      <a:pt x="0" y="345280"/>
                    </a:cubicBezTo>
                    <a:lnTo>
                      <a:pt x="0" y="69058"/>
                    </a:lnTo>
                    <a:cubicBezTo>
                      <a:pt x="0" y="30918"/>
                      <a:pt x="30918" y="0"/>
                      <a:pt x="69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fontAlgn="base"/>
                <a:endParaRPr lang="zh-CN" altLang="en-US" sz="1600" noProof="1">
                  <a:solidFill>
                    <a:schemeClr val="tx1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  <p:sp>
            <p:nvSpPr>
              <p:cNvPr id="33" name="Freeform 24"/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4350" y="2582"/>
                <a:ext cx="406" cy="406"/>
              </a:xfrm>
              <a:custGeom>
                <a:avLst/>
                <a:gdLst>
                  <a:gd name="T0" fmla="*/ 58 w 61"/>
                  <a:gd name="T1" fmla="*/ 50 h 61"/>
                  <a:gd name="T2" fmla="*/ 48 w 61"/>
                  <a:gd name="T3" fmla="*/ 40 h 61"/>
                  <a:gd name="T4" fmla="*/ 52 w 61"/>
                  <a:gd name="T5" fmla="*/ 26 h 61"/>
                  <a:gd name="T6" fmla="*/ 26 w 61"/>
                  <a:gd name="T7" fmla="*/ 0 h 61"/>
                  <a:gd name="T8" fmla="*/ 0 w 61"/>
                  <a:gd name="T9" fmla="*/ 26 h 61"/>
                  <a:gd name="T10" fmla="*/ 26 w 61"/>
                  <a:gd name="T11" fmla="*/ 52 h 61"/>
                  <a:gd name="T12" fmla="*/ 40 w 61"/>
                  <a:gd name="T13" fmla="*/ 48 h 61"/>
                  <a:gd name="T14" fmla="*/ 50 w 61"/>
                  <a:gd name="T15" fmla="*/ 58 h 61"/>
                  <a:gd name="T16" fmla="*/ 58 w 61"/>
                  <a:gd name="T17" fmla="*/ 58 h 61"/>
                  <a:gd name="T18" fmla="*/ 58 w 61"/>
                  <a:gd name="T19" fmla="*/ 50 h 61"/>
                  <a:gd name="T20" fmla="*/ 26 w 61"/>
                  <a:gd name="T21" fmla="*/ 44 h 61"/>
                  <a:gd name="T22" fmla="*/ 8 w 61"/>
                  <a:gd name="T23" fmla="*/ 26 h 61"/>
                  <a:gd name="T24" fmla="*/ 26 w 61"/>
                  <a:gd name="T25" fmla="*/ 8 h 61"/>
                  <a:gd name="T26" fmla="*/ 44 w 61"/>
                  <a:gd name="T27" fmla="*/ 26 h 61"/>
                  <a:gd name="T28" fmla="*/ 26 w 61"/>
                  <a:gd name="T29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61">
                    <a:moveTo>
                      <a:pt x="58" y="50"/>
                    </a:moveTo>
                    <a:cubicBezTo>
                      <a:pt x="48" y="40"/>
                      <a:pt x="48" y="40"/>
                      <a:pt x="48" y="40"/>
                    </a:cubicBezTo>
                    <a:cubicBezTo>
                      <a:pt x="51" y="36"/>
                      <a:pt x="52" y="31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31" y="52"/>
                      <a:pt x="36" y="51"/>
                      <a:pt x="40" y="4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2" y="61"/>
                      <a:pt x="56" y="61"/>
                      <a:pt x="58" y="58"/>
                    </a:cubicBezTo>
                    <a:cubicBezTo>
                      <a:pt x="61" y="56"/>
                      <a:pt x="61" y="52"/>
                      <a:pt x="58" y="50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ubicBezTo>
                      <a:pt x="44" y="36"/>
                      <a:pt x="36" y="44"/>
                      <a:pt x="26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base"/>
                <a:endParaRPr lang="zh-CN" altLang="en-US" sz="1600" noProof="1"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</p:grpSp>
        <p:sp>
          <p:nvSpPr>
            <p:cNvPr id="30" name="矩形 40"/>
            <p:cNvSpPr/>
            <p:nvPr>
              <p:custDataLst>
                <p:tags r:id="rId37"/>
              </p:custDataLst>
            </p:nvPr>
          </p:nvSpPr>
          <p:spPr>
            <a:xfrm>
              <a:off x="11891" y="2451"/>
              <a:ext cx="4205" cy="100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/>
              <a:r>
                <a:rPr lang="zh-CN" altLang="da-DK" sz="1600" b="1" dirty="0">
                  <a:latin typeface="微软雅黑" charset="0"/>
                  <a:ea typeface="微软雅黑" charset="0"/>
                  <a:sym typeface="Arial" pitchFamily="34" charset="0"/>
                </a:rPr>
                <a:t>国家标准物质长期提供</a:t>
              </a:r>
            </a:p>
          </p:txBody>
        </p:sp>
      </p:grpSp>
      <p:grpSp>
        <p:nvGrpSpPr>
          <p:cNvPr id="34" name="组合 56"/>
          <p:cNvGrpSpPr/>
          <p:nvPr/>
        </p:nvGrpSpPr>
        <p:grpSpPr>
          <a:xfrm>
            <a:off x="2014475" y="3709553"/>
            <a:ext cx="2287885" cy="690722"/>
            <a:chOff x="6104" y="8038"/>
            <a:chExt cx="3559" cy="1061"/>
          </a:xfrm>
        </p:grpSpPr>
        <p:sp>
          <p:nvSpPr>
            <p:cNvPr id="35" name="矩形 47"/>
            <p:cNvSpPr/>
            <p:nvPr>
              <p:custDataLst>
                <p:tags r:id="rId33"/>
              </p:custDataLst>
            </p:nvPr>
          </p:nvSpPr>
          <p:spPr>
            <a:xfrm>
              <a:off x="6104" y="8081"/>
              <a:ext cx="2635" cy="101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/>
              <a:r>
                <a:rPr lang="zh-CN" altLang="da-DK" sz="1600" b="1" dirty="0">
                  <a:latin typeface="微软雅黑" charset="0"/>
                  <a:ea typeface="微软雅黑" charset="0"/>
                  <a:sym typeface="Arial" pitchFamily="34" charset="0"/>
                </a:rPr>
                <a:t>仪器以旧换新</a:t>
              </a:r>
            </a:p>
          </p:txBody>
        </p:sp>
        <p:grpSp>
          <p:nvGrpSpPr>
            <p:cNvPr id="36" name="组合 55"/>
            <p:cNvGrpSpPr/>
            <p:nvPr/>
          </p:nvGrpSpPr>
          <p:grpSpPr>
            <a:xfrm>
              <a:off x="9015" y="8038"/>
              <a:ext cx="649" cy="845"/>
              <a:chOff x="5102" y="8115"/>
              <a:chExt cx="649" cy="845"/>
            </a:xfrm>
          </p:grpSpPr>
          <p:sp>
            <p:nvSpPr>
              <p:cNvPr id="37" name="椭圆 36"/>
              <p:cNvSpPr/>
              <p:nvPr>
                <p:custDataLst>
                  <p:tags r:id="rId34"/>
                </p:custDataLst>
              </p:nvPr>
            </p:nvSpPr>
            <p:spPr>
              <a:xfrm>
                <a:off x="5102" y="8713"/>
                <a:ext cx="649" cy="247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fontAlgn="base"/>
                <a:endParaRPr lang="zh-CN" altLang="en-US" sz="1600" noProof="1">
                  <a:solidFill>
                    <a:schemeClr val="tx1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  <p:sp>
            <p:nvSpPr>
              <p:cNvPr id="38" name="任意多边形 37"/>
              <p:cNvSpPr/>
              <p:nvPr>
                <p:custDataLst>
                  <p:tags r:id="rId35"/>
                </p:custDataLst>
              </p:nvPr>
            </p:nvSpPr>
            <p:spPr>
              <a:xfrm>
                <a:off x="5172" y="8115"/>
                <a:ext cx="474" cy="588"/>
              </a:xfrm>
              <a:custGeom>
                <a:avLst/>
                <a:gdLst>
                  <a:gd name="connsiteX0" fmla="*/ 69058 w 414338"/>
                  <a:gd name="connsiteY0" fmla="*/ 0 h 514350"/>
                  <a:gd name="connsiteX1" fmla="*/ 345280 w 414338"/>
                  <a:gd name="connsiteY1" fmla="*/ 0 h 514350"/>
                  <a:gd name="connsiteX2" fmla="*/ 414338 w 414338"/>
                  <a:gd name="connsiteY2" fmla="*/ 69058 h 514350"/>
                  <a:gd name="connsiteX3" fmla="*/ 414338 w 414338"/>
                  <a:gd name="connsiteY3" fmla="*/ 345280 h 514350"/>
                  <a:gd name="connsiteX4" fmla="*/ 345280 w 414338"/>
                  <a:gd name="connsiteY4" fmla="*/ 414338 h 514350"/>
                  <a:gd name="connsiteX5" fmla="*/ 265176 w 414338"/>
                  <a:gd name="connsiteY5" fmla="*/ 414338 h 514350"/>
                  <a:gd name="connsiteX6" fmla="*/ 207169 w 414338"/>
                  <a:gd name="connsiteY6" fmla="*/ 514350 h 514350"/>
                  <a:gd name="connsiteX7" fmla="*/ 149162 w 414338"/>
                  <a:gd name="connsiteY7" fmla="*/ 414338 h 514350"/>
                  <a:gd name="connsiteX8" fmla="*/ 69058 w 414338"/>
                  <a:gd name="connsiteY8" fmla="*/ 414338 h 514350"/>
                  <a:gd name="connsiteX9" fmla="*/ 0 w 414338"/>
                  <a:gd name="connsiteY9" fmla="*/ 345280 h 514350"/>
                  <a:gd name="connsiteX10" fmla="*/ 0 w 414338"/>
                  <a:gd name="connsiteY10" fmla="*/ 69058 h 514350"/>
                  <a:gd name="connsiteX11" fmla="*/ 69058 w 414338"/>
                  <a:gd name="connsiteY11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338" h="514350">
                    <a:moveTo>
                      <a:pt x="69058" y="0"/>
                    </a:moveTo>
                    <a:lnTo>
                      <a:pt x="345280" y="0"/>
                    </a:lnTo>
                    <a:cubicBezTo>
                      <a:pt x="383420" y="0"/>
                      <a:pt x="414338" y="30918"/>
                      <a:pt x="414338" y="69058"/>
                    </a:cubicBezTo>
                    <a:lnTo>
                      <a:pt x="414338" y="345280"/>
                    </a:lnTo>
                    <a:cubicBezTo>
                      <a:pt x="414338" y="383420"/>
                      <a:pt x="383420" y="414338"/>
                      <a:pt x="345280" y="414338"/>
                    </a:cubicBezTo>
                    <a:lnTo>
                      <a:pt x="265176" y="414338"/>
                    </a:lnTo>
                    <a:lnTo>
                      <a:pt x="207169" y="514350"/>
                    </a:lnTo>
                    <a:lnTo>
                      <a:pt x="149162" y="414338"/>
                    </a:lnTo>
                    <a:lnTo>
                      <a:pt x="69058" y="414338"/>
                    </a:lnTo>
                    <a:cubicBezTo>
                      <a:pt x="30918" y="414338"/>
                      <a:pt x="0" y="383420"/>
                      <a:pt x="0" y="345280"/>
                    </a:cubicBezTo>
                    <a:lnTo>
                      <a:pt x="0" y="69058"/>
                    </a:lnTo>
                    <a:cubicBezTo>
                      <a:pt x="0" y="30918"/>
                      <a:pt x="30918" y="0"/>
                      <a:pt x="69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fontAlgn="base"/>
                <a:endParaRPr lang="zh-CN" altLang="en-US" sz="1600" noProof="1">
                  <a:solidFill>
                    <a:schemeClr val="tx1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  <p:sp>
            <p:nvSpPr>
              <p:cNvPr id="39" name="KSO_Shape"/>
              <p:cNvSpPr/>
              <p:nvPr>
                <p:custDataLst>
                  <p:tags r:id="rId36"/>
                </p:custDataLst>
              </p:nvPr>
            </p:nvSpPr>
            <p:spPr>
              <a:xfrm>
                <a:off x="5247" y="8187"/>
                <a:ext cx="323" cy="323"/>
              </a:xfrm>
              <a:custGeom>
                <a:avLst/>
                <a:gdLst/>
                <a:ahLst/>
                <a:cxnLst/>
                <a:rect l="l" t="t" r="r" b="b"/>
                <a:pathLst>
                  <a:path w="900473" h="900473">
                    <a:moveTo>
                      <a:pt x="347074" y="203047"/>
                    </a:moveTo>
                    <a:lnTo>
                      <a:pt x="692767" y="451973"/>
                    </a:lnTo>
                    <a:lnTo>
                      <a:pt x="347074" y="700898"/>
                    </a:lnTo>
                    <a:close/>
                    <a:moveTo>
                      <a:pt x="450237" y="63807"/>
                    </a:moveTo>
                    <a:cubicBezTo>
                      <a:pt x="236817" y="63807"/>
                      <a:pt x="63807" y="236817"/>
                      <a:pt x="63807" y="450237"/>
                    </a:cubicBezTo>
                    <a:cubicBezTo>
                      <a:pt x="63807" y="663656"/>
                      <a:pt x="236817" y="836666"/>
                      <a:pt x="450237" y="836666"/>
                    </a:cubicBezTo>
                    <a:cubicBezTo>
                      <a:pt x="663656" y="836666"/>
                      <a:pt x="836666" y="663656"/>
                      <a:pt x="836666" y="450237"/>
                    </a:cubicBezTo>
                    <a:cubicBezTo>
                      <a:pt x="836666" y="236817"/>
                      <a:pt x="663656" y="63807"/>
                      <a:pt x="450237" y="63807"/>
                    </a:cubicBezTo>
                    <a:close/>
                    <a:moveTo>
                      <a:pt x="450237" y="0"/>
                    </a:moveTo>
                    <a:cubicBezTo>
                      <a:pt x="698895" y="0"/>
                      <a:pt x="900473" y="201578"/>
                      <a:pt x="900473" y="450237"/>
                    </a:cubicBezTo>
                    <a:cubicBezTo>
                      <a:pt x="900473" y="698895"/>
                      <a:pt x="698895" y="900473"/>
                      <a:pt x="450237" y="900473"/>
                    </a:cubicBezTo>
                    <a:cubicBezTo>
                      <a:pt x="201578" y="900473"/>
                      <a:pt x="0" y="698895"/>
                      <a:pt x="0" y="450237"/>
                    </a:cubicBezTo>
                    <a:cubicBezTo>
                      <a:pt x="0" y="201578"/>
                      <a:pt x="201578" y="0"/>
                      <a:pt x="4502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fontAlgn="base">
                  <a:defRPr/>
                </a:pPr>
                <a:endParaRPr lang="zh-CN" altLang="en-US" sz="1600" noProof="1">
                  <a:solidFill>
                    <a:srgbClr val="FFFFFF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</p:grpSp>
      </p:grpSp>
      <p:grpSp>
        <p:nvGrpSpPr>
          <p:cNvPr id="40" name="组合 41"/>
          <p:cNvGrpSpPr/>
          <p:nvPr/>
        </p:nvGrpSpPr>
        <p:grpSpPr>
          <a:xfrm>
            <a:off x="6239288" y="1629890"/>
            <a:ext cx="3015055" cy="662140"/>
            <a:chOff x="10874" y="8043"/>
            <a:chExt cx="4690" cy="1018"/>
          </a:xfrm>
        </p:grpSpPr>
        <p:sp>
          <p:nvSpPr>
            <p:cNvPr id="41" name="椭圆 40"/>
            <p:cNvSpPr/>
            <p:nvPr>
              <p:custDataLst>
                <p:tags r:id="rId29"/>
              </p:custDataLst>
            </p:nvPr>
          </p:nvSpPr>
          <p:spPr>
            <a:xfrm>
              <a:off x="10874" y="8713"/>
              <a:ext cx="649" cy="247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42" name="任意多边形 41"/>
            <p:cNvSpPr/>
            <p:nvPr>
              <p:custDataLst>
                <p:tags r:id="rId30"/>
              </p:custDataLst>
            </p:nvPr>
          </p:nvSpPr>
          <p:spPr>
            <a:xfrm>
              <a:off x="10944" y="8115"/>
              <a:ext cx="474" cy="588"/>
            </a:xfrm>
            <a:custGeom>
              <a:avLst/>
              <a:gdLst>
                <a:gd name="connsiteX0" fmla="*/ 69058 w 414338"/>
                <a:gd name="connsiteY0" fmla="*/ 0 h 514350"/>
                <a:gd name="connsiteX1" fmla="*/ 345280 w 414338"/>
                <a:gd name="connsiteY1" fmla="*/ 0 h 514350"/>
                <a:gd name="connsiteX2" fmla="*/ 414338 w 414338"/>
                <a:gd name="connsiteY2" fmla="*/ 69058 h 514350"/>
                <a:gd name="connsiteX3" fmla="*/ 414338 w 414338"/>
                <a:gd name="connsiteY3" fmla="*/ 345280 h 514350"/>
                <a:gd name="connsiteX4" fmla="*/ 345280 w 414338"/>
                <a:gd name="connsiteY4" fmla="*/ 414338 h 514350"/>
                <a:gd name="connsiteX5" fmla="*/ 265176 w 414338"/>
                <a:gd name="connsiteY5" fmla="*/ 414338 h 514350"/>
                <a:gd name="connsiteX6" fmla="*/ 207169 w 414338"/>
                <a:gd name="connsiteY6" fmla="*/ 514350 h 514350"/>
                <a:gd name="connsiteX7" fmla="*/ 149162 w 414338"/>
                <a:gd name="connsiteY7" fmla="*/ 414338 h 514350"/>
                <a:gd name="connsiteX8" fmla="*/ 69058 w 414338"/>
                <a:gd name="connsiteY8" fmla="*/ 414338 h 514350"/>
                <a:gd name="connsiteX9" fmla="*/ 0 w 414338"/>
                <a:gd name="connsiteY9" fmla="*/ 345280 h 514350"/>
                <a:gd name="connsiteX10" fmla="*/ 0 w 414338"/>
                <a:gd name="connsiteY10" fmla="*/ 69058 h 514350"/>
                <a:gd name="connsiteX11" fmla="*/ 69058 w 414338"/>
                <a:gd name="connsiteY1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338" h="514350">
                  <a:moveTo>
                    <a:pt x="69058" y="0"/>
                  </a:moveTo>
                  <a:lnTo>
                    <a:pt x="345280" y="0"/>
                  </a:lnTo>
                  <a:cubicBezTo>
                    <a:pt x="383420" y="0"/>
                    <a:pt x="414338" y="30918"/>
                    <a:pt x="414338" y="69058"/>
                  </a:cubicBezTo>
                  <a:lnTo>
                    <a:pt x="414338" y="345280"/>
                  </a:lnTo>
                  <a:cubicBezTo>
                    <a:pt x="414338" y="383420"/>
                    <a:pt x="383420" y="414338"/>
                    <a:pt x="345280" y="414338"/>
                  </a:cubicBezTo>
                  <a:lnTo>
                    <a:pt x="265176" y="414338"/>
                  </a:lnTo>
                  <a:lnTo>
                    <a:pt x="207169" y="514350"/>
                  </a:lnTo>
                  <a:lnTo>
                    <a:pt x="149162" y="414338"/>
                  </a:lnTo>
                  <a:lnTo>
                    <a:pt x="69058" y="414338"/>
                  </a:lnTo>
                  <a:cubicBezTo>
                    <a:pt x="30918" y="414338"/>
                    <a:pt x="0" y="383420"/>
                    <a:pt x="0" y="345280"/>
                  </a:cubicBezTo>
                  <a:lnTo>
                    <a:pt x="0" y="69058"/>
                  </a:lnTo>
                  <a:cubicBezTo>
                    <a:pt x="0" y="30918"/>
                    <a:pt x="30918" y="0"/>
                    <a:pt x="69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31"/>
              </p:custDataLst>
            </p:nvPr>
          </p:nvSpPr>
          <p:spPr>
            <a:xfrm>
              <a:off x="11627" y="8043"/>
              <a:ext cx="3937" cy="101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/>
              <a:r>
                <a:rPr lang="zh-CN" altLang="da-DK" sz="1600" b="1" dirty="0">
                  <a:latin typeface="微软雅黑" charset="0"/>
                  <a:ea typeface="微软雅黑" charset="0"/>
                  <a:sym typeface="Arial" pitchFamily="34" charset="0"/>
                </a:rPr>
                <a:t>无限制来厂免费培训</a:t>
              </a:r>
            </a:p>
          </p:txBody>
        </p:sp>
        <p:sp>
          <p:nvSpPr>
            <p:cNvPr id="44" name="KSO_Shape"/>
            <p:cNvSpPr/>
            <p:nvPr>
              <p:custDataLst>
                <p:tags r:id="rId32"/>
              </p:custDataLst>
            </p:nvPr>
          </p:nvSpPr>
          <p:spPr>
            <a:xfrm flipH="1">
              <a:off x="10958" y="8146"/>
              <a:ext cx="444" cy="444"/>
            </a:xfrm>
            <a:prstGeom prst="sun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base">
                <a:defRPr/>
              </a:pPr>
              <a:endParaRPr lang="zh-CN" altLang="en-US" sz="1600" noProof="1">
                <a:solidFill>
                  <a:srgbClr val="FFFFFF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</p:grpSp>
      <p:grpSp>
        <p:nvGrpSpPr>
          <p:cNvPr id="45" name="组合 29"/>
          <p:cNvGrpSpPr/>
          <p:nvPr/>
        </p:nvGrpSpPr>
        <p:grpSpPr>
          <a:xfrm>
            <a:off x="7084118" y="2231336"/>
            <a:ext cx="3661251" cy="550990"/>
            <a:chOff x="5838135" y="4459299"/>
            <a:chExt cx="3614951" cy="536776"/>
          </a:xfrm>
        </p:grpSpPr>
        <p:sp>
          <p:nvSpPr>
            <p:cNvPr id="46" name="椭圆 45"/>
            <p:cNvSpPr/>
            <p:nvPr>
              <p:custDataLst>
                <p:tags r:id="rId25"/>
              </p:custDataLst>
            </p:nvPr>
          </p:nvSpPr>
          <p:spPr>
            <a:xfrm>
              <a:off x="5838135" y="4839135"/>
              <a:ext cx="412428" cy="15694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47" name="任意多边形 46"/>
            <p:cNvSpPr/>
            <p:nvPr>
              <p:custDataLst>
                <p:tags r:id="rId26"/>
              </p:custDataLst>
            </p:nvPr>
          </p:nvSpPr>
          <p:spPr>
            <a:xfrm>
              <a:off x="5882214" y="4459299"/>
              <a:ext cx="300767" cy="373365"/>
            </a:xfrm>
            <a:custGeom>
              <a:avLst/>
              <a:gdLst>
                <a:gd name="connsiteX0" fmla="*/ 69058 w 414338"/>
                <a:gd name="connsiteY0" fmla="*/ 0 h 514350"/>
                <a:gd name="connsiteX1" fmla="*/ 345280 w 414338"/>
                <a:gd name="connsiteY1" fmla="*/ 0 h 514350"/>
                <a:gd name="connsiteX2" fmla="*/ 414338 w 414338"/>
                <a:gd name="connsiteY2" fmla="*/ 69058 h 514350"/>
                <a:gd name="connsiteX3" fmla="*/ 414338 w 414338"/>
                <a:gd name="connsiteY3" fmla="*/ 345280 h 514350"/>
                <a:gd name="connsiteX4" fmla="*/ 345280 w 414338"/>
                <a:gd name="connsiteY4" fmla="*/ 414338 h 514350"/>
                <a:gd name="connsiteX5" fmla="*/ 265176 w 414338"/>
                <a:gd name="connsiteY5" fmla="*/ 414338 h 514350"/>
                <a:gd name="connsiteX6" fmla="*/ 207169 w 414338"/>
                <a:gd name="connsiteY6" fmla="*/ 514350 h 514350"/>
                <a:gd name="connsiteX7" fmla="*/ 149162 w 414338"/>
                <a:gd name="connsiteY7" fmla="*/ 414338 h 514350"/>
                <a:gd name="connsiteX8" fmla="*/ 69058 w 414338"/>
                <a:gd name="connsiteY8" fmla="*/ 414338 h 514350"/>
                <a:gd name="connsiteX9" fmla="*/ 0 w 414338"/>
                <a:gd name="connsiteY9" fmla="*/ 345280 h 514350"/>
                <a:gd name="connsiteX10" fmla="*/ 0 w 414338"/>
                <a:gd name="connsiteY10" fmla="*/ 69058 h 514350"/>
                <a:gd name="connsiteX11" fmla="*/ 69058 w 414338"/>
                <a:gd name="connsiteY1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338" h="514350">
                  <a:moveTo>
                    <a:pt x="69058" y="0"/>
                  </a:moveTo>
                  <a:lnTo>
                    <a:pt x="345280" y="0"/>
                  </a:lnTo>
                  <a:cubicBezTo>
                    <a:pt x="383420" y="0"/>
                    <a:pt x="414338" y="30918"/>
                    <a:pt x="414338" y="69058"/>
                  </a:cubicBezTo>
                  <a:lnTo>
                    <a:pt x="414338" y="345280"/>
                  </a:lnTo>
                  <a:cubicBezTo>
                    <a:pt x="414338" y="383420"/>
                    <a:pt x="383420" y="414338"/>
                    <a:pt x="345280" y="414338"/>
                  </a:cubicBezTo>
                  <a:lnTo>
                    <a:pt x="265176" y="414338"/>
                  </a:lnTo>
                  <a:lnTo>
                    <a:pt x="207169" y="514350"/>
                  </a:lnTo>
                  <a:lnTo>
                    <a:pt x="149162" y="414338"/>
                  </a:lnTo>
                  <a:lnTo>
                    <a:pt x="69058" y="414338"/>
                  </a:lnTo>
                  <a:cubicBezTo>
                    <a:pt x="30918" y="414338"/>
                    <a:pt x="0" y="383420"/>
                    <a:pt x="0" y="345280"/>
                  </a:cubicBezTo>
                  <a:lnTo>
                    <a:pt x="0" y="69058"/>
                  </a:lnTo>
                  <a:cubicBezTo>
                    <a:pt x="0" y="30918"/>
                    <a:pt x="30918" y="0"/>
                    <a:pt x="69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48" name="Freeform 29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5947566" y="4482582"/>
              <a:ext cx="170063" cy="254200"/>
            </a:xfrm>
            <a:custGeom>
              <a:avLst/>
              <a:gdLst>
                <a:gd name="T0" fmla="*/ 40 w 40"/>
                <a:gd name="T1" fmla="*/ 17 h 60"/>
                <a:gd name="T2" fmla="*/ 20 w 40"/>
                <a:gd name="T3" fmla="*/ 0 h 60"/>
                <a:gd name="T4" fmla="*/ 0 w 40"/>
                <a:gd name="T5" fmla="*/ 17 h 60"/>
                <a:gd name="T6" fmla="*/ 0 w 40"/>
                <a:gd name="T7" fmla="*/ 20 h 60"/>
                <a:gd name="T8" fmla="*/ 20 w 40"/>
                <a:gd name="T9" fmla="*/ 60 h 60"/>
                <a:gd name="T10" fmla="*/ 40 w 40"/>
                <a:gd name="T11" fmla="*/ 20 h 60"/>
                <a:gd name="T12" fmla="*/ 40 w 40"/>
                <a:gd name="T13" fmla="*/ 17 h 60"/>
                <a:gd name="T14" fmla="*/ 20 w 40"/>
                <a:gd name="T15" fmla="*/ 28 h 60"/>
                <a:gd name="T16" fmla="*/ 12 w 40"/>
                <a:gd name="T17" fmla="*/ 20 h 60"/>
                <a:gd name="T18" fmla="*/ 20 w 40"/>
                <a:gd name="T19" fmla="*/ 12 h 60"/>
                <a:gd name="T20" fmla="*/ 28 w 40"/>
                <a:gd name="T21" fmla="*/ 20 h 60"/>
                <a:gd name="T22" fmla="*/ 20 w 40"/>
                <a:gd name="T23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60">
                  <a:moveTo>
                    <a:pt x="40" y="17"/>
                  </a:moveTo>
                  <a:cubicBezTo>
                    <a:pt x="38" y="8"/>
                    <a:pt x="30" y="0"/>
                    <a:pt x="20" y="0"/>
                  </a:cubicBezTo>
                  <a:cubicBezTo>
                    <a:pt x="10" y="0"/>
                    <a:pt x="2" y="8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40"/>
                    <a:pt x="20" y="60"/>
                    <a:pt x="20" y="60"/>
                  </a:cubicBezTo>
                  <a:cubicBezTo>
                    <a:pt x="20" y="60"/>
                    <a:pt x="40" y="40"/>
                    <a:pt x="40" y="20"/>
                  </a:cubicBezTo>
                  <a:cubicBezTo>
                    <a:pt x="40" y="19"/>
                    <a:pt x="40" y="18"/>
                    <a:pt x="40" y="17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7500" lnSpcReduction="20000"/>
            </a:bodyPr>
            <a:lstStyle/>
            <a:p>
              <a:pPr fontAlgn="base"/>
              <a:endParaRPr lang="zh-CN" altLang="en-US" sz="1600" noProof="1"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49" name="矩形 33"/>
            <p:cNvSpPr/>
            <p:nvPr>
              <p:custDataLst>
                <p:tags r:id="rId28"/>
              </p:custDataLst>
            </p:nvPr>
          </p:nvSpPr>
          <p:spPr>
            <a:xfrm>
              <a:off x="6279579" y="4476006"/>
              <a:ext cx="3173507" cy="49748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/>
              <a:r>
                <a:rPr lang="zh-CN" altLang="da-DK" sz="1600" b="1" dirty="0">
                  <a:latin typeface="微软雅黑" charset="0"/>
                  <a:ea typeface="微软雅黑" charset="0"/>
                  <a:sym typeface="Arial" pitchFamily="34" charset="0"/>
                </a:rPr>
                <a:t>第三方实验室免费为客户测试</a:t>
              </a:r>
            </a:p>
            <a:p>
              <a:pPr lvl="0"/>
              <a:endParaRPr lang="zh-CN" altLang="da-DK" sz="1600" b="1" dirty="0"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</p:grpSp>
      <p:grpSp>
        <p:nvGrpSpPr>
          <p:cNvPr id="50" name="组合 59"/>
          <p:cNvGrpSpPr/>
          <p:nvPr/>
        </p:nvGrpSpPr>
        <p:grpSpPr>
          <a:xfrm>
            <a:off x="6752339" y="5125219"/>
            <a:ext cx="3002495" cy="550935"/>
            <a:chOff x="10874" y="8115"/>
            <a:chExt cx="4669" cy="845"/>
          </a:xfrm>
        </p:grpSpPr>
        <p:sp>
          <p:nvSpPr>
            <p:cNvPr id="51" name="椭圆 50"/>
            <p:cNvSpPr/>
            <p:nvPr>
              <p:custDataLst>
                <p:tags r:id="rId21"/>
              </p:custDataLst>
            </p:nvPr>
          </p:nvSpPr>
          <p:spPr>
            <a:xfrm>
              <a:off x="10874" y="8713"/>
              <a:ext cx="649" cy="247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52" name="任意多边形 51"/>
            <p:cNvSpPr/>
            <p:nvPr>
              <p:custDataLst>
                <p:tags r:id="rId22"/>
              </p:custDataLst>
            </p:nvPr>
          </p:nvSpPr>
          <p:spPr>
            <a:xfrm>
              <a:off x="10944" y="8115"/>
              <a:ext cx="474" cy="588"/>
            </a:xfrm>
            <a:custGeom>
              <a:avLst/>
              <a:gdLst>
                <a:gd name="connsiteX0" fmla="*/ 69058 w 414338"/>
                <a:gd name="connsiteY0" fmla="*/ 0 h 514350"/>
                <a:gd name="connsiteX1" fmla="*/ 345280 w 414338"/>
                <a:gd name="connsiteY1" fmla="*/ 0 h 514350"/>
                <a:gd name="connsiteX2" fmla="*/ 414338 w 414338"/>
                <a:gd name="connsiteY2" fmla="*/ 69058 h 514350"/>
                <a:gd name="connsiteX3" fmla="*/ 414338 w 414338"/>
                <a:gd name="connsiteY3" fmla="*/ 345280 h 514350"/>
                <a:gd name="connsiteX4" fmla="*/ 345280 w 414338"/>
                <a:gd name="connsiteY4" fmla="*/ 414338 h 514350"/>
                <a:gd name="connsiteX5" fmla="*/ 265176 w 414338"/>
                <a:gd name="connsiteY5" fmla="*/ 414338 h 514350"/>
                <a:gd name="connsiteX6" fmla="*/ 207169 w 414338"/>
                <a:gd name="connsiteY6" fmla="*/ 514350 h 514350"/>
                <a:gd name="connsiteX7" fmla="*/ 149162 w 414338"/>
                <a:gd name="connsiteY7" fmla="*/ 414338 h 514350"/>
                <a:gd name="connsiteX8" fmla="*/ 69058 w 414338"/>
                <a:gd name="connsiteY8" fmla="*/ 414338 h 514350"/>
                <a:gd name="connsiteX9" fmla="*/ 0 w 414338"/>
                <a:gd name="connsiteY9" fmla="*/ 345280 h 514350"/>
                <a:gd name="connsiteX10" fmla="*/ 0 w 414338"/>
                <a:gd name="connsiteY10" fmla="*/ 69058 h 514350"/>
                <a:gd name="connsiteX11" fmla="*/ 69058 w 414338"/>
                <a:gd name="connsiteY1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338" h="514350">
                  <a:moveTo>
                    <a:pt x="69058" y="0"/>
                  </a:moveTo>
                  <a:lnTo>
                    <a:pt x="345280" y="0"/>
                  </a:lnTo>
                  <a:cubicBezTo>
                    <a:pt x="383420" y="0"/>
                    <a:pt x="414338" y="30918"/>
                    <a:pt x="414338" y="69058"/>
                  </a:cubicBezTo>
                  <a:lnTo>
                    <a:pt x="414338" y="345280"/>
                  </a:lnTo>
                  <a:cubicBezTo>
                    <a:pt x="414338" y="383420"/>
                    <a:pt x="383420" y="414338"/>
                    <a:pt x="345280" y="414338"/>
                  </a:cubicBezTo>
                  <a:lnTo>
                    <a:pt x="265176" y="414338"/>
                  </a:lnTo>
                  <a:lnTo>
                    <a:pt x="207169" y="514350"/>
                  </a:lnTo>
                  <a:lnTo>
                    <a:pt x="149162" y="414338"/>
                  </a:lnTo>
                  <a:lnTo>
                    <a:pt x="69058" y="414338"/>
                  </a:lnTo>
                  <a:cubicBezTo>
                    <a:pt x="30918" y="414338"/>
                    <a:pt x="0" y="383420"/>
                    <a:pt x="0" y="345280"/>
                  </a:cubicBezTo>
                  <a:lnTo>
                    <a:pt x="0" y="69058"/>
                  </a:lnTo>
                  <a:cubicBezTo>
                    <a:pt x="0" y="30918"/>
                    <a:pt x="30918" y="0"/>
                    <a:pt x="69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53" name="矩形 62"/>
            <p:cNvSpPr/>
            <p:nvPr>
              <p:custDataLst>
                <p:tags r:id="rId23"/>
              </p:custDataLst>
            </p:nvPr>
          </p:nvSpPr>
          <p:spPr>
            <a:xfrm>
              <a:off x="11664" y="8276"/>
              <a:ext cx="3879" cy="68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/>
              <a:r>
                <a:rPr lang="zh-CN" altLang="da-DK" sz="1600" b="1" dirty="0">
                  <a:latin typeface="微软雅黑" charset="0"/>
                  <a:ea typeface="微软雅黑" charset="0"/>
                  <a:sym typeface="Arial" pitchFamily="34" charset="0"/>
                </a:rPr>
                <a:t>上门服务与返厂维修并重</a:t>
              </a:r>
            </a:p>
          </p:txBody>
        </p:sp>
        <p:sp>
          <p:nvSpPr>
            <p:cNvPr id="54" name="KSO_Shape"/>
            <p:cNvSpPr/>
            <p:nvPr>
              <p:custDataLst>
                <p:tags r:id="rId24"/>
              </p:custDataLst>
            </p:nvPr>
          </p:nvSpPr>
          <p:spPr>
            <a:xfrm flipH="1">
              <a:off x="10958" y="8146"/>
              <a:ext cx="444" cy="444"/>
            </a:xfrm>
            <a:prstGeom prst="sun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base">
                <a:defRPr/>
              </a:pPr>
              <a:endParaRPr lang="zh-CN" altLang="en-US" sz="1600" noProof="1">
                <a:solidFill>
                  <a:srgbClr val="FFFFFF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</p:grpSp>
      <p:grpSp>
        <p:nvGrpSpPr>
          <p:cNvPr id="55" name="组合 64"/>
          <p:cNvGrpSpPr/>
          <p:nvPr/>
        </p:nvGrpSpPr>
        <p:grpSpPr>
          <a:xfrm>
            <a:off x="2407685" y="4497306"/>
            <a:ext cx="2103712" cy="703425"/>
            <a:chOff x="6392" y="8038"/>
            <a:chExt cx="3271" cy="1081"/>
          </a:xfrm>
        </p:grpSpPr>
        <p:sp>
          <p:nvSpPr>
            <p:cNvPr id="56" name="矩形 65"/>
            <p:cNvSpPr/>
            <p:nvPr>
              <p:custDataLst>
                <p:tags r:id="rId17"/>
              </p:custDataLst>
            </p:nvPr>
          </p:nvSpPr>
          <p:spPr>
            <a:xfrm>
              <a:off x="6392" y="8101"/>
              <a:ext cx="2405" cy="101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/>
              <a:r>
                <a:rPr lang="zh-CN" altLang="da-DK" sz="1600" b="1" dirty="0">
                  <a:latin typeface="微软雅黑" charset="0"/>
                  <a:ea typeface="微软雅黑" charset="0"/>
                  <a:sym typeface="Arial" pitchFamily="34" charset="0"/>
                </a:rPr>
                <a:t>超长保质期 </a:t>
              </a:r>
            </a:p>
          </p:txBody>
        </p:sp>
        <p:grpSp>
          <p:nvGrpSpPr>
            <p:cNvPr id="57" name="组合 66"/>
            <p:cNvGrpSpPr/>
            <p:nvPr/>
          </p:nvGrpSpPr>
          <p:grpSpPr>
            <a:xfrm>
              <a:off x="9015" y="8038"/>
              <a:ext cx="649" cy="845"/>
              <a:chOff x="5102" y="8115"/>
              <a:chExt cx="649" cy="845"/>
            </a:xfrm>
          </p:grpSpPr>
          <p:sp>
            <p:nvSpPr>
              <p:cNvPr id="58" name="椭圆 57"/>
              <p:cNvSpPr/>
              <p:nvPr>
                <p:custDataLst>
                  <p:tags r:id="rId18"/>
                </p:custDataLst>
              </p:nvPr>
            </p:nvSpPr>
            <p:spPr>
              <a:xfrm>
                <a:off x="5102" y="8713"/>
                <a:ext cx="649" cy="247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fontAlgn="base"/>
                <a:endParaRPr lang="zh-CN" altLang="en-US" sz="1600" noProof="1">
                  <a:solidFill>
                    <a:schemeClr val="tx1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  <p:sp>
            <p:nvSpPr>
              <p:cNvPr id="59" name="任意多边形 58"/>
              <p:cNvSpPr/>
              <p:nvPr>
                <p:custDataLst>
                  <p:tags r:id="rId19"/>
                </p:custDataLst>
              </p:nvPr>
            </p:nvSpPr>
            <p:spPr>
              <a:xfrm>
                <a:off x="5172" y="8115"/>
                <a:ext cx="474" cy="588"/>
              </a:xfrm>
              <a:custGeom>
                <a:avLst/>
                <a:gdLst>
                  <a:gd name="connsiteX0" fmla="*/ 69058 w 414338"/>
                  <a:gd name="connsiteY0" fmla="*/ 0 h 514350"/>
                  <a:gd name="connsiteX1" fmla="*/ 345280 w 414338"/>
                  <a:gd name="connsiteY1" fmla="*/ 0 h 514350"/>
                  <a:gd name="connsiteX2" fmla="*/ 414338 w 414338"/>
                  <a:gd name="connsiteY2" fmla="*/ 69058 h 514350"/>
                  <a:gd name="connsiteX3" fmla="*/ 414338 w 414338"/>
                  <a:gd name="connsiteY3" fmla="*/ 345280 h 514350"/>
                  <a:gd name="connsiteX4" fmla="*/ 345280 w 414338"/>
                  <a:gd name="connsiteY4" fmla="*/ 414338 h 514350"/>
                  <a:gd name="connsiteX5" fmla="*/ 265176 w 414338"/>
                  <a:gd name="connsiteY5" fmla="*/ 414338 h 514350"/>
                  <a:gd name="connsiteX6" fmla="*/ 207169 w 414338"/>
                  <a:gd name="connsiteY6" fmla="*/ 514350 h 514350"/>
                  <a:gd name="connsiteX7" fmla="*/ 149162 w 414338"/>
                  <a:gd name="connsiteY7" fmla="*/ 414338 h 514350"/>
                  <a:gd name="connsiteX8" fmla="*/ 69058 w 414338"/>
                  <a:gd name="connsiteY8" fmla="*/ 414338 h 514350"/>
                  <a:gd name="connsiteX9" fmla="*/ 0 w 414338"/>
                  <a:gd name="connsiteY9" fmla="*/ 345280 h 514350"/>
                  <a:gd name="connsiteX10" fmla="*/ 0 w 414338"/>
                  <a:gd name="connsiteY10" fmla="*/ 69058 h 514350"/>
                  <a:gd name="connsiteX11" fmla="*/ 69058 w 414338"/>
                  <a:gd name="connsiteY11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338" h="514350">
                    <a:moveTo>
                      <a:pt x="69058" y="0"/>
                    </a:moveTo>
                    <a:lnTo>
                      <a:pt x="345280" y="0"/>
                    </a:lnTo>
                    <a:cubicBezTo>
                      <a:pt x="383420" y="0"/>
                      <a:pt x="414338" y="30918"/>
                      <a:pt x="414338" y="69058"/>
                    </a:cubicBezTo>
                    <a:lnTo>
                      <a:pt x="414338" y="345280"/>
                    </a:lnTo>
                    <a:cubicBezTo>
                      <a:pt x="414338" y="383420"/>
                      <a:pt x="383420" y="414338"/>
                      <a:pt x="345280" y="414338"/>
                    </a:cubicBezTo>
                    <a:lnTo>
                      <a:pt x="265176" y="414338"/>
                    </a:lnTo>
                    <a:lnTo>
                      <a:pt x="207169" y="514350"/>
                    </a:lnTo>
                    <a:lnTo>
                      <a:pt x="149162" y="414338"/>
                    </a:lnTo>
                    <a:lnTo>
                      <a:pt x="69058" y="414338"/>
                    </a:lnTo>
                    <a:cubicBezTo>
                      <a:pt x="30918" y="414338"/>
                      <a:pt x="0" y="383420"/>
                      <a:pt x="0" y="345280"/>
                    </a:cubicBezTo>
                    <a:lnTo>
                      <a:pt x="0" y="69058"/>
                    </a:lnTo>
                    <a:cubicBezTo>
                      <a:pt x="0" y="30918"/>
                      <a:pt x="30918" y="0"/>
                      <a:pt x="69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fontAlgn="base"/>
                <a:endParaRPr lang="zh-CN" altLang="en-US" sz="1600" noProof="1">
                  <a:solidFill>
                    <a:schemeClr val="tx1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  <p:sp>
            <p:nvSpPr>
              <p:cNvPr id="60" name="KSO_Shape"/>
              <p:cNvSpPr/>
              <p:nvPr>
                <p:custDataLst>
                  <p:tags r:id="rId20"/>
                </p:custDataLst>
              </p:nvPr>
            </p:nvSpPr>
            <p:spPr>
              <a:xfrm>
                <a:off x="5247" y="8187"/>
                <a:ext cx="323" cy="323"/>
              </a:xfrm>
              <a:custGeom>
                <a:avLst/>
                <a:gdLst/>
                <a:ahLst/>
                <a:cxnLst/>
                <a:rect l="l" t="t" r="r" b="b"/>
                <a:pathLst>
                  <a:path w="900473" h="900473">
                    <a:moveTo>
                      <a:pt x="347074" y="203047"/>
                    </a:moveTo>
                    <a:lnTo>
                      <a:pt x="692767" y="451973"/>
                    </a:lnTo>
                    <a:lnTo>
                      <a:pt x="347074" y="700898"/>
                    </a:lnTo>
                    <a:close/>
                    <a:moveTo>
                      <a:pt x="450237" y="63807"/>
                    </a:moveTo>
                    <a:cubicBezTo>
                      <a:pt x="236817" y="63807"/>
                      <a:pt x="63807" y="236817"/>
                      <a:pt x="63807" y="450237"/>
                    </a:cubicBezTo>
                    <a:cubicBezTo>
                      <a:pt x="63807" y="663656"/>
                      <a:pt x="236817" y="836666"/>
                      <a:pt x="450237" y="836666"/>
                    </a:cubicBezTo>
                    <a:cubicBezTo>
                      <a:pt x="663656" y="836666"/>
                      <a:pt x="836666" y="663656"/>
                      <a:pt x="836666" y="450237"/>
                    </a:cubicBezTo>
                    <a:cubicBezTo>
                      <a:pt x="836666" y="236817"/>
                      <a:pt x="663656" y="63807"/>
                      <a:pt x="450237" y="63807"/>
                    </a:cubicBezTo>
                    <a:close/>
                    <a:moveTo>
                      <a:pt x="450237" y="0"/>
                    </a:moveTo>
                    <a:cubicBezTo>
                      <a:pt x="698895" y="0"/>
                      <a:pt x="900473" y="201578"/>
                      <a:pt x="900473" y="450237"/>
                    </a:cubicBezTo>
                    <a:cubicBezTo>
                      <a:pt x="900473" y="698895"/>
                      <a:pt x="698895" y="900473"/>
                      <a:pt x="450237" y="900473"/>
                    </a:cubicBezTo>
                    <a:cubicBezTo>
                      <a:pt x="201578" y="900473"/>
                      <a:pt x="0" y="698895"/>
                      <a:pt x="0" y="450237"/>
                    </a:cubicBezTo>
                    <a:cubicBezTo>
                      <a:pt x="0" y="201578"/>
                      <a:pt x="201578" y="0"/>
                      <a:pt x="4502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fontAlgn="base">
                  <a:defRPr/>
                </a:pPr>
                <a:endParaRPr lang="zh-CN" altLang="en-US" sz="1600" noProof="1">
                  <a:solidFill>
                    <a:srgbClr val="FFFFFF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</p:grpSp>
      </p:grpSp>
      <p:grpSp>
        <p:nvGrpSpPr>
          <p:cNvPr id="61" name="组合 70"/>
          <p:cNvGrpSpPr/>
          <p:nvPr/>
        </p:nvGrpSpPr>
        <p:grpSpPr>
          <a:xfrm>
            <a:off x="2495427" y="5226329"/>
            <a:ext cx="2677675" cy="554405"/>
            <a:chOff x="915328" y="2880283"/>
            <a:chExt cx="2645204" cy="541169"/>
          </a:xfrm>
        </p:grpSpPr>
        <p:sp>
          <p:nvSpPr>
            <p:cNvPr id="62" name="椭圆 61"/>
            <p:cNvSpPr/>
            <p:nvPr>
              <p:custDataLst>
                <p:tags r:id="rId13"/>
              </p:custDataLst>
            </p:nvPr>
          </p:nvSpPr>
          <p:spPr>
            <a:xfrm>
              <a:off x="3148104" y="3264512"/>
              <a:ext cx="412428" cy="15694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63" name="任意多边形 62"/>
            <p:cNvSpPr/>
            <p:nvPr>
              <p:custDataLst>
                <p:tags r:id="rId14"/>
              </p:custDataLst>
            </p:nvPr>
          </p:nvSpPr>
          <p:spPr>
            <a:xfrm>
              <a:off x="3199739" y="2880283"/>
              <a:ext cx="300767" cy="373365"/>
            </a:xfrm>
            <a:custGeom>
              <a:avLst/>
              <a:gdLst>
                <a:gd name="connsiteX0" fmla="*/ 69058 w 414338"/>
                <a:gd name="connsiteY0" fmla="*/ 0 h 514350"/>
                <a:gd name="connsiteX1" fmla="*/ 345280 w 414338"/>
                <a:gd name="connsiteY1" fmla="*/ 0 h 514350"/>
                <a:gd name="connsiteX2" fmla="*/ 414338 w 414338"/>
                <a:gd name="connsiteY2" fmla="*/ 69058 h 514350"/>
                <a:gd name="connsiteX3" fmla="*/ 414338 w 414338"/>
                <a:gd name="connsiteY3" fmla="*/ 345280 h 514350"/>
                <a:gd name="connsiteX4" fmla="*/ 345280 w 414338"/>
                <a:gd name="connsiteY4" fmla="*/ 414338 h 514350"/>
                <a:gd name="connsiteX5" fmla="*/ 265176 w 414338"/>
                <a:gd name="connsiteY5" fmla="*/ 414338 h 514350"/>
                <a:gd name="connsiteX6" fmla="*/ 207169 w 414338"/>
                <a:gd name="connsiteY6" fmla="*/ 514350 h 514350"/>
                <a:gd name="connsiteX7" fmla="*/ 149162 w 414338"/>
                <a:gd name="connsiteY7" fmla="*/ 414338 h 514350"/>
                <a:gd name="connsiteX8" fmla="*/ 69058 w 414338"/>
                <a:gd name="connsiteY8" fmla="*/ 414338 h 514350"/>
                <a:gd name="connsiteX9" fmla="*/ 0 w 414338"/>
                <a:gd name="connsiteY9" fmla="*/ 345280 h 514350"/>
                <a:gd name="connsiteX10" fmla="*/ 0 w 414338"/>
                <a:gd name="connsiteY10" fmla="*/ 69058 h 514350"/>
                <a:gd name="connsiteX11" fmla="*/ 69058 w 414338"/>
                <a:gd name="connsiteY1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338" h="514350">
                  <a:moveTo>
                    <a:pt x="69058" y="0"/>
                  </a:moveTo>
                  <a:lnTo>
                    <a:pt x="345280" y="0"/>
                  </a:lnTo>
                  <a:cubicBezTo>
                    <a:pt x="383420" y="0"/>
                    <a:pt x="414338" y="30918"/>
                    <a:pt x="414338" y="69058"/>
                  </a:cubicBezTo>
                  <a:lnTo>
                    <a:pt x="414338" y="345280"/>
                  </a:lnTo>
                  <a:cubicBezTo>
                    <a:pt x="414338" y="383420"/>
                    <a:pt x="383420" y="414338"/>
                    <a:pt x="345280" y="414338"/>
                  </a:cubicBezTo>
                  <a:lnTo>
                    <a:pt x="265176" y="414338"/>
                  </a:lnTo>
                  <a:lnTo>
                    <a:pt x="207169" y="514350"/>
                  </a:lnTo>
                  <a:lnTo>
                    <a:pt x="149162" y="414338"/>
                  </a:lnTo>
                  <a:lnTo>
                    <a:pt x="69058" y="414338"/>
                  </a:lnTo>
                  <a:cubicBezTo>
                    <a:pt x="30918" y="414338"/>
                    <a:pt x="0" y="383420"/>
                    <a:pt x="0" y="345280"/>
                  </a:cubicBezTo>
                  <a:lnTo>
                    <a:pt x="0" y="69058"/>
                  </a:lnTo>
                  <a:cubicBezTo>
                    <a:pt x="0" y="30918"/>
                    <a:pt x="30918" y="0"/>
                    <a:pt x="69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64" name="Freeform 20"/>
            <p:cNvSpPr/>
            <p:nvPr>
              <p:custDataLst>
                <p:tags r:id="rId15"/>
              </p:custDataLst>
            </p:nvPr>
          </p:nvSpPr>
          <p:spPr bwMode="auto">
            <a:xfrm>
              <a:off x="3220378" y="2923139"/>
              <a:ext cx="254198" cy="254200"/>
            </a:xfrm>
            <a:custGeom>
              <a:avLst/>
              <a:gdLst>
                <a:gd name="T0" fmla="*/ 60 w 60"/>
                <a:gd name="T1" fmla="*/ 22 h 60"/>
                <a:gd name="T2" fmla="*/ 30 w 60"/>
                <a:gd name="T3" fmla="*/ 0 h 60"/>
                <a:gd name="T4" fmla="*/ 0 w 60"/>
                <a:gd name="T5" fmla="*/ 22 h 60"/>
                <a:gd name="T6" fmla="*/ 30 w 60"/>
                <a:gd name="T7" fmla="*/ 44 h 60"/>
                <a:gd name="T8" fmla="*/ 33 w 60"/>
                <a:gd name="T9" fmla="*/ 44 h 60"/>
                <a:gd name="T10" fmla="*/ 35 w 60"/>
                <a:gd name="T11" fmla="*/ 44 h 60"/>
                <a:gd name="T12" fmla="*/ 37 w 60"/>
                <a:gd name="T13" fmla="*/ 43 h 60"/>
                <a:gd name="T14" fmla="*/ 32 w 60"/>
                <a:gd name="T15" fmla="*/ 60 h 60"/>
                <a:gd name="T16" fmla="*/ 60 w 60"/>
                <a:gd name="T17" fmla="*/ 24 h 60"/>
                <a:gd name="T18" fmla="*/ 60 w 60"/>
                <a:gd name="T19" fmla="*/ 23 h 60"/>
                <a:gd name="T20" fmla="*/ 60 w 60"/>
                <a:gd name="T21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60" y="22"/>
                  </a:moveTo>
                  <a:cubicBezTo>
                    <a:pt x="60" y="10"/>
                    <a:pt x="47" y="0"/>
                    <a:pt x="30" y="0"/>
                  </a:cubicBezTo>
                  <a:cubicBezTo>
                    <a:pt x="13" y="0"/>
                    <a:pt x="0" y="10"/>
                    <a:pt x="0" y="22"/>
                  </a:cubicBezTo>
                  <a:cubicBezTo>
                    <a:pt x="0" y="34"/>
                    <a:pt x="13" y="44"/>
                    <a:pt x="30" y="44"/>
                  </a:cubicBezTo>
                  <a:cubicBezTo>
                    <a:pt x="31" y="44"/>
                    <a:pt x="32" y="44"/>
                    <a:pt x="33" y="44"/>
                  </a:cubicBezTo>
                  <a:cubicBezTo>
                    <a:pt x="33" y="44"/>
                    <a:pt x="34" y="44"/>
                    <a:pt x="35" y="44"/>
                  </a:cubicBezTo>
                  <a:cubicBezTo>
                    <a:pt x="36" y="44"/>
                    <a:pt x="37" y="43"/>
                    <a:pt x="37" y="43"/>
                  </a:cubicBezTo>
                  <a:cubicBezTo>
                    <a:pt x="37" y="50"/>
                    <a:pt x="36" y="56"/>
                    <a:pt x="32" y="60"/>
                  </a:cubicBezTo>
                  <a:cubicBezTo>
                    <a:pt x="32" y="60"/>
                    <a:pt x="60" y="36"/>
                    <a:pt x="60" y="24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fontAlgn="base"/>
              <a:endParaRPr lang="zh-CN" altLang="en-US" sz="1600" noProof="1"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65" name="矩形 74"/>
            <p:cNvSpPr/>
            <p:nvPr>
              <p:custDataLst>
                <p:tags r:id="rId16"/>
              </p:custDataLst>
            </p:nvPr>
          </p:nvSpPr>
          <p:spPr>
            <a:xfrm>
              <a:off x="915328" y="2968359"/>
              <a:ext cx="2084876" cy="44844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/>
              <a:r>
                <a:rPr lang="zh-CN" altLang="da-DK" sz="1600" b="1" dirty="0">
                  <a:latin typeface="微软雅黑" charset="0"/>
                  <a:ea typeface="微软雅黑" charset="0"/>
                  <a:sym typeface="Arial" pitchFamily="34" charset="0"/>
                </a:rPr>
                <a:t>软件免费智能升级</a:t>
              </a:r>
            </a:p>
          </p:txBody>
        </p:sp>
      </p:grpSp>
      <p:grpSp>
        <p:nvGrpSpPr>
          <p:cNvPr id="66" name="组合 29"/>
          <p:cNvGrpSpPr/>
          <p:nvPr/>
        </p:nvGrpSpPr>
        <p:grpSpPr>
          <a:xfrm>
            <a:off x="7438810" y="4432744"/>
            <a:ext cx="4369668" cy="557258"/>
            <a:chOff x="5838135" y="4459299"/>
            <a:chExt cx="3457432" cy="541365"/>
          </a:xfrm>
        </p:grpSpPr>
        <p:sp>
          <p:nvSpPr>
            <p:cNvPr id="67" name="椭圆 66"/>
            <p:cNvSpPr/>
            <p:nvPr>
              <p:custDataLst>
                <p:tags r:id="rId9"/>
              </p:custDataLst>
            </p:nvPr>
          </p:nvSpPr>
          <p:spPr>
            <a:xfrm>
              <a:off x="5838135" y="4839135"/>
              <a:ext cx="412428" cy="15694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68" name="任意多边形 67"/>
            <p:cNvSpPr/>
            <p:nvPr>
              <p:custDataLst>
                <p:tags r:id="rId10"/>
              </p:custDataLst>
            </p:nvPr>
          </p:nvSpPr>
          <p:spPr>
            <a:xfrm>
              <a:off x="5882214" y="4459299"/>
              <a:ext cx="300767" cy="373365"/>
            </a:xfrm>
            <a:custGeom>
              <a:avLst/>
              <a:gdLst>
                <a:gd name="connsiteX0" fmla="*/ 69058 w 414338"/>
                <a:gd name="connsiteY0" fmla="*/ 0 h 514350"/>
                <a:gd name="connsiteX1" fmla="*/ 345280 w 414338"/>
                <a:gd name="connsiteY1" fmla="*/ 0 h 514350"/>
                <a:gd name="connsiteX2" fmla="*/ 414338 w 414338"/>
                <a:gd name="connsiteY2" fmla="*/ 69058 h 514350"/>
                <a:gd name="connsiteX3" fmla="*/ 414338 w 414338"/>
                <a:gd name="connsiteY3" fmla="*/ 345280 h 514350"/>
                <a:gd name="connsiteX4" fmla="*/ 345280 w 414338"/>
                <a:gd name="connsiteY4" fmla="*/ 414338 h 514350"/>
                <a:gd name="connsiteX5" fmla="*/ 265176 w 414338"/>
                <a:gd name="connsiteY5" fmla="*/ 414338 h 514350"/>
                <a:gd name="connsiteX6" fmla="*/ 207169 w 414338"/>
                <a:gd name="connsiteY6" fmla="*/ 514350 h 514350"/>
                <a:gd name="connsiteX7" fmla="*/ 149162 w 414338"/>
                <a:gd name="connsiteY7" fmla="*/ 414338 h 514350"/>
                <a:gd name="connsiteX8" fmla="*/ 69058 w 414338"/>
                <a:gd name="connsiteY8" fmla="*/ 414338 h 514350"/>
                <a:gd name="connsiteX9" fmla="*/ 0 w 414338"/>
                <a:gd name="connsiteY9" fmla="*/ 345280 h 514350"/>
                <a:gd name="connsiteX10" fmla="*/ 0 w 414338"/>
                <a:gd name="connsiteY10" fmla="*/ 69058 h 514350"/>
                <a:gd name="connsiteX11" fmla="*/ 69058 w 414338"/>
                <a:gd name="connsiteY1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338" h="514350">
                  <a:moveTo>
                    <a:pt x="69058" y="0"/>
                  </a:moveTo>
                  <a:lnTo>
                    <a:pt x="345280" y="0"/>
                  </a:lnTo>
                  <a:cubicBezTo>
                    <a:pt x="383420" y="0"/>
                    <a:pt x="414338" y="30918"/>
                    <a:pt x="414338" y="69058"/>
                  </a:cubicBezTo>
                  <a:lnTo>
                    <a:pt x="414338" y="345280"/>
                  </a:lnTo>
                  <a:cubicBezTo>
                    <a:pt x="414338" y="383420"/>
                    <a:pt x="383420" y="414338"/>
                    <a:pt x="345280" y="414338"/>
                  </a:cubicBezTo>
                  <a:lnTo>
                    <a:pt x="265176" y="414338"/>
                  </a:lnTo>
                  <a:lnTo>
                    <a:pt x="207169" y="514350"/>
                  </a:lnTo>
                  <a:lnTo>
                    <a:pt x="149162" y="414338"/>
                  </a:lnTo>
                  <a:lnTo>
                    <a:pt x="69058" y="414338"/>
                  </a:lnTo>
                  <a:cubicBezTo>
                    <a:pt x="30918" y="414338"/>
                    <a:pt x="0" y="383420"/>
                    <a:pt x="0" y="345280"/>
                  </a:cubicBezTo>
                  <a:lnTo>
                    <a:pt x="0" y="69058"/>
                  </a:lnTo>
                  <a:cubicBezTo>
                    <a:pt x="0" y="30918"/>
                    <a:pt x="30918" y="0"/>
                    <a:pt x="69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/>
              <a:endParaRPr lang="zh-CN" altLang="en-US" sz="1600" noProof="1">
                <a:solidFill>
                  <a:schemeClr val="tx1"/>
                </a:solidFill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69" name="Freeform 29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5947566" y="4482582"/>
              <a:ext cx="170063" cy="254200"/>
            </a:xfrm>
            <a:custGeom>
              <a:avLst/>
              <a:gdLst>
                <a:gd name="T0" fmla="*/ 40 w 40"/>
                <a:gd name="T1" fmla="*/ 17 h 60"/>
                <a:gd name="T2" fmla="*/ 20 w 40"/>
                <a:gd name="T3" fmla="*/ 0 h 60"/>
                <a:gd name="T4" fmla="*/ 0 w 40"/>
                <a:gd name="T5" fmla="*/ 17 h 60"/>
                <a:gd name="T6" fmla="*/ 0 w 40"/>
                <a:gd name="T7" fmla="*/ 20 h 60"/>
                <a:gd name="T8" fmla="*/ 20 w 40"/>
                <a:gd name="T9" fmla="*/ 60 h 60"/>
                <a:gd name="T10" fmla="*/ 40 w 40"/>
                <a:gd name="T11" fmla="*/ 20 h 60"/>
                <a:gd name="T12" fmla="*/ 40 w 40"/>
                <a:gd name="T13" fmla="*/ 17 h 60"/>
                <a:gd name="T14" fmla="*/ 20 w 40"/>
                <a:gd name="T15" fmla="*/ 28 h 60"/>
                <a:gd name="T16" fmla="*/ 12 w 40"/>
                <a:gd name="T17" fmla="*/ 20 h 60"/>
                <a:gd name="T18" fmla="*/ 20 w 40"/>
                <a:gd name="T19" fmla="*/ 12 h 60"/>
                <a:gd name="T20" fmla="*/ 28 w 40"/>
                <a:gd name="T21" fmla="*/ 20 h 60"/>
                <a:gd name="T22" fmla="*/ 20 w 40"/>
                <a:gd name="T23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60">
                  <a:moveTo>
                    <a:pt x="40" y="17"/>
                  </a:moveTo>
                  <a:cubicBezTo>
                    <a:pt x="38" y="8"/>
                    <a:pt x="30" y="0"/>
                    <a:pt x="20" y="0"/>
                  </a:cubicBezTo>
                  <a:cubicBezTo>
                    <a:pt x="10" y="0"/>
                    <a:pt x="2" y="8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40"/>
                    <a:pt x="20" y="60"/>
                    <a:pt x="20" y="60"/>
                  </a:cubicBezTo>
                  <a:cubicBezTo>
                    <a:pt x="20" y="60"/>
                    <a:pt x="40" y="40"/>
                    <a:pt x="40" y="20"/>
                  </a:cubicBezTo>
                  <a:cubicBezTo>
                    <a:pt x="40" y="19"/>
                    <a:pt x="40" y="18"/>
                    <a:pt x="40" y="17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fontAlgn="base"/>
              <a:endParaRPr lang="zh-CN" altLang="en-US" sz="1600" noProof="1"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  <p:sp>
          <p:nvSpPr>
            <p:cNvPr id="70" name="矩形 33"/>
            <p:cNvSpPr/>
            <p:nvPr>
              <p:custDataLst>
                <p:tags r:id="rId12"/>
              </p:custDataLst>
            </p:nvPr>
          </p:nvSpPr>
          <p:spPr>
            <a:xfrm>
              <a:off x="6359029" y="4503466"/>
              <a:ext cx="2936538" cy="49719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/>
              <a:r>
                <a:rPr lang="zh-CN" altLang="da-DK" sz="1600" b="1" dirty="0">
                  <a:latin typeface="微软雅黑" charset="0"/>
                  <a:ea typeface="微软雅黑" charset="0"/>
                  <a:sym typeface="Arial" pitchFamily="34" charset="0"/>
                </a:rPr>
                <a:t>互联网通信技术的</a:t>
              </a:r>
              <a:r>
                <a:rPr lang="zh-CN" altLang="da-DK" sz="1600" b="1" dirty="0" smtClean="0">
                  <a:latin typeface="微软雅黑" charset="0"/>
                  <a:ea typeface="微软雅黑" charset="0"/>
                  <a:sym typeface="Arial" pitchFamily="34" charset="0"/>
                </a:rPr>
                <a:t>引入</a:t>
              </a:r>
              <a:endParaRPr lang="en-US" altLang="zh-CN" sz="1600" b="1" dirty="0" smtClean="0">
                <a:latin typeface="微软雅黑" charset="0"/>
                <a:ea typeface="微软雅黑" charset="0"/>
                <a:sym typeface="Arial" pitchFamily="34" charset="0"/>
              </a:endParaRPr>
            </a:p>
            <a:p>
              <a:pPr lvl="0"/>
              <a:r>
                <a:rPr lang="zh-CN" altLang="da-DK" sz="1600" b="1" dirty="0" smtClean="0">
                  <a:latin typeface="微软雅黑" charset="0"/>
                  <a:ea typeface="微软雅黑" charset="0"/>
                  <a:sym typeface="Arial" pitchFamily="34" charset="0"/>
                </a:rPr>
                <a:t>与</a:t>
              </a:r>
              <a:r>
                <a:rPr lang="zh-CN" altLang="da-DK" sz="1600" b="1" dirty="0">
                  <a:latin typeface="微软雅黑" charset="0"/>
                  <a:ea typeface="微软雅黑" charset="0"/>
                  <a:sym typeface="Arial" pitchFamily="34" charset="0"/>
                </a:rPr>
                <a:t>仪器远程诊断</a:t>
              </a:r>
            </a:p>
            <a:p>
              <a:pPr lvl="0"/>
              <a:endParaRPr lang="zh-CN" altLang="da-DK" sz="1600" b="1" dirty="0">
                <a:latin typeface="微软雅黑" charset="0"/>
                <a:ea typeface="微软雅黑" charset="0"/>
                <a:sym typeface="Arial" pitchFamily="34" charset="0"/>
              </a:endParaRPr>
            </a:p>
          </p:txBody>
        </p:sp>
      </p:grpSp>
      <p:grpSp>
        <p:nvGrpSpPr>
          <p:cNvPr id="71" name="组合 56"/>
          <p:cNvGrpSpPr/>
          <p:nvPr/>
        </p:nvGrpSpPr>
        <p:grpSpPr>
          <a:xfrm>
            <a:off x="1837484" y="2263622"/>
            <a:ext cx="2840023" cy="676374"/>
            <a:chOff x="5244" y="8038"/>
            <a:chExt cx="4419" cy="1040"/>
          </a:xfrm>
        </p:grpSpPr>
        <p:sp>
          <p:nvSpPr>
            <p:cNvPr id="72" name="矩形 47"/>
            <p:cNvSpPr/>
            <p:nvPr>
              <p:custDataLst>
                <p:tags r:id="rId5"/>
              </p:custDataLst>
            </p:nvPr>
          </p:nvSpPr>
          <p:spPr>
            <a:xfrm>
              <a:off x="5244" y="8060"/>
              <a:ext cx="3729" cy="101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/>
              <a:r>
                <a:rPr lang="en-US" altLang="zh-CN" sz="1600" b="1" dirty="0">
                  <a:latin typeface="微软雅黑" charset="0"/>
                  <a:ea typeface="微软雅黑" charset="0"/>
                  <a:sym typeface="Arial" pitchFamily="34" charset="0"/>
                </a:rPr>
                <a:t>400-</a:t>
              </a:r>
              <a:r>
                <a:rPr lang="zh-CN" altLang="en-US" sz="1600" b="1" dirty="0">
                  <a:latin typeface="微软雅黑" charset="0"/>
                  <a:ea typeface="微软雅黑" charset="0"/>
                  <a:sym typeface="Arial" pitchFamily="34" charset="0"/>
                </a:rPr>
                <a:t>呼叫</a:t>
              </a:r>
              <a:r>
                <a:rPr lang="zh-CN" altLang="en-US" sz="1600" b="1" dirty="0" smtClean="0">
                  <a:latin typeface="微软雅黑" charset="0"/>
                  <a:ea typeface="微软雅黑" charset="0"/>
                  <a:sym typeface="Arial" pitchFamily="34" charset="0"/>
                </a:rPr>
                <a:t>专线</a:t>
              </a:r>
              <a:endParaRPr lang="en-US" altLang="zh-CN" sz="1600" b="1" dirty="0" smtClean="0">
                <a:latin typeface="微软雅黑" charset="0"/>
                <a:ea typeface="微软雅黑" charset="0"/>
                <a:sym typeface="Arial" pitchFamily="34" charset="0"/>
              </a:endParaRPr>
            </a:p>
            <a:p>
              <a:pPr lvl="0"/>
              <a:r>
                <a:rPr lang="en-US" altLang="zh-CN" sz="1600" b="1" dirty="0" smtClean="0">
                  <a:latin typeface="微软雅黑" charset="0"/>
                  <a:ea typeface="微软雅黑" charset="0"/>
                  <a:sym typeface="Arial" pitchFamily="34" charset="0"/>
                </a:rPr>
                <a:t>24</a:t>
              </a:r>
              <a:r>
                <a:rPr lang="zh-CN" altLang="en-US" sz="1600" b="1" dirty="0">
                  <a:latin typeface="微软雅黑" charset="0"/>
                  <a:ea typeface="微软雅黑" charset="0"/>
                  <a:sym typeface="Arial" pitchFamily="34" charset="0"/>
                </a:rPr>
                <a:t>小时在线专业解答</a:t>
              </a:r>
            </a:p>
          </p:txBody>
        </p:sp>
        <p:grpSp>
          <p:nvGrpSpPr>
            <p:cNvPr id="73" name="组合 55"/>
            <p:cNvGrpSpPr/>
            <p:nvPr/>
          </p:nvGrpSpPr>
          <p:grpSpPr>
            <a:xfrm>
              <a:off x="9015" y="8038"/>
              <a:ext cx="649" cy="845"/>
              <a:chOff x="5102" y="8115"/>
              <a:chExt cx="649" cy="845"/>
            </a:xfrm>
          </p:grpSpPr>
          <p:sp>
            <p:nvSpPr>
              <p:cNvPr id="74" name="椭圆 73"/>
              <p:cNvSpPr/>
              <p:nvPr>
                <p:custDataLst>
                  <p:tags r:id="rId6"/>
                </p:custDataLst>
              </p:nvPr>
            </p:nvSpPr>
            <p:spPr>
              <a:xfrm>
                <a:off x="5102" y="8713"/>
                <a:ext cx="649" cy="247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fontAlgn="base"/>
                <a:endParaRPr lang="zh-CN" altLang="en-US" sz="1600" noProof="1">
                  <a:solidFill>
                    <a:schemeClr val="tx1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  <p:sp>
            <p:nvSpPr>
              <p:cNvPr id="75" name="任意多边形 15"/>
              <p:cNvSpPr/>
              <p:nvPr>
                <p:custDataLst>
                  <p:tags r:id="rId7"/>
                </p:custDataLst>
              </p:nvPr>
            </p:nvSpPr>
            <p:spPr>
              <a:xfrm>
                <a:off x="5172" y="8115"/>
                <a:ext cx="474" cy="588"/>
              </a:xfrm>
              <a:custGeom>
                <a:avLst/>
                <a:gdLst>
                  <a:gd name="connsiteX0" fmla="*/ 69058 w 414338"/>
                  <a:gd name="connsiteY0" fmla="*/ 0 h 514350"/>
                  <a:gd name="connsiteX1" fmla="*/ 345280 w 414338"/>
                  <a:gd name="connsiteY1" fmla="*/ 0 h 514350"/>
                  <a:gd name="connsiteX2" fmla="*/ 414338 w 414338"/>
                  <a:gd name="connsiteY2" fmla="*/ 69058 h 514350"/>
                  <a:gd name="connsiteX3" fmla="*/ 414338 w 414338"/>
                  <a:gd name="connsiteY3" fmla="*/ 345280 h 514350"/>
                  <a:gd name="connsiteX4" fmla="*/ 345280 w 414338"/>
                  <a:gd name="connsiteY4" fmla="*/ 414338 h 514350"/>
                  <a:gd name="connsiteX5" fmla="*/ 265176 w 414338"/>
                  <a:gd name="connsiteY5" fmla="*/ 414338 h 514350"/>
                  <a:gd name="connsiteX6" fmla="*/ 207169 w 414338"/>
                  <a:gd name="connsiteY6" fmla="*/ 514350 h 514350"/>
                  <a:gd name="connsiteX7" fmla="*/ 149162 w 414338"/>
                  <a:gd name="connsiteY7" fmla="*/ 414338 h 514350"/>
                  <a:gd name="connsiteX8" fmla="*/ 69058 w 414338"/>
                  <a:gd name="connsiteY8" fmla="*/ 414338 h 514350"/>
                  <a:gd name="connsiteX9" fmla="*/ 0 w 414338"/>
                  <a:gd name="connsiteY9" fmla="*/ 345280 h 514350"/>
                  <a:gd name="connsiteX10" fmla="*/ 0 w 414338"/>
                  <a:gd name="connsiteY10" fmla="*/ 69058 h 514350"/>
                  <a:gd name="connsiteX11" fmla="*/ 69058 w 414338"/>
                  <a:gd name="connsiteY11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338" h="514350">
                    <a:moveTo>
                      <a:pt x="69058" y="0"/>
                    </a:moveTo>
                    <a:lnTo>
                      <a:pt x="345280" y="0"/>
                    </a:lnTo>
                    <a:cubicBezTo>
                      <a:pt x="383420" y="0"/>
                      <a:pt x="414338" y="30918"/>
                      <a:pt x="414338" y="69058"/>
                    </a:cubicBezTo>
                    <a:lnTo>
                      <a:pt x="414338" y="345280"/>
                    </a:lnTo>
                    <a:cubicBezTo>
                      <a:pt x="414338" y="383420"/>
                      <a:pt x="383420" y="414338"/>
                      <a:pt x="345280" y="414338"/>
                    </a:cubicBezTo>
                    <a:lnTo>
                      <a:pt x="265176" y="414338"/>
                    </a:lnTo>
                    <a:lnTo>
                      <a:pt x="207169" y="514350"/>
                    </a:lnTo>
                    <a:lnTo>
                      <a:pt x="149162" y="414338"/>
                    </a:lnTo>
                    <a:lnTo>
                      <a:pt x="69058" y="414338"/>
                    </a:lnTo>
                    <a:cubicBezTo>
                      <a:pt x="30918" y="414338"/>
                      <a:pt x="0" y="383420"/>
                      <a:pt x="0" y="345280"/>
                    </a:cubicBezTo>
                    <a:lnTo>
                      <a:pt x="0" y="69058"/>
                    </a:lnTo>
                    <a:cubicBezTo>
                      <a:pt x="0" y="30918"/>
                      <a:pt x="30918" y="0"/>
                      <a:pt x="69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fontAlgn="base"/>
                <a:endParaRPr lang="zh-CN" altLang="en-US" sz="1600" noProof="1">
                  <a:solidFill>
                    <a:schemeClr val="tx1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  <p:sp>
            <p:nvSpPr>
              <p:cNvPr id="76" name="KSO_Shape"/>
              <p:cNvSpPr/>
              <p:nvPr>
                <p:custDataLst>
                  <p:tags r:id="rId8"/>
                </p:custDataLst>
              </p:nvPr>
            </p:nvSpPr>
            <p:spPr>
              <a:xfrm>
                <a:off x="5247" y="8187"/>
                <a:ext cx="323" cy="323"/>
              </a:xfrm>
              <a:custGeom>
                <a:avLst/>
                <a:gdLst/>
                <a:ahLst/>
                <a:cxnLst/>
                <a:rect l="l" t="t" r="r" b="b"/>
                <a:pathLst>
                  <a:path w="900473" h="900473">
                    <a:moveTo>
                      <a:pt x="347074" y="203047"/>
                    </a:moveTo>
                    <a:lnTo>
                      <a:pt x="692767" y="451973"/>
                    </a:lnTo>
                    <a:lnTo>
                      <a:pt x="347074" y="700898"/>
                    </a:lnTo>
                    <a:close/>
                    <a:moveTo>
                      <a:pt x="450237" y="63807"/>
                    </a:moveTo>
                    <a:cubicBezTo>
                      <a:pt x="236817" y="63807"/>
                      <a:pt x="63807" y="236817"/>
                      <a:pt x="63807" y="450237"/>
                    </a:cubicBezTo>
                    <a:cubicBezTo>
                      <a:pt x="63807" y="663656"/>
                      <a:pt x="236817" y="836666"/>
                      <a:pt x="450237" y="836666"/>
                    </a:cubicBezTo>
                    <a:cubicBezTo>
                      <a:pt x="663656" y="836666"/>
                      <a:pt x="836666" y="663656"/>
                      <a:pt x="836666" y="450237"/>
                    </a:cubicBezTo>
                    <a:cubicBezTo>
                      <a:pt x="836666" y="236817"/>
                      <a:pt x="663656" y="63807"/>
                      <a:pt x="450237" y="63807"/>
                    </a:cubicBezTo>
                    <a:close/>
                    <a:moveTo>
                      <a:pt x="450237" y="0"/>
                    </a:moveTo>
                    <a:cubicBezTo>
                      <a:pt x="698895" y="0"/>
                      <a:pt x="900473" y="201578"/>
                      <a:pt x="900473" y="450237"/>
                    </a:cubicBezTo>
                    <a:cubicBezTo>
                      <a:pt x="900473" y="698895"/>
                      <a:pt x="698895" y="900473"/>
                      <a:pt x="450237" y="900473"/>
                    </a:cubicBezTo>
                    <a:cubicBezTo>
                      <a:pt x="201578" y="900473"/>
                      <a:pt x="0" y="698895"/>
                      <a:pt x="0" y="450237"/>
                    </a:cubicBezTo>
                    <a:cubicBezTo>
                      <a:pt x="0" y="201578"/>
                      <a:pt x="201578" y="0"/>
                      <a:pt x="4502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fontAlgn="base">
                  <a:defRPr/>
                </a:pPr>
                <a:endParaRPr lang="zh-CN" altLang="en-US" sz="1600" noProof="1">
                  <a:solidFill>
                    <a:srgbClr val="FFFFFF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</p:grpSp>
      </p:grpSp>
      <p:grpSp>
        <p:nvGrpSpPr>
          <p:cNvPr id="77" name="组合 58"/>
          <p:cNvGrpSpPr/>
          <p:nvPr/>
        </p:nvGrpSpPr>
        <p:grpSpPr>
          <a:xfrm>
            <a:off x="5704060" y="5634534"/>
            <a:ext cx="2885788" cy="653997"/>
            <a:chOff x="11060" y="2358"/>
            <a:chExt cx="4490" cy="1002"/>
          </a:xfrm>
        </p:grpSpPr>
        <p:grpSp>
          <p:nvGrpSpPr>
            <p:cNvPr id="78" name="组合 57"/>
            <p:cNvGrpSpPr/>
            <p:nvPr/>
          </p:nvGrpSpPr>
          <p:grpSpPr>
            <a:xfrm>
              <a:off x="11060" y="2358"/>
              <a:ext cx="649" cy="863"/>
              <a:chOff x="14238" y="2530"/>
              <a:chExt cx="649" cy="863"/>
            </a:xfrm>
          </p:grpSpPr>
          <p:sp>
            <p:nvSpPr>
              <p:cNvPr id="80" name="椭圆 79"/>
              <p:cNvSpPr/>
              <p:nvPr>
                <p:custDataLst>
                  <p:tags r:id="rId2"/>
                </p:custDataLst>
              </p:nvPr>
            </p:nvSpPr>
            <p:spPr>
              <a:xfrm>
                <a:off x="14238" y="3146"/>
                <a:ext cx="649" cy="247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 fontAlgn="base"/>
                <a:endParaRPr lang="zh-CN" altLang="en-US" sz="1600" noProof="1">
                  <a:solidFill>
                    <a:schemeClr val="tx1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  <p:sp>
            <p:nvSpPr>
              <p:cNvPr id="81" name="任意多边形 80"/>
              <p:cNvSpPr/>
              <p:nvPr>
                <p:custDataLst>
                  <p:tags r:id="rId3"/>
                </p:custDataLst>
              </p:nvPr>
            </p:nvSpPr>
            <p:spPr>
              <a:xfrm>
                <a:off x="14301" y="2530"/>
                <a:ext cx="474" cy="588"/>
              </a:xfrm>
              <a:custGeom>
                <a:avLst/>
                <a:gdLst>
                  <a:gd name="connsiteX0" fmla="*/ 69058 w 414338"/>
                  <a:gd name="connsiteY0" fmla="*/ 0 h 514350"/>
                  <a:gd name="connsiteX1" fmla="*/ 345280 w 414338"/>
                  <a:gd name="connsiteY1" fmla="*/ 0 h 514350"/>
                  <a:gd name="connsiteX2" fmla="*/ 414338 w 414338"/>
                  <a:gd name="connsiteY2" fmla="*/ 69058 h 514350"/>
                  <a:gd name="connsiteX3" fmla="*/ 414338 w 414338"/>
                  <a:gd name="connsiteY3" fmla="*/ 345280 h 514350"/>
                  <a:gd name="connsiteX4" fmla="*/ 345280 w 414338"/>
                  <a:gd name="connsiteY4" fmla="*/ 414338 h 514350"/>
                  <a:gd name="connsiteX5" fmla="*/ 265176 w 414338"/>
                  <a:gd name="connsiteY5" fmla="*/ 414338 h 514350"/>
                  <a:gd name="connsiteX6" fmla="*/ 207169 w 414338"/>
                  <a:gd name="connsiteY6" fmla="*/ 514350 h 514350"/>
                  <a:gd name="connsiteX7" fmla="*/ 149162 w 414338"/>
                  <a:gd name="connsiteY7" fmla="*/ 414338 h 514350"/>
                  <a:gd name="connsiteX8" fmla="*/ 69058 w 414338"/>
                  <a:gd name="connsiteY8" fmla="*/ 414338 h 514350"/>
                  <a:gd name="connsiteX9" fmla="*/ 0 w 414338"/>
                  <a:gd name="connsiteY9" fmla="*/ 345280 h 514350"/>
                  <a:gd name="connsiteX10" fmla="*/ 0 w 414338"/>
                  <a:gd name="connsiteY10" fmla="*/ 69058 h 514350"/>
                  <a:gd name="connsiteX11" fmla="*/ 69058 w 414338"/>
                  <a:gd name="connsiteY11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338" h="514350">
                    <a:moveTo>
                      <a:pt x="69058" y="0"/>
                    </a:moveTo>
                    <a:lnTo>
                      <a:pt x="345280" y="0"/>
                    </a:lnTo>
                    <a:cubicBezTo>
                      <a:pt x="383420" y="0"/>
                      <a:pt x="414338" y="30918"/>
                      <a:pt x="414338" y="69058"/>
                    </a:cubicBezTo>
                    <a:lnTo>
                      <a:pt x="414338" y="345280"/>
                    </a:lnTo>
                    <a:cubicBezTo>
                      <a:pt x="414338" y="383420"/>
                      <a:pt x="383420" y="414338"/>
                      <a:pt x="345280" y="414338"/>
                    </a:cubicBezTo>
                    <a:lnTo>
                      <a:pt x="265176" y="414338"/>
                    </a:lnTo>
                    <a:lnTo>
                      <a:pt x="207169" y="514350"/>
                    </a:lnTo>
                    <a:lnTo>
                      <a:pt x="149162" y="414338"/>
                    </a:lnTo>
                    <a:lnTo>
                      <a:pt x="69058" y="414338"/>
                    </a:lnTo>
                    <a:cubicBezTo>
                      <a:pt x="30918" y="414338"/>
                      <a:pt x="0" y="383420"/>
                      <a:pt x="0" y="345280"/>
                    </a:cubicBezTo>
                    <a:lnTo>
                      <a:pt x="0" y="69058"/>
                    </a:lnTo>
                    <a:cubicBezTo>
                      <a:pt x="0" y="30918"/>
                      <a:pt x="30918" y="0"/>
                      <a:pt x="69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fontAlgn="base"/>
                <a:endParaRPr lang="zh-CN" altLang="en-US" sz="1600" noProof="1">
                  <a:solidFill>
                    <a:schemeClr val="tx1"/>
                  </a:solidFill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  <p:sp>
            <p:nvSpPr>
              <p:cNvPr id="82" name="Freeform 24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4350" y="2582"/>
                <a:ext cx="406" cy="406"/>
              </a:xfrm>
              <a:custGeom>
                <a:avLst/>
                <a:gdLst>
                  <a:gd name="T0" fmla="*/ 58 w 61"/>
                  <a:gd name="T1" fmla="*/ 50 h 61"/>
                  <a:gd name="T2" fmla="*/ 48 w 61"/>
                  <a:gd name="T3" fmla="*/ 40 h 61"/>
                  <a:gd name="T4" fmla="*/ 52 w 61"/>
                  <a:gd name="T5" fmla="*/ 26 h 61"/>
                  <a:gd name="T6" fmla="*/ 26 w 61"/>
                  <a:gd name="T7" fmla="*/ 0 h 61"/>
                  <a:gd name="T8" fmla="*/ 0 w 61"/>
                  <a:gd name="T9" fmla="*/ 26 h 61"/>
                  <a:gd name="T10" fmla="*/ 26 w 61"/>
                  <a:gd name="T11" fmla="*/ 52 h 61"/>
                  <a:gd name="T12" fmla="*/ 40 w 61"/>
                  <a:gd name="T13" fmla="*/ 48 h 61"/>
                  <a:gd name="T14" fmla="*/ 50 w 61"/>
                  <a:gd name="T15" fmla="*/ 58 h 61"/>
                  <a:gd name="T16" fmla="*/ 58 w 61"/>
                  <a:gd name="T17" fmla="*/ 58 h 61"/>
                  <a:gd name="T18" fmla="*/ 58 w 61"/>
                  <a:gd name="T19" fmla="*/ 50 h 61"/>
                  <a:gd name="T20" fmla="*/ 26 w 61"/>
                  <a:gd name="T21" fmla="*/ 44 h 61"/>
                  <a:gd name="T22" fmla="*/ 8 w 61"/>
                  <a:gd name="T23" fmla="*/ 26 h 61"/>
                  <a:gd name="T24" fmla="*/ 26 w 61"/>
                  <a:gd name="T25" fmla="*/ 8 h 61"/>
                  <a:gd name="T26" fmla="*/ 44 w 61"/>
                  <a:gd name="T27" fmla="*/ 26 h 61"/>
                  <a:gd name="T28" fmla="*/ 26 w 61"/>
                  <a:gd name="T29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61">
                    <a:moveTo>
                      <a:pt x="58" y="50"/>
                    </a:moveTo>
                    <a:cubicBezTo>
                      <a:pt x="48" y="40"/>
                      <a:pt x="48" y="40"/>
                      <a:pt x="48" y="40"/>
                    </a:cubicBezTo>
                    <a:cubicBezTo>
                      <a:pt x="51" y="36"/>
                      <a:pt x="52" y="31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31" y="52"/>
                      <a:pt x="36" y="51"/>
                      <a:pt x="40" y="4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2" y="61"/>
                      <a:pt x="56" y="61"/>
                      <a:pt x="58" y="58"/>
                    </a:cubicBezTo>
                    <a:cubicBezTo>
                      <a:pt x="61" y="56"/>
                      <a:pt x="61" y="52"/>
                      <a:pt x="58" y="50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ubicBezTo>
                      <a:pt x="44" y="36"/>
                      <a:pt x="36" y="44"/>
                      <a:pt x="26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base"/>
                <a:endParaRPr lang="zh-CN" altLang="en-US" sz="1600" noProof="1">
                  <a:latin typeface="微软雅黑" charset="0"/>
                  <a:ea typeface="微软雅黑" charset="0"/>
                  <a:sym typeface="Arial" pitchFamily="34" charset="0"/>
                </a:endParaRPr>
              </a:p>
            </p:txBody>
          </p:sp>
        </p:grpSp>
        <p:sp>
          <p:nvSpPr>
            <p:cNvPr id="79" name="矩形 40"/>
            <p:cNvSpPr/>
            <p:nvPr>
              <p:custDataLst>
                <p:tags r:id="rId1"/>
              </p:custDataLst>
            </p:nvPr>
          </p:nvSpPr>
          <p:spPr>
            <a:xfrm>
              <a:off x="11804" y="2681"/>
              <a:ext cx="3746" cy="67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/>
            <a:lstStyle/>
            <a:p>
              <a:pPr lvl="0"/>
              <a:r>
                <a:rPr lang="zh-CN" altLang="da-DK" sz="1600" b="1" dirty="0" smtClean="0">
                  <a:latin typeface="微软雅黑" charset="0"/>
                  <a:ea typeface="微软雅黑" charset="0"/>
                  <a:cs typeface="+mn-ea"/>
                  <a:sym typeface="Arial" pitchFamily="34" charset="0"/>
                </a:rPr>
                <a:t> 故障</a:t>
              </a:r>
              <a:r>
                <a:rPr lang="zh-CN" altLang="da-DK" sz="1600" b="1" dirty="0">
                  <a:latin typeface="微软雅黑" charset="0"/>
                  <a:ea typeface="微软雅黑" charset="0"/>
                  <a:cs typeface="+mn-ea"/>
                  <a:sym typeface="Arial" pitchFamily="34" charset="0"/>
                </a:rPr>
                <a:t>时提供备用仪器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关于标际</a:t>
            </a:r>
            <a:endParaRPr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7236" y="3635583"/>
            <a:ext cx="10293948" cy="2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2" tIns="45721" rIns="91442" bIns="4572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公司</a:t>
            </a:r>
            <a:r>
              <a:rPr lang="zh-CN" altLang="en-US" sz="2000" dirty="0">
                <a:latin typeface="+mn-ea"/>
                <a:ea typeface="+mn-ea"/>
              </a:rPr>
              <a:t>名：</a:t>
            </a:r>
            <a:r>
              <a:rPr lang="zh-CN" altLang="en-US" sz="2000" b="1" dirty="0">
                <a:latin typeface="+mn-ea"/>
                <a:ea typeface="+mn-ea"/>
              </a:rPr>
              <a:t>广州标际包装设备有限公司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电话</a:t>
            </a:r>
            <a:r>
              <a:rPr lang="zh-CN" altLang="en-US" sz="2000" dirty="0">
                <a:latin typeface="+mn-ea"/>
                <a:ea typeface="+mn-ea"/>
              </a:rPr>
              <a:t>：020-822</a:t>
            </a:r>
            <a:r>
              <a:rPr lang="en-US" altLang="zh-CN" sz="2000" dirty="0">
                <a:latin typeface="+mn-ea"/>
                <a:ea typeface="+mn-ea"/>
              </a:rPr>
              <a:t>22550</a:t>
            </a:r>
            <a:r>
              <a:rPr lang="zh-CN" altLang="en-US" sz="2000" dirty="0">
                <a:latin typeface="+mn-ea"/>
                <a:ea typeface="+mn-ea"/>
              </a:rPr>
              <a:t>，</a:t>
            </a:r>
            <a:r>
              <a:rPr lang="zh-CN" altLang="en-US" sz="2000" dirty="0" smtClean="0">
                <a:latin typeface="+mn-ea"/>
                <a:ea typeface="+mn-ea"/>
              </a:rPr>
              <a:t>8</a:t>
            </a:r>
            <a:r>
              <a:rPr lang="en-US" altLang="zh-CN" sz="2000" dirty="0" smtClean="0">
                <a:latin typeface="+mn-ea"/>
                <a:ea typeface="+mn-ea"/>
              </a:rPr>
              <a:t>7592871</a:t>
            </a:r>
            <a:r>
              <a:rPr lang="zh-CN" altLang="en-US" sz="2000" dirty="0" smtClean="0">
                <a:latin typeface="+mn-ea"/>
                <a:ea typeface="+mn-ea"/>
              </a:rPr>
              <a:t>，</a:t>
            </a:r>
            <a:r>
              <a:rPr lang="en-US" altLang="zh-CN" sz="2000" dirty="0" smtClean="0">
                <a:latin typeface="+mn-ea"/>
                <a:ea typeface="+mn-ea"/>
              </a:rPr>
              <a:t>86153786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售后服务</a:t>
            </a:r>
            <a:r>
              <a:rPr lang="zh-CN" altLang="en-US" sz="2000" dirty="0">
                <a:latin typeface="+mn-ea"/>
                <a:ea typeface="+mn-ea"/>
              </a:rPr>
              <a:t>全球统一热线：</a:t>
            </a:r>
            <a:r>
              <a:rPr lang="en-US" altLang="zh-CN" sz="2000" dirty="0">
                <a:latin typeface="+mn-ea"/>
                <a:ea typeface="+mn-ea"/>
              </a:rPr>
              <a:t>4007886855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网址：</a:t>
            </a:r>
            <a:r>
              <a:rPr lang="en-US" altLang="zh-CN" sz="2000" dirty="0" smtClean="0">
                <a:latin typeface="+mn-ea"/>
                <a:ea typeface="+mn-ea"/>
              </a:rPr>
              <a:t>http://</a:t>
            </a:r>
            <a:r>
              <a:rPr lang="zh-CN" altLang="en-US" sz="2000" dirty="0" smtClean="0">
                <a:latin typeface="+mn-ea"/>
                <a:ea typeface="+mn-ea"/>
              </a:rPr>
              <a:t>www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r>
              <a:rPr lang="zh-CN" altLang="en-US" sz="2000" dirty="0" smtClean="0">
                <a:latin typeface="+mn-ea"/>
                <a:ea typeface="+mn-ea"/>
              </a:rPr>
              <a:t>gbtest</a:t>
            </a:r>
            <a:r>
              <a:rPr lang="zh-CN" altLang="en-US" sz="2000" dirty="0">
                <a:latin typeface="+mn-ea"/>
                <a:ea typeface="+mn-ea"/>
              </a:rPr>
              <a:t>.</a:t>
            </a:r>
            <a:r>
              <a:rPr lang="zh-CN" altLang="en-US" sz="2000" dirty="0" smtClean="0">
                <a:latin typeface="+mn-ea"/>
                <a:ea typeface="+mn-ea"/>
              </a:rPr>
              <a:t>cn   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邮箱：</a:t>
            </a:r>
            <a:r>
              <a:rPr lang="en-US" altLang="zh-CN" sz="2000" dirty="0" smtClean="0">
                <a:latin typeface="+mn-ea"/>
                <a:ea typeface="+mn-ea"/>
              </a:rPr>
              <a:t>gbtest@vip.163.com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4" name="图片 3" descr="手机网站二维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058" y="4064577"/>
            <a:ext cx="1440187" cy="1440333"/>
          </a:xfrm>
          <a:prstGeom prst="rect">
            <a:avLst/>
          </a:prstGeom>
        </p:spPr>
      </p:pic>
      <p:pic>
        <p:nvPicPr>
          <p:cNvPr id="5" name="图片 4" descr="边长30cm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9246" y="4050061"/>
            <a:ext cx="1440187" cy="1440333"/>
          </a:xfrm>
          <a:prstGeom prst="rect">
            <a:avLst/>
          </a:prstGeom>
        </p:spPr>
      </p:pic>
      <p:pic>
        <p:nvPicPr>
          <p:cNvPr id="6" name="图片 5" descr="1594442089571732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022" y="1334980"/>
            <a:ext cx="4063840" cy="1980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F:\GBPI_P图\标物图片\新建文件夹\DSC01119.JPG"/>
          <p:cNvPicPr>
            <a:picLocks noChangeAspect="1" noChangeArrowheads="1"/>
          </p:cNvPicPr>
          <p:nvPr/>
        </p:nvPicPr>
        <p:blipFill>
          <a:blip r:embed="rId5" cstate="print"/>
          <a:srcRect l="13534" r="5043"/>
          <a:stretch>
            <a:fillRect/>
          </a:stretch>
        </p:blipFill>
        <p:spPr bwMode="auto">
          <a:xfrm>
            <a:off x="736816" y="1334980"/>
            <a:ext cx="2871209" cy="1980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 descr="cnas-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97" y="1334980"/>
            <a:ext cx="464841" cy="422885"/>
          </a:xfrm>
          <a:prstGeom prst="rect">
            <a:avLst/>
          </a:prstGeom>
        </p:spPr>
      </p:pic>
      <p:pic>
        <p:nvPicPr>
          <p:cNvPr id="9" name="Picture 4" descr="F:\GBPI_P图\DSC00491.JPG"/>
          <p:cNvPicPr>
            <a:picLocks noChangeAspect="1" noChangeArrowheads="1"/>
          </p:cNvPicPr>
          <p:nvPr/>
        </p:nvPicPr>
        <p:blipFill>
          <a:blip r:embed="rId7" cstate="print"/>
          <a:srcRect l="6732"/>
          <a:stretch>
            <a:fillRect/>
          </a:stretch>
        </p:blipFill>
        <p:spPr bwMode="auto">
          <a:xfrm>
            <a:off x="8001471" y="1334980"/>
            <a:ext cx="3288912" cy="1980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11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 bwMode="auto">
          <a:xfrm>
            <a:off x="5642540" y="1893267"/>
            <a:ext cx="1920500" cy="192044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6164" y="2284136"/>
            <a:ext cx="1193395" cy="1265486"/>
          </a:xfrm>
          <a:prstGeom prst="rect">
            <a:avLst/>
          </a:prstGeom>
          <a:noFill/>
        </p:spPr>
        <p:txBody>
          <a:bodyPr wrap="square" lIns="135390" tIns="67692" rIns="135390" bIns="67692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7300" dirty="0"/>
              <a:t>观</a:t>
            </a:r>
          </a:p>
        </p:txBody>
      </p:sp>
      <p:sp>
        <p:nvSpPr>
          <p:cNvPr id="21" name="椭圆 20"/>
          <p:cNvSpPr/>
          <p:nvPr/>
        </p:nvSpPr>
        <p:spPr bwMode="auto">
          <a:xfrm>
            <a:off x="7411467" y="2611928"/>
            <a:ext cx="1920500" cy="192044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5098" y="3002805"/>
            <a:ext cx="1193395" cy="1265486"/>
          </a:xfrm>
          <a:prstGeom prst="rect">
            <a:avLst/>
          </a:prstGeom>
          <a:noFill/>
        </p:spPr>
        <p:txBody>
          <a:bodyPr wrap="square" lIns="135390" tIns="67692" rIns="135390" bIns="67692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7300" dirty="0"/>
              <a:t>看</a:t>
            </a:r>
          </a:p>
        </p:txBody>
      </p:sp>
      <p:sp>
        <p:nvSpPr>
          <p:cNvPr id="15" name="椭圆 14"/>
          <p:cNvSpPr/>
          <p:nvPr/>
        </p:nvSpPr>
        <p:spPr bwMode="auto">
          <a:xfrm>
            <a:off x="4448445" y="3135996"/>
            <a:ext cx="1920500" cy="192044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2076" y="3526824"/>
            <a:ext cx="1193395" cy="1265486"/>
          </a:xfrm>
          <a:prstGeom prst="rect">
            <a:avLst/>
          </a:prstGeom>
          <a:noFill/>
        </p:spPr>
        <p:txBody>
          <a:bodyPr wrap="square" lIns="135390" tIns="67692" rIns="135390" bIns="67692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7300" dirty="0"/>
              <a:t>谢</a:t>
            </a:r>
          </a:p>
        </p:txBody>
      </p:sp>
      <p:sp>
        <p:nvSpPr>
          <p:cNvPr id="3" name="椭圆 2"/>
          <p:cNvSpPr/>
          <p:nvPr/>
        </p:nvSpPr>
        <p:spPr bwMode="auto">
          <a:xfrm>
            <a:off x="2960629" y="2181628"/>
            <a:ext cx="1920500" cy="1920445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6217" y="2572446"/>
            <a:ext cx="1193395" cy="1265486"/>
          </a:xfrm>
          <a:prstGeom prst="rect">
            <a:avLst/>
          </a:prstGeom>
          <a:noFill/>
          <a:ln w="22225">
            <a:noFill/>
          </a:ln>
        </p:spPr>
        <p:txBody>
          <a:bodyPr wrap="square" lIns="135390" tIns="67692" rIns="135390" bIns="67692" rtlCol="0">
            <a:spAutoFit/>
          </a:bodyPr>
          <a:lstStyle/>
          <a:p>
            <a:pPr algn="ctr"/>
            <a:r>
              <a:rPr lang="zh-CN" altLang="en-US" sz="7300" b="1" dirty="0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谢</a:t>
            </a:r>
            <a:endParaRPr lang="zh-CN" altLang="en-US" sz="6700" b="1" dirty="0">
              <a:solidFill>
                <a:schemeClr val="accent1"/>
              </a:solidFill>
              <a:effectLst>
                <a:innerShdw blurRad="50800" dist="635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23" name="MH_Other_4"/>
          <p:cNvSpPr/>
          <p:nvPr>
            <p:custDataLst>
              <p:tags r:id="rId1"/>
            </p:custDataLst>
          </p:nvPr>
        </p:nvSpPr>
        <p:spPr>
          <a:xfrm>
            <a:off x="8692300" y="4736413"/>
            <a:ext cx="576150" cy="57613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MH_Other_4"/>
          <p:cNvSpPr/>
          <p:nvPr>
            <p:custDataLst>
              <p:tags r:id="rId2"/>
            </p:custDataLst>
          </p:nvPr>
        </p:nvSpPr>
        <p:spPr>
          <a:xfrm>
            <a:off x="3193171" y="4558940"/>
            <a:ext cx="359443" cy="355281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MH_Other_4"/>
          <p:cNvSpPr/>
          <p:nvPr>
            <p:custDataLst>
              <p:tags r:id="rId3"/>
            </p:custDataLst>
          </p:nvPr>
        </p:nvSpPr>
        <p:spPr>
          <a:xfrm>
            <a:off x="10156302" y="2095237"/>
            <a:ext cx="768200" cy="768178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MH_Other_4"/>
          <p:cNvSpPr/>
          <p:nvPr>
            <p:custDataLst>
              <p:tags r:id="rId4"/>
            </p:custDataLst>
          </p:nvPr>
        </p:nvSpPr>
        <p:spPr>
          <a:xfrm>
            <a:off x="936877" y="3327993"/>
            <a:ext cx="768200" cy="768178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5"/>
            </p:custDataLst>
          </p:nvPr>
        </p:nvSpPr>
        <p:spPr>
          <a:xfrm>
            <a:off x="1897234" y="4230645"/>
            <a:ext cx="473977" cy="46848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MH_Other_4"/>
          <p:cNvSpPr/>
          <p:nvPr>
            <p:custDataLst>
              <p:tags r:id="rId6"/>
            </p:custDataLst>
          </p:nvPr>
        </p:nvSpPr>
        <p:spPr>
          <a:xfrm>
            <a:off x="8177862" y="1721639"/>
            <a:ext cx="384100" cy="38408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MH_Other_4"/>
          <p:cNvSpPr/>
          <p:nvPr>
            <p:custDataLst>
              <p:tags r:id="rId7"/>
            </p:custDataLst>
          </p:nvPr>
        </p:nvSpPr>
        <p:spPr>
          <a:xfrm>
            <a:off x="3217107" y="1489690"/>
            <a:ext cx="469252" cy="46381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MH_Other_4"/>
          <p:cNvSpPr/>
          <p:nvPr>
            <p:custDataLst>
              <p:tags r:id="rId8"/>
            </p:custDataLst>
          </p:nvPr>
        </p:nvSpPr>
        <p:spPr>
          <a:xfrm>
            <a:off x="6800701" y="4334939"/>
            <a:ext cx="312081" cy="30846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MH_Other_4"/>
          <p:cNvSpPr/>
          <p:nvPr>
            <p:custDataLst>
              <p:tags r:id="rId9"/>
            </p:custDataLst>
          </p:nvPr>
        </p:nvSpPr>
        <p:spPr>
          <a:xfrm>
            <a:off x="9675910" y="4434149"/>
            <a:ext cx="480125" cy="480111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MH_Other_4"/>
          <p:cNvSpPr/>
          <p:nvPr>
            <p:custDataLst>
              <p:tags r:id="rId10"/>
            </p:custDataLst>
          </p:nvPr>
        </p:nvSpPr>
        <p:spPr>
          <a:xfrm>
            <a:off x="1956721" y="2570590"/>
            <a:ext cx="432113" cy="4321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MH_Other_4"/>
          <p:cNvSpPr/>
          <p:nvPr>
            <p:custDataLst>
              <p:tags r:id="rId11"/>
            </p:custDataLst>
          </p:nvPr>
        </p:nvSpPr>
        <p:spPr>
          <a:xfrm>
            <a:off x="4659565" y="2095237"/>
            <a:ext cx="384100" cy="384089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MH_Other_4"/>
          <p:cNvSpPr/>
          <p:nvPr>
            <p:custDataLst>
              <p:tags r:id="rId12"/>
            </p:custDataLst>
          </p:nvPr>
        </p:nvSpPr>
        <p:spPr>
          <a:xfrm>
            <a:off x="7567221" y="4700368"/>
            <a:ext cx="267767" cy="267759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13"/>
            </p:custDataLst>
          </p:nvPr>
        </p:nvSpPr>
        <p:spPr>
          <a:xfrm>
            <a:off x="6841660" y="1413151"/>
            <a:ext cx="288075" cy="288067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MH_Other_4"/>
          <p:cNvSpPr/>
          <p:nvPr>
            <p:custDataLst>
              <p:tags r:id="rId14"/>
            </p:custDataLst>
          </p:nvPr>
        </p:nvSpPr>
        <p:spPr>
          <a:xfrm>
            <a:off x="4084975" y="4489122"/>
            <a:ext cx="240063" cy="240056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MH_Other_4"/>
          <p:cNvSpPr/>
          <p:nvPr>
            <p:custDataLst>
              <p:tags r:id="rId15"/>
            </p:custDataLst>
          </p:nvPr>
        </p:nvSpPr>
        <p:spPr>
          <a:xfrm>
            <a:off x="9819949" y="3327993"/>
            <a:ext cx="192050" cy="192044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16"/>
            </p:custDataLst>
          </p:nvPr>
        </p:nvSpPr>
        <p:spPr>
          <a:xfrm>
            <a:off x="6030316" y="4953011"/>
            <a:ext cx="336088" cy="336078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90" tIns="67692" rIns="135390" bIns="67692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7059" y="5672889"/>
            <a:ext cx="7622599" cy="400111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algn="ctr"/>
            <a:r>
              <a:rPr lang="zh-CN" altLang="en-US" sz="2000" dirty="0" smtClean="0"/>
              <a:t>本文档产权归属广州标际包装设备有限公司，未经允许不得转载！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024658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50000" decel="5000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2.22222E-6 2.34949E-6 L 0.22847 -0.12597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24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decel="50000" autoRev="1" fill="hold" grpId="1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animMotion origin="layout" path="M -2.22222E-6 -7.44057E-7 L 0.17778 -0.23279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9" y="-11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accel="50000" decel="5000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Motion origin="layout" path="M -8.33333E-7 -4.20191E-6 L 0.10226 -0.05989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04" y="-29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9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autoRev="1" fill="hold" grpId="1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Motion origin="layout" path="M -1.66667E-6 1.56221E-6 L 0.06024 -0.24637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03" y="-12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accel="50000" decel="5000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4.16667E-6 5.77339E-7 L 0.04114 0.251 " pathEditMode="relative" rAng="0" ptsTypes="AA">
                                          <p:cBhvr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9" y="125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autoRev="1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2.5E-6 3.29423E-6 L -0.04531 -0.20439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74" y="-102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accel="50000" decel="5000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1.11111E-6 3.42698E-6 L 0.04566 0.17937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4" y="89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35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autoRev="1" fill="hold" grpId="1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Motion origin="layout" path="M 2.22222E-6 -1.54369E-7 L 0.14271 0.0515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35" y="25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Motion origin="layout" path="M -3.61111E-6 4.94288E-6 L -0.12204 -0.16734 " pathEditMode="relative" rAng="0" ptsTypes="AA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11" y="-83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38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accel="50000" decel="50000" autoRev="1" fill="hold" grpId="1" nodeType="withEffect">
                                      <p:stCondLst>
                                        <p:cond delay="3350"/>
                                      </p:stCondLst>
                                      <p:childTnLst>
                                        <p:animMotion origin="layout" path="M 4.16667E-6 -3.80364E-6 L -0.02344 0.18895 " pathEditMode="relative" rAng="0" ptsTypes="AA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94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2.5E-6 1.38006E-6 L -0.06927 -0.1485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" y="-74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41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50000" decel="50000" autoRev="1" fill="hold" grpId="1" nodeType="withEffect">
                                      <p:stCondLst>
                                        <p:cond delay="3650"/>
                                      </p:stCondLst>
                                      <p:childTnLst>
                                        <p:animMotion origin="layout" path="M 3.05556E-6 2.34949E-6 L -0.24132 -0.12597 " pathEditMode="relative" rAng="0" ptsTypes="AA">
                                          <p:cBhvr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066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42" presetClass="path" presetSubtype="0" accel="50000" decel="5000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Motion origin="layout" path="M -3.61111E-6 -1.33374E-6 L -0.10625 0.00093 " pathEditMode="relative" rAng="0" ptsTypes="AA">
                                          <p:cBhvr>
                                            <p:cTn id="10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1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0" nodeType="withEffect">
                                      <p:stCondLst>
                                        <p:cond delay="44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accel="50000" decel="50000" autoRev="1" fill="hold" grpId="1" nodeType="withEffect">
                                      <p:stCondLst>
                                        <p:cond delay="3950"/>
                                      </p:stCondLst>
                                      <p:childTnLst>
                                        <p:animMotion origin="layout" path="M -1.66667E-6 -1.19173E-6 L -0.01354 -0.25224 " pathEditMode="relative" rAng="0" ptsTypes="AA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7" y="-126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accel="50000" decel="5000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Motion origin="layout" path="M 3.61111E-6 -3.5196E-7 L 0.05955 -0.1766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69" y="-88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42" presetClass="path" presetSubtype="0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-3.88889E-6 -1.66409E-6 L -0.1368 0.12319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40" y="6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/>
          <p:bldP spid="21" grpId="0" animBg="1"/>
          <p:bldP spid="22" grpId="0"/>
          <p:bldP spid="15" grpId="0" animBg="1"/>
          <p:bldP spid="16" grpId="0"/>
          <p:bldP spid="3" grpId="0" animBg="1"/>
          <p:bldP spid="4" grpId="0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50000" decel="5000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2.22222E-6 2.34949E-6 L 0.22847 -0.12597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24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decel="50000" autoRev="1" fill="hold" grpId="1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animMotion origin="layout" path="M -2.22222E-6 -7.44057E-7 L 0.17778 -0.23279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9" y="-11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accel="50000" decel="5000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Motion origin="layout" path="M -8.33333E-7 -4.20191E-6 L 0.10226 -0.05989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04" y="-29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9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autoRev="1" fill="hold" grpId="1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Motion origin="layout" path="M -1.66667E-6 1.56221E-6 L 0.06024 -0.24637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03" y="-12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accel="50000" decel="5000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4.16667E-6 5.77339E-7 L 0.04114 0.251 " pathEditMode="relative" rAng="0" ptsTypes="AA">
                                          <p:cBhvr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9" y="125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autoRev="1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2.5E-6 3.29423E-6 L -0.04531 -0.20439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74" y="-102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accel="50000" decel="5000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1.11111E-6 3.42698E-6 L 0.04566 0.17937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4" y="89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35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autoRev="1" fill="hold" grpId="1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Motion origin="layout" path="M 2.22222E-6 -1.54369E-7 L 0.14271 0.0515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35" y="25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Motion origin="layout" path="M -3.61111E-6 4.94288E-6 L -0.12204 -0.16734 " pathEditMode="relative" rAng="0" ptsTypes="AA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11" y="-83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38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accel="50000" decel="50000" autoRev="1" fill="hold" grpId="1" nodeType="withEffect">
                                      <p:stCondLst>
                                        <p:cond delay="3350"/>
                                      </p:stCondLst>
                                      <p:childTnLst>
                                        <p:animMotion origin="layout" path="M 4.16667E-6 -3.80364E-6 L -0.02344 0.18895 " pathEditMode="relative" rAng="0" ptsTypes="AA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94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2.5E-6 1.38006E-6 L -0.06927 -0.1485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" y="-74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41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50000" decel="50000" autoRev="1" fill="hold" grpId="1" nodeType="withEffect">
                                      <p:stCondLst>
                                        <p:cond delay="3650"/>
                                      </p:stCondLst>
                                      <p:childTnLst>
                                        <p:animMotion origin="layout" path="M 3.05556E-6 2.34949E-6 L -0.24132 -0.12597 " pathEditMode="relative" rAng="0" ptsTypes="AA">
                                          <p:cBhvr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066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42" presetClass="path" presetSubtype="0" accel="50000" decel="5000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Motion origin="layout" path="M -3.61111E-6 -1.33374E-6 L -0.10625 0.00093 " pathEditMode="relative" rAng="0" ptsTypes="AA">
                                          <p:cBhvr>
                                            <p:cTn id="10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1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0" nodeType="withEffect">
                                      <p:stCondLst>
                                        <p:cond delay="44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accel="50000" decel="50000" autoRev="1" fill="hold" grpId="1" nodeType="withEffect">
                                      <p:stCondLst>
                                        <p:cond delay="3950"/>
                                      </p:stCondLst>
                                      <p:childTnLst>
                                        <p:animMotion origin="layout" path="M -1.66667E-6 -1.19173E-6 L -0.01354 -0.25224 " pathEditMode="relative" rAng="0" ptsTypes="AA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7" y="-126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accel="50000" decel="5000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Motion origin="layout" path="M 3.61111E-6 -3.5196E-7 L 0.05955 -0.1766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69" y="-88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42" presetClass="path" presetSubtype="0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-3.88889E-6 -1.66409E-6 L -0.1368 0.12319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40" y="6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/>
          <p:bldP spid="21" grpId="0" animBg="1"/>
          <p:bldP spid="22" grpId="0"/>
          <p:bldP spid="15" grpId="0" animBg="1"/>
          <p:bldP spid="16" grpId="0"/>
          <p:bldP spid="3" grpId="0" animBg="1"/>
          <p:bldP spid="4" grpId="0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2.1.2【</a:t>
            </a:r>
            <a:r>
              <a:rPr dirty="0" smtClean="0">
                <a:solidFill>
                  <a:schemeClr val="tx1"/>
                </a:solidFill>
              </a:rPr>
              <a:t>黏合层热合强度</a:t>
            </a:r>
            <a:r>
              <a:rPr lang="en-US" altLang="zh-CN" dirty="0" smtClean="0">
                <a:solidFill>
                  <a:schemeClr val="tx1"/>
                </a:solidFill>
              </a:rPr>
              <a:t>】</a:t>
            </a:r>
            <a:r>
              <a:rPr dirty="0" smtClean="0">
                <a:solidFill>
                  <a:schemeClr val="tx1"/>
                </a:solidFill>
              </a:rPr>
              <a:t>检测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2679" y="1215216"/>
            <a:ext cx="95012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2.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</a:rPr>
              <a:t>【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黏合层热合强度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</a:rPr>
              <a:t>】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	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取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100mm×100mm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的本品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片，另取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100mm×100mm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的聚氯乙烯固体药用硬片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符合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YBB00212005-2015)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或聚氯乙烯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聚偏二氯乙烯固体药用复合硬片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符合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YBB00222005-2015)2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片，将试样的粘合层面向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PVC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面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或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PVC/PVDC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复合硬片的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PVDC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面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进行叠合，置于热封仪进行热合，热合条件为：温度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155 ℃ 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</a:rPr>
              <a:t>±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5 ℃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，压力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0.2MPa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，时间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l1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秒，热合后取出放冷，裁取成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15mm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宽的试样， 取中间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条试样，按照热合强度测定法（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YBB00122003-2015)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测定，试验速度为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200mm/min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士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20mm/min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， 将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PVC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（或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PVDC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）片夹在试验机的上夹，铝箔夹在试验机的下夹，开动拉力试验机进 行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180 º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角方向剥离， 热合强度平均值不得低于 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7.0N/15mm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PVC )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6.0N/15mm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sz="1800" dirty="0" smtClean="0">
                <a:latin typeface="宋体" pitchFamily="2" charset="-122"/>
                <a:ea typeface="宋体" pitchFamily="2" charset="-122"/>
              </a:rPr>
              <a:t>PVDC )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1800" dirty="0" smtClean="0">
              <a:latin typeface="宋体" pitchFamily="2" charset="-122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18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※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该测试项目需要的检测设备为：（</a:t>
            </a:r>
            <a:r>
              <a:rPr 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）热封试验仪（</a:t>
            </a:r>
            <a:r>
              <a:rPr 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1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）电子万能材料试验机</a:t>
            </a:r>
            <a:endParaRPr lang="zh-CN" altLang="en-US" sz="18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  <a:cs typeface="黑体" pitchFamily="49" charset="-122"/>
              </a:rPr>
              <a:t>2.1.3【</a:t>
            </a:r>
            <a:r>
              <a:rPr dirty="0" smtClean="0">
                <a:solidFill>
                  <a:srgbClr val="000000"/>
                </a:solidFill>
                <a:cs typeface="黑体" pitchFamily="49" charset="-122"/>
              </a:rPr>
              <a:t>保护层黏合性</a:t>
            </a:r>
            <a:r>
              <a:rPr lang="en-US" altLang="zh-CN" dirty="0" smtClean="0">
                <a:solidFill>
                  <a:srgbClr val="000000"/>
                </a:solidFill>
                <a:cs typeface="黑体" pitchFamily="49" charset="-122"/>
              </a:rPr>
              <a:t>】</a:t>
            </a:r>
            <a:r>
              <a:rPr dirty="0" smtClean="0">
                <a:solidFill>
                  <a:srgbClr val="000000"/>
                </a:solidFill>
                <a:cs typeface="黑体" pitchFamily="49" charset="-122"/>
              </a:rPr>
              <a:t>检测</a:t>
            </a:r>
            <a:endParaRPr lang="zh-CN" altLang="en-US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68365" y="1286654"/>
            <a:ext cx="964413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7025" algn="l"/>
              </a:tabLst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3.【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保护层黏合性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】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取一张纵向长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90mm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，宽为全幅的试样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(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注意试样不应有皱折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)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， 将试样平放在玻璃板上，保护层向上，取聚酶胶粘带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(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不铝锚的剥离力不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2.94N/20mm ) 1 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片，横向均匀地贴压试样表面，以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160- 180°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方向迅速地剥离 ，保护层表面应无明显脱落。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黑体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7025" algn="l"/>
              </a:tabLst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7025" algn="l"/>
              </a:tabLst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黑体" pitchFamily="49" charset="-122"/>
              </a:rPr>
              <a:t>该测试项目需要的检测设备为：电子万能材料试验机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14"/>
  <p:tag name="KSO_WM_UNIT_ID" val="150995292*m_i*1_14"/>
  <p:tag name="KSO_WM_UNIT_CLEAR" val="1"/>
  <p:tag name="KSO_WM_UNIT_LAYERLEVEL" val="1_1"/>
  <p:tag name="KSO_WM_BEAUTIFY_FLAG" val="#wm#"/>
  <p:tag name="KSO_WM_DIAGRAM_GROUP_CODE" val="m1-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15"/>
  <p:tag name="KSO_WM_UNIT_ID" val="150995292*m_i*1_15"/>
  <p:tag name="KSO_WM_UNIT_CLEAR" val="1"/>
  <p:tag name="KSO_WM_UNIT_LAYERLEVEL" val="1_1"/>
  <p:tag name="KSO_WM_BEAUTIFY_FLAG" val="#wm#"/>
  <p:tag name="KSO_WM_DIAGRAM_GROUP_CODE" val="m1-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16"/>
  <p:tag name="KSO_WM_UNIT_ID" val="150995292*m_i*1_16"/>
  <p:tag name="KSO_WM_UNIT_CLEAR" val="1"/>
  <p:tag name="KSO_WM_UNIT_LAYERLEVEL" val="1_1"/>
  <p:tag name="KSO_WM_BEAUTIFY_FLAG" val="#wm#"/>
  <p:tag name="KSO_WM_DIAGRAM_GROUP_CODE" val="m1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17"/>
  <p:tag name="KSO_WM_UNIT_ID" val="150995292*m_i*1_17"/>
  <p:tag name="KSO_WM_UNIT_CLEAR" val="1"/>
  <p:tag name="KSO_WM_UNIT_LAYERLEVEL" val="1_1"/>
  <p:tag name="KSO_WM_BEAUTIFY_FLAG" val="#wm#"/>
  <p:tag name="KSO_WM_DIAGRAM_GROUP_CODE" val="m1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18"/>
  <p:tag name="KSO_WM_UNIT_ID" val="150995292*m_i*1_18"/>
  <p:tag name="KSO_WM_UNIT_CLEAR" val="1"/>
  <p:tag name="KSO_WM_UNIT_LAYERLEVEL" val="1_1"/>
  <p:tag name="KSO_WM_BEAUTIFY_FLAG" val="#wm#"/>
  <p:tag name="KSO_WM_DIAGRAM_GROUP_CODE" val="m1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19"/>
  <p:tag name="KSO_WM_UNIT_ID" val="150995292*m_i*1_19"/>
  <p:tag name="KSO_WM_UNIT_CLEAR" val="1"/>
  <p:tag name="KSO_WM_UNIT_LAYERLEVEL" val="1_1"/>
  <p:tag name="KSO_WM_BEAUTIFY_FLAG" val="#wm#"/>
  <p:tag name="KSO_WM_DIAGRAM_GROUP_CODE" val="m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20"/>
  <p:tag name="KSO_WM_UNIT_ID" val="150995292*m_i*1_20"/>
  <p:tag name="KSO_WM_UNIT_CLEAR" val="1"/>
  <p:tag name="KSO_WM_UNIT_LAYERLEVEL" val="1_1"/>
  <p:tag name="KSO_WM_BEAUTIFY_FLAG" val="#wm#"/>
  <p:tag name="KSO_WM_DIAGRAM_GROUP_CODE" val="m1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21"/>
  <p:tag name="KSO_WM_UNIT_ID" val="150995292*m_i*1_21"/>
  <p:tag name="KSO_WM_UNIT_CLEAR" val="1"/>
  <p:tag name="KSO_WM_UNIT_LAYERLEVEL" val="1_1"/>
  <p:tag name="KSO_WM_BEAUTIFY_FLAG" val="#wm#"/>
  <p:tag name="KSO_WM_DIAGRAM_GROUP_CODE" val="m1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22"/>
  <p:tag name="KSO_WM_UNIT_ID" val="150995292*m_i*1_22"/>
  <p:tag name="KSO_WM_UNIT_CLEAR" val="1"/>
  <p:tag name="KSO_WM_UNIT_LAYERLEVEL" val="1_1"/>
  <p:tag name="KSO_WM_BEAUTIFY_FLAG" val="#wm#"/>
  <p:tag name="KSO_WM_DIAGRAM_GROUP_CODE" val="m1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23"/>
  <p:tag name="KSO_WM_UNIT_ID" val="150995292*m_i*1_23"/>
  <p:tag name="KSO_WM_UNIT_CLEAR" val="1"/>
  <p:tag name="KSO_WM_UNIT_LAYERLEVEL" val="1_1"/>
  <p:tag name="KSO_WM_BEAUTIFY_FLAG" val="#wm#"/>
  <p:tag name="KSO_WM_DIAGRAM_GROUP_CODE" val="m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1"/>
  <p:tag name="KSO_WM_UNIT_ID" val="150995292*m_i*1_1"/>
  <p:tag name="KSO_WM_UNIT_CLEAR" val="1"/>
  <p:tag name="KSO_WM_UNIT_LAYERLEVEL" val="1_1"/>
  <p:tag name="KSO_WM_BEAUTIFY_FLAG" val="#wm#"/>
  <p:tag name="KSO_WM_DIAGRAM_GROUP_CODE" val="m1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24"/>
  <p:tag name="KSO_WM_UNIT_ID" val="150995292*m_i*1_24"/>
  <p:tag name="KSO_WM_UNIT_CLEAR" val="1"/>
  <p:tag name="KSO_WM_UNIT_LAYERLEVEL" val="1_1"/>
  <p:tag name="KSO_WM_BEAUTIFY_FLAG" val="#wm#"/>
  <p:tag name="KSO_WM_DIAGRAM_GROUP_CODE" val="m1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25"/>
  <p:tag name="KSO_WM_UNIT_ID" val="150995292*m_i*1_25"/>
  <p:tag name="KSO_WM_UNIT_CLEAR" val="1"/>
  <p:tag name="KSO_WM_UNIT_LAYERLEVEL" val="1_1"/>
  <p:tag name="KSO_WM_BEAUTIFY_FLAG" val="#wm#"/>
  <p:tag name="KSO_WM_DIAGRAM_GROUP_CODE" val="m1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12"/>
  <p:tag name="KSO_WM_UNIT_ID" val="150995292*m_i*1_12"/>
  <p:tag name="KSO_WM_UNIT_CLEAR" val="1"/>
  <p:tag name="KSO_WM_UNIT_LAYERLEVEL" val="1_1"/>
  <p:tag name="KSO_WM_BEAUTIFY_FLAG" val="#wm#"/>
  <p:tag name="KSO_WM_DIAGRAM_GROUP_CODE" val="m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h_f"/>
  <p:tag name="KSO_WM_UNIT_INDEX" val="1_6_1"/>
  <p:tag name="KSO_WM_UNIT_ID" val="150995292*m_h_f*1_6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m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10"/>
  <p:tag name="KSO_WM_UNIT_ID" val="150995292*m_i*1_10"/>
  <p:tag name="KSO_WM_UNIT_CLEAR" val="1"/>
  <p:tag name="KSO_WM_UNIT_LAYERLEVEL" val="1_1"/>
  <p:tag name="KSO_WM_BEAUTIFY_FLAG" val="#wm#"/>
  <p:tag name="KSO_WM_DIAGRAM_GROUP_CODE" val="m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h_f"/>
  <p:tag name="KSO_WM_UNIT_INDEX" val="1_4_1"/>
  <p:tag name="KSO_WM_UNIT_ID" val="150995292*m_h_f*1_4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m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9"/>
  <p:tag name="KSO_WM_UNIT_ID" val="150995292*m_i*1_9"/>
  <p:tag name="KSO_WM_UNIT_CLEAR" val="1"/>
  <p:tag name="KSO_WM_UNIT_LAYERLEVEL" val="1_1"/>
  <p:tag name="KSO_WM_BEAUTIFY_FLAG" val="#wm#"/>
  <p:tag name="KSO_WM_DIAGRAM_GROUP_CODE" val="m1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h_a"/>
  <p:tag name="KSO_WM_UNIT_INDEX" val="1_4_1"/>
  <p:tag name="KSO_WM_UNIT_ID" val="150995292*m_h_a*1_4_1"/>
  <p:tag name="KSO_WM_UNIT_CLEAR" val="1"/>
  <p:tag name="KSO_WM_UNIT_LAYERLEVEL" val="1_1_1"/>
  <p:tag name="KSO_WM_UNIT_VALUE" val="4"/>
  <p:tag name="KSO_WM_UNIT_HIGHLIGHT" val="0"/>
  <p:tag name="KSO_WM_UNIT_COMPATIBLE" val="0"/>
  <p:tag name="KSO_WM_UNIT_PRESET_TEXT" val="04"/>
  <p:tag name="KSO_WM_BEAUTIFY_FLAG" val="#wm#"/>
  <p:tag name="KSO_WM_DIAGRAM_GROUP_CODE" val="m1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8"/>
  <p:tag name="KSO_WM_UNIT_ID" val="150995292*m_i*1_8"/>
  <p:tag name="KSO_WM_UNIT_CLEAR" val="1"/>
  <p:tag name="KSO_WM_UNIT_LAYERLEVEL" val="1_1"/>
  <p:tag name="KSO_WM_BEAUTIFY_FLAG" val="#wm#"/>
  <p:tag name="KSO_WM_DIAGRAM_GROUP_CODE" val="m1-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h_f"/>
  <p:tag name="KSO_WM_UNIT_INDEX" val="1_2_1"/>
  <p:tag name="KSO_WM_UNIT_ID" val="150995292*m_h_f*1_2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m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h_f"/>
  <p:tag name="KSO_WM_UNIT_INDEX" val="1_1_1"/>
  <p:tag name="KSO_WM_UNIT_ID" val="150995292*m_h_f*1_1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m1-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7"/>
  <p:tag name="KSO_WM_UNIT_ID" val="150995292*m_i*1_7"/>
  <p:tag name="KSO_WM_UNIT_CLEAR" val="1"/>
  <p:tag name="KSO_WM_UNIT_LAYERLEVEL" val="1_1"/>
  <p:tag name="KSO_WM_BEAUTIFY_FLAG" val="#wm#"/>
  <p:tag name="KSO_WM_DIAGRAM_GROUP_CODE" val="m1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h_a"/>
  <p:tag name="KSO_WM_UNIT_INDEX" val="1_2_1"/>
  <p:tag name="KSO_WM_UNIT_ID" val="150995292*m_h_a*1_2_1"/>
  <p:tag name="KSO_WM_UNIT_CLEAR" val="1"/>
  <p:tag name="KSO_WM_UNIT_LAYERLEVEL" val="1_1_1"/>
  <p:tag name="KSO_WM_UNIT_VALUE" val="4"/>
  <p:tag name="KSO_WM_UNIT_HIGHLIGHT" val="0"/>
  <p:tag name="KSO_WM_UNIT_COMPATIBLE" val="0"/>
  <p:tag name="KSO_WM_UNIT_PRESET_TEXT" val="02"/>
  <p:tag name="KSO_WM_BEAUTIFY_FLAG" val="#wm#"/>
  <p:tag name="KSO_WM_DIAGRAM_GROUP_CODE" val="m1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6"/>
  <p:tag name="KSO_WM_UNIT_ID" val="150995292*m_i*1_6"/>
  <p:tag name="KSO_WM_UNIT_CLEAR" val="1"/>
  <p:tag name="KSO_WM_UNIT_LAYERLEVEL" val="1_1"/>
  <p:tag name="KSO_WM_BEAUTIFY_FLAG" val="#wm#"/>
  <p:tag name="KSO_WM_DIAGRAM_GROUP_CODE" val="m1-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h_f"/>
  <p:tag name="KSO_WM_UNIT_INDEX" val="1_5_1"/>
  <p:tag name="KSO_WM_UNIT_ID" val="150995292*m_h_f*1_5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m1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5"/>
  <p:tag name="KSO_WM_UNIT_ID" val="150995292*m_i*1_5"/>
  <p:tag name="KSO_WM_UNIT_CLEAR" val="1"/>
  <p:tag name="KSO_WM_UNIT_LAYERLEVEL" val="1_1"/>
  <p:tag name="KSO_WM_BEAUTIFY_FLAG" val="#wm#"/>
  <p:tag name="KSO_WM_DIAGRAM_GROUP_CODE" val="m1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h_a"/>
  <p:tag name="KSO_WM_UNIT_INDEX" val="1_5_1"/>
  <p:tag name="KSO_WM_UNIT_ID" val="150995292*m_h_a*1_5_1"/>
  <p:tag name="KSO_WM_UNIT_CLEAR" val="1"/>
  <p:tag name="KSO_WM_UNIT_LAYERLEVEL" val="1_1_1"/>
  <p:tag name="KSO_WM_UNIT_VALUE" val="4"/>
  <p:tag name="KSO_WM_UNIT_HIGHLIGHT" val="0"/>
  <p:tag name="KSO_WM_UNIT_COMPATIBLE" val="0"/>
  <p:tag name="KSO_WM_UNIT_PRESET_TEXT" val="05"/>
  <p:tag name="KSO_WM_BEAUTIFY_FLAG" val="#wm#"/>
  <p:tag name="KSO_WM_DIAGRAM_GROUP_CODE" val="m1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4"/>
  <p:tag name="KSO_WM_UNIT_ID" val="150995292*m_i*1_4"/>
  <p:tag name="KSO_WM_UNIT_CLEAR" val="1"/>
  <p:tag name="KSO_WM_UNIT_LAYERLEVEL" val="1_1"/>
  <p:tag name="KSO_WM_BEAUTIFY_FLAG" val="#wm#"/>
  <p:tag name="KSO_WM_DIAGRAM_GROUP_CODE" val="m1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h_f"/>
  <p:tag name="KSO_WM_UNIT_INDEX" val="1_3_1"/>
  <p:tag name="KSO_WM_UNIT_ID" val="150995292*m_h_f*1_3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m1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2"/>
  <p:tag name="KSO_WM_UNIT_ID" val="150995292*m_i*1_2"/>
  <p:tag name="KSO_WM_UNIT_CLEAR" val="1"/>
  <p:tag name="KSO_WM_UNIT_LAYERLEVEL" val="1_1"/>
  <p:tag name="KSO_WM_BEAUTIFY_FLAG" val="#wm#"/>
  <p:tag name="KSO_WM_DIAGRAM_GROUP_CODE" val="m1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h_f"/>
  <p:tag name="KSO_WM_UNIT_INDEX" val="1_1_1"/>
  <p:tag name="KSO_WM_UNIT_ID" val="150995292*m_h_f*1_1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m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21"/>
  <p:tag name="KSO_WM_UNIT_ID" val="150995292*m_i*1_21"/>
  <p:tag name="KSO_WM_UNIT_CLEAR" val="1"/>
  <p:tag name="KSO_WM_UNIT_LAYERLEVEL" val="1_1"/>
  <p:tag name="KSO_WM_BEAUTIFY_FLAG" val="#wm#"/>
  <p:tag name="KSO_WM_DIAGRAM_GROUP_CODE" val="m1-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1"/>
  <p:tag name="KSO_WM_UNIT_ID" val="150995292*m_i*1_1"/>
  <p:tag name="KSO_WM_UNIT_CLEAR" val="1"/>
  <p:tag name="KSO_WM_UNIT_LAYERLEVEL" val="1_1"/>
  <p:tag name="KSO_WM_BEAUTIFY_FLAG" val="#wm#"/>
  <p:tag name="KSO_WM_DIAGRAM_GROUP_CODE" val="m1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h_a"/>
  <p:tag name="KSO_WM_UNIT_INDEX" val="1_1_1"/>
  <p:tag name="KSO_WM_UNIT_ID" val="150995292*m_h_a*1_1_1"/>
  <p:tag name="KSO_WM_UNIT_CLEAR" val="1"/>
  <p:tag name="KSO_WM_UNIT_LAYERLEVEL" val="1_1_1"/>
  <p:tag name="KSO_WM_UNIT_VALUE" val="4"/>
  <p:tag name="KSO_WM_UNIT_HIGHLIGHT" val="0"/>
  <p:tag name="KSO_WM_UNIT_COMPATIBLE" val="0"/>
  <p:tag name="KSO_WM_UNIT_PRESET_TEXT" val="01"/>
  <p:tag name="KSO_WM_BEAUTIFY_FLAG" val="#wm#"/>
  <p:tag name="KSO_WM_DIAGRAM_GROUP_CODE" val="m1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2"/>
  <p:tag name="KSO_WM_UNIT_ID" val="diagram160175_1*n_h_f*1_2_2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5"/>
  <p:tag name="KSO_WM_UNIT_ID" val="diagram160175_1*n_i*1_15"/>
  <p:tag name="KSO_WM_UNIT_CLEAR" val="1"/>
  <p:tag name="KSO_WM_UNIT_LAYERLEVEL" val="1_1"/>
  <p:tag name="KSO_WM_DIAGRAM_GROUP_CODE" val="n1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6"/>
  <p:tag name="KSO_WM_UNIT_ID" val="diagram160175_1*n_i*1_16"/>
  <p:tag name="KSO_WM_UNIT_CLEAR" val="1"/>
  <p:tag name="KSO_WM_UNIT_LAYERLEVEL" val="1_1"/>
  <p:tag name="KSO_WM_DIAGRAM_GROUP_CODE" val="n1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7"/>
  <p:tag name="KSO_WM_UNIT_ID" val="diagram160175_1*n_i*1_17"/>
  <p:tag name="KSO_WM_UNIT_CLEAR" val="1"/>
  <p:tag name="KSO_WM_UNIT_LAYERLEVEL" val="1_1"/>
  <p:tag name="KSO_WM_DIAGRAM_GROUP_CODE" val="n1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5"/>
  <p:tag name="KSO_WM_UNIT_ID" val="diagram160175_1*n_h_f*1_2_5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8"/>
  <p:tag name="KSO_WM_UNIT_ID" val="diagram160175_1*n_i*1_18"/>
  <p:tag name="KSO_WM_UNIT_CLEAR" val="1"/>
  <p:tag name="KSO_WM_UNIT_LAYERLEVEL" val="1_1"/>
  <p:tag name="KSO_WM_DIAGRAM_GROUP_CODE" val="n1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9"/>
  <p:tag name="KSO_WM_UNIT_ID" val="diagram160175_1*n_i*1_19"/>
  <p:tag name="KSO_WM_UNIT_CLEAR" val="1"/>
  <p:tag name="KSO_WM_UNIT_LAYERLEVEL" val="1_1"/>
  <p:tag name="KSO_WM_DIAGRAM_GROUP_CODE" val="n1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20"/>
  <p:tag name="KSO_WM_UNIT_ID" val="diagram160175_1*n_i*1_20"/>
  <p:tag name="KSO_WM_UNIT_CLEAR" val="1"/>
  <p:tag name="KSO_WM_UNIT_LAYERLEVEL" val="1_1"/>
  <p:tag name="KSO_WM_DIAGRAM_GROUP_CODE" val="n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2"/>
  <p:tag name="KSO_WM_UNIT_ID" val="150995292*m_i*1_2"/>
  <p:tag name="KSO_WM_UNIT_CLEAR" val="1"/>
  <p:tag name="KSO_WM_UNIT_LAYERLEVEL" val="1_1"/>
  <p:tag name="KSO_WM_BEAUTIFY_FLAG" val="#wm#"/>
  <p:tag name="KSO_WM_DIAGRAM_GROUP_CODE" val="m1-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2"/>
  <p:tag name="KSO_WM_UNIT_ID" val="diagram160175_1*n_i*1_12"/>
  <p:tag name="KSO_WM_UNIT_CLEAR" val="1"/>
  <p:tag name="KSO_WM_UNIT_LAYERLEVEL" val="1_1"/>
  <p:tag name="KSO_WM_DIAGRAM_GROUP_CODE" val="n1-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3"/>
  <p:tag name="KSO_WM_UNIT_ID" val="diagram160175_1*n_i*1_13"/>
  <p:tag name="KSO_WM_UNIT_CLEAR" val="1"/>
  <p:tag name="KSO_WM_UNIT_LAYERLEVEL" val="1_1"/>
  <p:tag name="KSO_WM_DIAGRAM_GROUP_CODE" val="n1-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4"/>
  <p:tag name="KSO_WM_UNIT_ID" val="diagram160175_1*n_i*1_14"/>
  <p:tag name="KSO_WM_UNIT_CLEAR" val="1"/>
  <p:tag name="KSO_WM_UNIT_LAYERLEVEL" val="1_1"/>
  <p:tag name="KSO_WM_DIAGRAM_GROUP_CODE" val="n1-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4"/>
  <p:tag name="KSO_WM_UNIT_ID" val="diagram160175_1*n_h_f*1_2_4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6"/>
  <p:tag name="KSO_WM_UNIT_ID" val="diagram160175_1*n_i*1_6"/>
  <p:tag name="KSO_WM_UNIT_CLEAR" val="1"/>
  <p:tag name="KSO_WM_UNIT_LAYERLEVEL" val="1_1"/>
  <p:tag name="KSO_WM_DIAGRAM_GROUP_CODE" val="n1-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7"/>
  <p:tag name="KSO_WM_UNIT_ID" val="diagram160175_1*n_i*1_7"/>
  <p:tag name="KSO_WM_UNIT_CLEAR" val="1"/>
  <p:tag name="KSO_WM_UNIT_LAYERLEVEL" val="1_1"/>
  <p:tag name="KSO_WM_DIAGRAM_GROUP_CODE" val="n1-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8"/>
  <p:tag name="KSO_WM_UNIT_ID" val="diagram160175_1*n_i*1_8"/>
  <p:tag name="KSO_WM_UNIT_CLEAR" val="1"/>
  <p:tag name="KSO_WM_UNIT_LAYERLEVEL" val="1_1"/>
  <p:tag name="KSO_WM_DIAGRAM_GROUP_CODE" val="n1-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1"/>
  <p:tag name="KSO_WM_UNIT_ID" val="diagram160175_1*n_h_f*1_2_1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5"/>
  <p:tag name="KSO_WM_UNIT_ID" val="diagram160175_1*n_h_f*1_2_5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8"/>
  <p:tag name="KSO_WM_UNIT_ID" val="diagram160175_1*n_i*1_18"/>
  <p:tag name="KSO_WM_UNIT_CLEAR" val="1"/>
  <p:tag name="KSO_WM_UNIT_LAYERLEVEL" val="1_1"/>
  <p:tag name="KSO_WM_DIAGRAM_GROUP_CODE" val="n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17"/>
  <p:tag name="KSO_WM_UNIT_ID" val="150995292*m_i*1_17"/>
  <p:tag name="KSO_WM_UNIT_CLEAR" val="1"/>
  <p:tag name="KSO_WM_UNIT_LAYERLEVEL" val="1_1"/>
  <p:tag name="KSO_WM_BEAUTIFY_FLAG" val="#wm#"/>
  <p:tag name="KSO_WM_DIAGRAM_GROUP_CODE" val="m1-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9"/>
  <p:tag name="KSO_WM_UNIT_ID" val="diagram160175_1*n_i*1_19"/>
  <p:tag name="KSO_WM_UNIT_CLEAR" val="1"/>
  <p:tag name="KSO_WM_UNIT_LAYERLEVEL" val="1_1"/>
  <p:tag name="KSO_WM_DIAGRAM_GROUP_CODE" val="n1-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20"/>
  <p:tag name="KSO_WM_UNIT_ID" val="diagram160175_1*n_i*1_20"/>
  <p:tag name="KSO_WM_UNIT_CLEAR" val="1"/>
  <p:tag name="KSO_WM_UNIT_LAYERLEVEL" val="1_1"/>
  <p:tag name="KSO_WM_DIAGRAM_GROUP_CODE" val="n1-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21"/>
  <p:tag name="KSO_WM_UNIT_ID" val="diagram160175_1*n_i*1_21"/>
  <p:tag name="KSO_WM_UNIT_CLEAR" val="1"/>
  <p:tag name="KSO_WM_UNIT_LAYERLEVEL" val="1_1"/>
  <p:tag name="KSO_WM_DIAGRAM_GROUP_CODE" val="n1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22"/>
  <p:tag name="KSO_WM_UNIT_ID" val="diagram160175_1*n_i*1_22"/>
  <p:tag name="KSO_WM_UNIT_CLEAR" val="1"/>
  <p:tag name="KSO_WM_UNIT_LAYERLEVEL" val="1_1"/>
  <p:tag name="KSO_WM_DIAGRAM_GROUP_CODE" val="n1-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6"/>
  <p:tag name="KSO_WM_UNIT_ID" val="diagram160175_1*n_h_f*1_2_6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23"/>
  <p:tag name="KSO_WM_UNIT_ID" val="diagram160175_1*n_i*1_23"/>
  <p:tag name="KSO_WM_UNIT_CLEAR" val="1"/>
  <p:tag name="KSO_WM_UNIT_LAYERLEVEL" val="1_1"/>
  <p:tag name="KSO_WM_DIAGRAM_GROUP_CODE" val="n1-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2"/>
  <p:tag name="KSO_WM_UNIT_ID" val="diagram160175_1*n_i*1_12"/>
  <p:tag name="KSO_WM_UNIT_CLEAR" val="1"/>
  <p:tag name="KSO_WM_UNIT_LAYERLEVEL" val="1_1"/>
  <p:tag name="KSO_WM_DIAGRAM_GROUP_CODE" val="n1-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3"/>
  <p:tag name="KSO_WM_UNIT_ID" val="diagram160175_1*n_i*1_13"/>
  <p:tag name="KSO_WM_UNIT_CLEAR" val="1"/>
  <p:tag name="KSO_WM_UNIT_LAYERLEVEL" val="1_1"/>
  <p:tag name="KSO_WM_DIAGRAM_GROUP_CODE" val="n1-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4"/>
  <p:tag name="KSO_WM_UNIT_ID" val="diagram160175_1*n_i*1_14"/>
  <p:tag name="KSO_WM_UNIT_CLEAR" val="1"/>
  <p:tag name="KSO_WM_UNIT_LAYERLEVEL" val="1_1"/>
  <p:tag name="KSO_WM_DIAGRAM_GROUP_CODE" val="n1-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4"/>
  <p:tag name="KSO_WM_UNIT_ID" val="diagram160175_1*n_h_f*1_2_4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92*i*10"/>
  <p:tag name="KSO_WM_TEMPLATE_CATEGORY" val="diagram"/>
  <p:tag name="KSO_WM_TEMPLATE_INDEX" val="16010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21"/>
  <p:tag name="KSO_WM_UNIT_ID" val="diagram160175_1*n_i*1_21"/>
  <p:tag name="KSO_WM_UNIT_CLEAR" val="1"/>
  <p:tag name="KSO_WM_UNIT_LAYERLEVEL" val="1_1"/>
  <p:tag name="KSO_WM_DIAGRAM_GROUP_CODE" val="n1-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22"/>
  <p:tag name="KSO_WM_UNIT_ID" val="diagram160175_1*n_i*1_22"/>
  <p:tag name="KSO_WM_UNIT_CLEAR" val="1"/>
  <p:tag name="KSO_WM_UNIT_LAYERLEVEL" val="1_1"/>
  <p:tag name="KSO_WM_DIAGRAM_GROUP_CODE" val="n1-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6"/>
  <p:tag name="KSO_WM_UNIT_ID" val="diagram160175_1*n_h_f*1_2_6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23"/>
  <p:tag name="KSO_WM_UNIT_ID" val="diagram160175_1*n_i*1_23"/>
  <p:tag name="KSO_WM_UNIT_CLEAR" val="1"/>
  <p:tag name="KSO_WM_UNIT_LAYERLEVEL" val="1_1"/>
  <p:tag name="KSO_WM_DIAGRAM_GROUP_CODE" val="n1-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5"/>
  <p:tag name="KSO_WM_UNIT_ID" val="diagram160175_1*n_h_f*1_2_5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8"/>
  <p:tag name="KSO_WM_UNIT_ID" val="diagram160175_1*n_i*1_18"/>
  <p:tag name="KSO_WM_UNIT_CLEAR" val="1"/>
  <p:tag name="KSO_WM_UNIT_LAYERLEVEL" val="1_1"/>
  <p:tag name="KSO_WM_DIAGRAM_GROUP_CODE" val="n1-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9"/>
  <p:tag name="KSO_WM_UNIT_ID" val="diagram160175_1*n_i*1_19"/>
  <p:tag name="KSO_WM_UNIT_CLEAR" val="1"/>
  <p:tag name="KSO_WM_UNIT_LAYERLEVEL" val="1_1"/>
  <p:tag name="KSO_WM_DIAGRAM_GROUP_CODE" val="n1-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20"/>
  <p:tag name="KSO_WM_UNIT_ID" val="diagram160175_1*n_i*1_20"/>
  <p:tag name="KSO_WM_UNIT_CLEAR" val="1"/>
  <p:tag name="KSO_WM_UNIT_LAYERLEVEL" val="1_1"/>
  <p:tag name="KSO_WM_DIAGRAM_GROUP_CODE" val="n1-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2"/>
  <p:tag name="KSO_WM_UNIT_ID" val="diagram160175_1*n_h_f*1_2_2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5"/>
  <p:tag name="KSO_WM_UNIT_ID" val="diagram160175_1*n_i*1_15"/>
  <p:tag name="KSO_WM_UNIT_CLEAR" val="1"/>
  <p:tag name="KSO_WM_UNIT_LAYERLEVEL" val="1_1"/>
  <p:tag name="KSO_WM_DIAGRAM_GROUP_CODE" val="n1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92*i*50"/>
  <p:tag name="KSO_WM_TEMPLATE_CATEGORY" val="diagram"/>
  <p:tag name="KSO_WM_TEMPLATE_INDEX" val="16010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6"/>
  <p:tag name="KSO_WM_UNIT_ID" val="diagram160175_1*n_i*1_16"/>
  <p:tag name="KSO_WM_UNIT_CLEAR" val="1"/>
  <p:tag name="KSO_WM_UNIT_LAYERLEVEL" val="1_1"/>
  <p:tag name="KSO_WM_DIAGRAM_GROUP_CODE" val="n1-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7"/>
  <p:tag name="KSO_WM_UNIT_ID" val="diagram160175_1*n_i*1_17"/>
  <p:tag name="KSO_WM_UNIT_CLEAR" val="1"/>
  <p:tag name="KSO_WM_UNIT_LAYERLEVEL" val="1_1"/>
  <p:tag name="KSO_WM_DIAGRAM_GROUP_CODE" val="n1-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2"/>
  <p:tag name="KSO_WM_UNIT_ID" val="diagram160175_1*n_i*1_12"/>
  <p:tag name="KSO_WM_UNIT_CLEAR" val="1"/>
  <p:tag name="KSO_WM_UNIT_LAYERLEVEL" val="1_1"/>
  <p:tag name="KSO_WM_DIAGRAM_GROUP_CODE" val="n1-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3"/>
  <p:tag name="KSO_WM_UNIT_ID" val="diagram160175_1*n_i*1_13"/>
  <p:tag name="KSO_WM_UNIT_CLEAR" val="1"/>
  <p:tag name="KSO_WM_UNIT_LAYERLEVEL" val="1_1"/>
  <p:tag name="KSO_WM_DIAGRAM_GROUP_CODE" val="n1-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4"/>
  <p:tag name="KSO_WM_UNIT_ID" val="diagram160175_1*n_i*1_14"/>
  <p:tag name="KSO_WM_UNIT_CLEAR" val="1"/>
  <p:tag name="KSO_WM_UNIT_LAYERLEVEL" val="1_1"/>
  <p:tag name="KSO_WM_DIAGRAM_GROUP_CODE" val="n1-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4"/>
  <p:tag name="KSO_WM_UNIT_ID" val="diagram160175_1*n_h_f*1_2_4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3"/>
  <p:tag name="KSO_WM_UNIT_ID" val="diagram160175_1*n_h_f*1_2_3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9"/>
  <p:tag name="KSO_WM_UNIT_ID" val="diagram160175_1*n_i*1_9"/>
  <p:tag name="KSO_WM_UNIT_CLEAR" val="1"/>
  <p:tag name="KSO_WM_UNIT_LAYERLEVEL" val="1_1"/>
  <p:tag name="KSO_WM_DIAGRAM_GROUP_CODE" val="n1-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0"/>
  <p:tag name="KSO_WM_UNIT_ID" val="diagram160175_1*n_i*1_10"/>
  <p:tag name="KSO_WM_UNIT_CLEAR" val="1"/>
  <p:tag name="KSO_WM_UNIT_LAYERLEVEL" val="1_1"/>
  <p:tag name="KSO_WM_DIAGRAM_GROUP_CODE" val="n1-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1"/>
  <p:tag name="KSO_WM_UNIT_ID" val="diagram160175_1*n_i*1_11"/>
  <p:tag name="KSO_WM_UNIT_CLEAR" val="1"/>
  <p:tag name="KSO_WM_UNIT_LAYERLEVEL" val="1_1"/>
  <p:tag name="KSO_WM_DIAGRAM_GROUP_CODE" val="n1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107"/>
  <p:tag name="KSO_WM_UNIT_TYPE" val="m_i"/>
  <p:tag name="KSO_WM_UNIT_INDEX" val="1_13"/>
  <p:tag name="KSO_WM_UNIT_ID" val="150995292*m_i*1_13"/>
  <p:tag name="KSO_WM_UNIT_CLEAR" val="1"/>
  <p:tag name="KSO_WM_UNIT_LAYERLEVEL" val="1_1"/>
  <p:tag name="KSO_WM_BEAUTIFY_FLAG" val="#wm#"/>
  <p:tag name="KSO_WM_DIAGRAM_GROUP_CODE" val="m1-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6"/>
  <p:tag name="KSO_WM_UNIT_ID" val="diagram160175_1*n_i*1_6"/>
  <p:tag name="KSO_WM_UNIT_CLEAR" val="1"/>
  <p:tag name="KSO_WM_UNIT_LAYERLEVEL" val="1_1"/>
  <p:tag name="KSO_WM_DIAGRAM_GROUP_CODE" val="n1-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7"/>
  <p:tag name="KSO_WM_UNIT_ID" val="diagram160175_1*n_i*1_7"/>
  <p:tag name="KSO_WM_UNIT_CLEAR" val="1"/>
  <p:tag name="KSO_WM_UNIT_LAYERLEVEL" val="1_1"/>
  <p:tag name="KSO_WM_DIAGRAM_GROUP_CODE" val="n1-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8"/>
  <p:tag name="KSO_WM_UNIT_ID" val="diagram160175_1*n_i*1_8"/>
  <p:tag name="KSO_WM_UNIT_CLEAR" val="1"/>
  <p:tag name="KSO_WM_UNIT_LAYERLEVEL" val="1_1"/>
  <p:tag name="KSO_WM_DIAGRAM_GROUP_CODE" val="n1-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2_1"/>
  <p:tag name="KSO_WM_UNIT_ID" val="diagram160175_1*n_h_f*1_2_1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 AME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1"/>
  <p:tag name="KSO_WM_UNIT_ID" val="diagram160175_1*n_i*1_1"/>
  <p:tag name="KSO_WM_UNIT_CLEAR" val="1"/>
  <p:tag name="KSO_WM_UNIT_LAYERLEVEL" val="1_1"/>
  <p:tag name="KSO_WM_DIAGRAM_GROUP_CODE" val="n1-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2"/>
  <p:tag name="KSO_WM_UNIT_ID" val="diagram160175_1*n_i*1_2"/>
  <p:tag name="KSO_WM_UNIT_CLEAR" val="1"/>
  <p:tag name="KSO_WM_UNIT_LAYERLEVEL" val="1_1"/>
  <p:tag name="KSO_WM_DIAGRAM_GROUP_CODE" val="n1-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3"/>
  <p:tag name="KSO_WM_UNIT_ID" val="diagram160175_1*n_i*1_3"/>
  <p:tag name="KSO_WM_UNIT_CLEAR" val="1"/>
  <p:tag name="KSO_WM_UNIT_LAYERLEVEL" val="1_1"/>
  <p:tag name="KSO_WM_DIAGRAM_GROUP_CODE" val="n1-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4"/>
  <p:tag name="KSO_WM_UNIT_ID" val="diagram160175_1*n_i*1_4"/>
  <p:tag name="KSO_WM_UNIT_CLEAR" val="1"/>
  <p:tag name="KSO_WM_UNIT_LAYERLEVEL" val="1_1"/>
  <p:tag name="KSO_WM_DIAGRAM_GROUP_CODE" val="n1-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h_f"/>
  <p:tag name="KSO_WM_UNIT_INDEX" val="1_1_1"/>
  <p:tag name="KSO_WM_UNIT_ID" val="diagram160175_1*n_h_f*1_1_1"/>
  <p:tag name="KSO_WM_UNIT_CLEAR" val="1"/>
  <p:tag name="KSO_WM_UNIT_LAYERLEVEL" val="1_1_1"/>
  <p:tag name="KSO_WM_UNIT_VALUE" val="8"/>
  <p:tag name="KSO_WM_UNIT_HIGHLIGHT" val="0"/>
  <p:tag name="KSO_WM_UNIT_COMPATIBLE" val="0"/>
  <p:tag name="KSO_WM_DIAGRAM_GROUP_CODE" val="n1-1"/>
  <p:tag name="KSO_WM_UNIT_PRESET_TEXT" val="LOREM IPSU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75"/>
  <p:tag name="KSO_WM_UNIT_TYPE" val="n_i"/>
  <p:tag name="KSO_WM_UNIT_INDEX" val="1_5"/>
  <p:tag name="KSO_WM_UNIT_ID" val="diagram160175_1*n_i*1_5"/>
  <p:tag name="KSO_WM_UNIT_CLEAR" val="1"/>
  <p:tag name="KSO_WM_UNIT_LAYERLEVEL" val="1_1"/>
  <p:tag name="KSO_WM_DIAGRAM_GROUP_CODE" val="n1-1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65B0"/>
      </a:accent1>
      <a:accent2>
        <a:srgbClr val="00B0F0"/>
      </a:accent2>
      <a:accent3>
        <a:srgbClr val="0084B4"/>
      </a:accent3>
      <a:accent4>
        <a:srgbClr val="92D050"/>
      </a:accent4>
      <a:accent5>
        <a:srgbClr val="FFC000"/>
      </a:accent5>
      <a:accent6>
        <a:srgbClr val="FF0000"/>
      </a:accent6>
      <a:hlink>
        <a:srgbClr val="0000FF"/>
      </a:hlink>
      <a:folHlink>
        <a:srgbClr val="595959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3298</TotalTime>
  <Words>7290</Words>
  <Application>Microsoft Office PowerPoint</Application>
  <PresentationFormat>自定义</PresentationFormat>
  <Paragraphs>1169</Paragraphs>
  <Slides>72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72</vt:i4>
      </vt:variant>
    </vt:vector>
  </HeadingPairs>
  <TitlesOfParts>
    <vt:vector size="88" baseType="lpstr">
      <vt:lpstr>Arial</vt:lpstr>
      <vt:lpstr>宋体</vt:lpstr>
      <vt:lpstr>微软雅黑</vt:lpstr>
      <vt:lpstr>Impact</vt:lpstr>
      <vt:lpstr>Calibri</vt:lpstr>
      <vt:lpstr>黑体</vt:lpstr>
      <vt:lpstr>Times New Roman</vt:lpstr>
      <vt:lpstr>Wingdings</vt:lpstr>
      <vt:lpstr>Tahoma</vt:lpstr>
      <vt:lpstr>楷体</vt:lpstr>
      <vt:lpstr>华文楷体</vt:lpstr>
      <vt:lpstr>幼圆</vt:lpstr>
      <vt:lpstr>Aharoni</vt:lpstr>
      <vt:lpstr>Meiryo</vt:lpstr>
      <vt:lpstr>仿宋</vt:lpstr>
      <vt:lpstr>1_Office 主题​​</vt:lpstr>
      <vt:lpstr>幻灯片 1</vt:lpstr>
      <vt:lpstr>目录</vt:lpstr>
      <vt:lpstr>幻灯片 3</vt:lpstr>
      <vt:lpstr>1.1  2015药包材标准(最新)</vt:lpstr>
      <vt:lpstr>幻灯片 5</vt:lpstr>
      <vt:lpstr>药品包装材料中常见材料目录</vt:lpstr>
      <vt:lpstr>2.1.1【阻隔性能】检测 </vt:lpstr>
      <vt:lpstr>2.1.2【黏合层热合强度】检测</vt:lpstr>
      <vt:lpstr>2.1.3【保护层黏合性】检测</vt:lpstr>
      <vt:lpstr>2.1.4【保护层耐热性】检测</vt:lpstr>
      <vt:lpstr>2.1.5【破裂强度】检测</vt:lpstr>
      <vt:lpstr>2.1.6 检测设备清单</vt:lpstr>
      <vt:lpstr>药品包装材料中常见材料目录</vt:lpstr>
      <vt:lpstr>2.2.1 复合膜分类</vt:lpstr>
      <vt:lpstr>2.2.2【阻隔性能】检测 </vt:lpstr>
      <vt:lpstr>2.2.2【阻隔性能】检测 </vt:lpstr>
      <vt:lpstr>2.2.2【阻隔性能】检测 </vt:lpstr>
      <vt:lpstr>2.2.3【 机械性能 】 检测</vt:lpstr>
      <vt:lpstr>2.2.3【 机械性能 】 检测</vt:lpstr>
      <vt:lpstr>2.2.4【复合袋的热合强度】检测</vt:lpstr>
      <vt:lpstr>2.2.5【溶剂残留量】 检测</vt:lpstr>
      <vt:lpstr>2.2.6【袋的耐压性能】 检测</vt:lpstr>
      <vt:lpstr>2.2.6【袋的耐压性能】 检测</vt:lpstr>
      <vt:lpstr>2.2.7 检测设备清单</vt:lpstr>
      <vt:lpstr>药品包装材料中常见材料目录</vt:lpstr>
      <vt:lpstr>2.3.1【物理性能】检测 </vt:lpstr>
      <vt:lpstr>2.3.1【物理性能】检测 </vt:lpstr>
      <vt:lpstr>2.3.1【物理性能】检测 </vt:lpstr>
      <vt:lpstr>2.3.1【物理性能】检测 </vt:lpstr>
      <vt:lpstr>2.3.1【物理性能】检测 </vt:lpstr>
      <vt:lpstr>2.3.1【物理性能】检测 </vt:lpstr>
      <vt:lpstr>2.3.2【溶出物测试 】检测 </vt:lpstr>
      <vt:lpstr>2.3.3【加热伸缩率 】检测 </vt:lpstr>
      <vt:lpstr>2.3.3 检测设备</vt:lpstr>
      <vt:lpstr>药品包装材料中常见材料目录</vt:lpstr>
      <vt:lpstr>2.4.1 【密封性】检测</vt:lpstr>
      <vt:lpstr>2.4.2 【水蒸气透过量】检测</vt:lpstr>
      <vt:lpstr>2.4.3 【溶出物试验】检测</vt:lpstr>
      <vt:lpstr>2.4.4  YBB00382003-2015 口服液瓶用撕拉铝盖</vt:lpstr>
      <vt:lpstr>2.4.4 检测设备</vt:lpstr>
      <vt:lpstr>2.5【加热伸缩率 】检测 </vt:lpstr>
      <vt:lpstr>幻灯片 42</vt:lpstr>
      <vt:lpstr>产品特点</vt:lpstr>
      <vt:lpstr>3.1 水蒸气透过率测试仪</vt:lpstr>
      <vt:lpstr>3.1 水蒸气透过率测试仪</vt:lpstr>
      <vt:lpstr>3.1 水蒸气透过率测试仪</vt:lpstr>
      <vt:lpstr>3.1 水蒸气透过率测试仪</vt:lpstr>
      <vt:lpstr>3.1.2 三种方法比对</vt:lpstr>
      <vt:lpstr>3.1.2 三种方法的选择条件</vt:lpstr>
      <vt:lpstr>3.2 气体透过率测定仪</vt:lpstr>
      <vt:lpstr>3.2 气体透过率测定仪</vt:lpstr>
      <vt:lpstr>3.3 电子万能材料试验机</vt:lpstr>
      <vt:lpstr>3.4 热封试验仪</vt:lpstr>
      <vt:lpstr>3.5 冲击试验仪</vt:lpstr>
      <vt:lpstr>3.6 耐压仪</vt:lpstr>
      <vt:lpstr>3.7 耐破度测定仪</vt:lpstr>
      <vt:lpstr>3.8 热收缩</vt:lpstr>
      <vt:lpstr>3.9 密封试验仪</vt:lpstr>
      <vt:lpstr>3.10 反压蒸煮消毒锅</vt:lpstr>
      <vt:lpstr>3.11 气相色谱仪</vt:lpstr>
      <vt:lpstr>3.12 蒸发残渣测定仪</vt:lpstr>
      <vt:lpstr>3.12 蒸发残渣测定仪</vt:lpstr>
      <vt:lpstr>3.12 蒸发残渣测定仪</vt:lpstr>
      <vt:lpstr>幻灯片 64</vt:lpstr>
      <vt:lpstr>4.1 标准物质服务</vt:lpstr>
      <vt:lpstr>4.1 标准物质服务</vt:lpstr>
      <vt:lpstr>4.2 检测服务</vt:lpstr>
      <vt:lpstr>4.2 检测服务</vt:lpstr>
      <vt:lpstr>4.3 服务承诺</vt:lpstr>
      <vt:lpstr>4.4 服务特色</vt:lpstr>
      <vt:lpstr>关于标际</vt:lpstr>
      <vt:lpstr>幻灯片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</dc:creator>
  <cp:lastModifiedBy>Administrator</cp:lastModifiedBy>
  <cp:revision>221</cp:revision>
  <dcterms:created xsi:type="dcterms:W3CDTF">2016-03-10T07:57:08Z</dcterms:created>
  <dcterms:modified xsi:type="dcterms:W3CDTF">2017-06-06T02:54:20Z</dcterms:modified>
</cp:coreProperties>
</file>