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Default Extension="wdp" ContentType="image/vnd.ms-photo"/>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3"/>
  </p:notesMasterIdLst>
  <p:sldIdLst>
    <p:sldId id="300" r:id="rId2"/>
    <p:sldId id="391" r:id="rId3"/>
    <p:sldId id="328" r:id="rId4"/>
    <p:sldId id="329" r:id="rId5"/>
    <p:sldId id="412" r:id="rId6"/>
    <p:sldId id="424" r:id="rId7"/>
    <p:sldId id="425" r:id="rId8"/>
    <p:sldId id="431" r:id="rId9"/>
    <p:sldId id="427" r:id="rId10"/>
    <p:sldId id="432" r:id="rId11"/>
    <p:sldId id="430" r:id="rId12"/>
    <p:sldId id="429" r:id="rId13"/>
    <p:sldId id="433" r:id="rId14"/>
    <p:sldId id="434" r:id="rId15"/>
    <p:sldId id="426" r:id="rId16"/>
    <p:sldId id="435" r:id="rId17"/>
    <p:sldId id="436" r:id="rId18"/>
    <p:sldId id="437" r:id="rId19"/>
    <p:sldId id="438" r:id="rId20"/>
    <p:sldId id="439" r:id="rId21"/>
    <p:sldId id="440" r:id="rId22"/>
    <p:sldId id="441" r:id="rId23"/>
    <p:sldId id="287" r:id="rId24"/>
    <p:sldId id="381" r:id="rId25"/>
    <p:sldId id="414" r:id="rId26"/>
    <p:sldId id="415" r:id="rId27"/>
    <p:sldId id="416" r:id="rId28"/>
    <p:sldId id="417" r:id="rId29"/>
    <p:sldId id="413" r:id="rId30"/>
    <p:sldId id="382" r:id="rId31"/>
    <p:sldId id="326" r:id="rId32"/>
    <p:sldId id="334" r:id="rId33"/>
    <p:sldId id="418" r:id="rId34"/>
    <p:sldId id="419" r:id="rId35"/>
    <p:sldId id="394" r:id="rId36"/>
    <p:sldId id="442" r:id="rId37"/>
    <p:sldId id="421" r:id="rId38"/>
    <p:sldId id="422" r:id="rId39"/>
    <p:sldId id="387" r:id="rId40"/>
    <p:sldId id="343" r:id="rId41"/>
    <p:sldId id="388" r:id="rId42"/>
    <p:sldId id="423" r:id="rId43"/>
    <p:sldId id="290" r:id="rId44"/>
    <p:sldId id="374" r:id="rId45"/>
    <p:sldId id="375" r:id="rId46"/>
    <p:sldId id="376" r:id="rId47"/>
    <p:sldId id="377" r:id="rId48"/>
    <p:sldId id="378" r:id="rId49"/>
    <p:sldId id="379" r:id="rId50"/>
    <p:sldId id="341" r:id="rId51"/>
    <p:sldId id="292" r:id="rId52"/>
  </p:sldIdLst>
  <p:sldSz cx="12195175" cy="6859588"/>
  <p:notesSz cx="6858000" cy="9144000"/>
  <p:embeddedFontLst>
    <p:embeddedFont>
      <p:font typeface="微软雅黑" pitchFamily="34" charset="-122"/>
      <p:regular r:id="rId54"/>
      <p:bold r:id="rId55"/>
    </p:embeddedFont>
    <p:embeddedFont>
      <p:font typeface="Calibri" pitchFamily="34" charset="0"/>
      <p:regular r:id="rId56"/>
      <p:bold r:id="rId57"/>
      <p:italic r:id="rId58"/>
      <p:boldItalic r:id="rId59"/>
    </p:embeddedFont>
    <p:embeddedFont>
      <p:font typeface="Impact" pitchFamily="34" charset="0"/>
      <p:regular r:id="rId60"/>
    </p:embeddedFont>
    <p:embeddedFont>
      <p:font typeface="Tahoma" pitchFamily="34" charset="0"/>
      <p:regular r:id="rId61"/>
      <p:bold r:id="rId62"/>
    </p:embeddedFont>
    <p:embeddedFont>
      <p:font typeface="黑体" pitchFamily="49" charset="-122"/>
      <p:regular r:id="rId63"/>
    </p:embeddedFont>
    <p:embeddedFont>
      <p:font typeface="Georgia" pitchFamily="18" charset="0"/>
      <p:regular r:id="rId64"/>
      <p:bold r:id="rId65"/>
      <p:italic r:id="rId66"/>
      <p:boldItalic r:id="rId67"/>
    </p:embeddedFont>
    <p:embeddedFont>
      <p:font typeface="楷体" pitchFamily="49" charset="-122"/>
      <p:regular r:id="rId68"/>
    </p:embeddedFont>
    <p:embeddedFont>
      <p:font typeface="华文楷体" pitchFamily="2" charset="-122"/>
      <p:regular r:id="rId69"/>
    </p:embeddedFont>
    <p:embeddedFont>
      <p:font typeface="幼圆" pitchFamily="49" charset="-122"/>
      <p:regular r:id="rId70"/>
    </p:embeddedFont>
    <p:embeddedFont>
      <p:font typeface="Aharoni" pitchFamily="2" charset="-79"/>
      <p:bold r:id="rId71"/>
    </p:embeddedFont>
    <p:embeddedFont>
      <p:font typeface="Meiryo" pitchFamily="34" charset="-128"/>
      <p:regular r:id="rId72"/>
      <p:bold r:id="rId73"/>
      <p:italic r:id="rId74"/>
      <p:boldItalic r:id="rId75"/>
    </p:embeddedFont>
    <p:embeddedFont>
      <p:font typeface="仿宋" pitchFamily="49" charset="-122"/>
      <p:regular r:id="rId76"/>
    </p:embeddedFont>
  </p:embeddedFontLst>
  <p:custDataLst>
    <p:tags r:id="rId77"/>
  </p:custDataLst>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42" autoAdjust="0"/>
    <p:restoredTop sz="94659" autoAdjust="0"/>
  </p:normalViewPr>
  <p:slideViewPr>
    <p:cSldViewPr>
      <p:cViewPr varScale="1">
        <p:scale>
          <a:sx n="84" d="100"/>
          <a:sy n="84" d="100"/>
        </p:scale>
        <p:origin x="-876" y="486"/>
      </p:cViewPr>
      <p:guideLst>
        <p:guide orient="horz" pos="2161"/>
        <p:guide pos="3841"/>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pPr/>
              <a:t>2017/7/5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pPr/>
              <a:t>‹#›</a:t>
            </a:fld>
            <a:endParaRPr lang="zh-CN" altLang="en-US"/>
          </a:p>
        </p:txBody>
      </p:sp>
    </p:spTree>
    <p:extLst>
      <p:ext uri="{BB962C8B-B14F-4D97-AF65-F5344CB8AC3E}">
        <p14:creationId xmlns:p14="http://schemas.microsoft.com/office/powerpoint/2010/main" xmlns="" val="553226320"/>
      </p:ext>
    </p:extLst>
  </p:cSld>
  <p:clrMap bg1="lt1" tx1="dk1" bg2="lt2" tx2="dk2" accent1="accent1" accent2="accent2" accent3="accent3" accent4="accent4" accent5="accent5" accent6="accent6" hlink="hlink" folHlink="folHlink"/>
  <p:notesStyle>
    <a:lvl1pPr marL="0" algn="l" defTabSz="1219444" rtl="0" eaLnBrk="1" latinLnBrk="0" hangingPunct="1">
      <a:defRPr sz="1600" kern="1200">
        <a:solidFill>
          <a:schemeClr val="tx1"/>
        </a:solidFill>
        <a:latin typeface="+mn-lt"/>
        <a:ea typeface="+mn-ea"/>
        <a:cs typeface="+mn-cs"/>
      </a:defRPr>
    </a:lvl1pPr>
    <a:lvl2pPr marL="609722" algn="l" defTabSz="1219444" rtl="0" eaLnBrk="1" latinLnBrk="0" hangingPunct="1">
      <a:defRPr sz="1600" kern="1200">
        <a:solidFill>
          <a:schemeClr val="tx1"/>
        </a:solidFill>
        <a:latin typeface="+mn-lt"/>
        <a:ea typeface="+mn-ea"/>
        <a:cs typeface="+mn-cs"/>
      </a:defRPr>
    </a:lvl2pPr>
    <a:lvl3pPr marL="1219444" algn="l" defTabSz="1219444" rtl="0" eaLnBrk="1" latinLnBrk="0" hangingPunct="1">
      <a:defRPr sz="1600" kern="1200">
        <a:solidFill>
          <a:schemeClr val="tx1"/>
        </a:solidFill>
        <a:latin typeface="+mn-lt"/>
        <a:ea typeface="+mn-ea"/>
        <a:cs typeface="+mn-cs"/>
      </a:defRPr>
    </a:lvl3pPr>
    <a:lvl4pPr marL="1829166" algn="l" defTabSz="1219444" rtl="0" eaLnBrk="1" latinLnBrk="0" hangingPunct="1">
      <a:defRPr sz="1600" kern="1200">
        <a:solidFill>
          <a:schemeClr val="tx1"/>
        </a:solidFill>
        <a:latin typeface="+mn-lt"/>
        <a:ea typeface="+mn-ea"/>
        <a:cs typeface="+mn-cs"/>
      </a:defRPr>
    </a:lvl4pPr>
    <a:lvl5pPr marL="2438888" algn="l" defTabSz="1219444" rtl="0" eaLnBrk="1" latinLnBrk="0" hangingPunct="1">
      <a:defRPr sz="1600" kern="1200">
        <a:solidFill>
          <a:schemeClr val="tx1"/>
        </a:solidFill>
        <a:latin typeface="+mn-lt"/>
        <a:ea typeface="+mn-ea"/>
        <a:cs typeface="+mn-cs"/>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F67A224-95C4-4D35-ACC2-270DF52D6250}"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3</a:t>
            </a:fld>
            <a:endParaRPr lang="zh-CN" altLang="en-US"/>
          </a:p>
        </p:txBody>
      </p:sp>
    </p:spTree>
    <p:extLst>
      <p:ext uri="{BB962C8B-B14F-4D97-AF65-F5344CB8AC3E}">
        <p14:creationId xmlns:p14="http://schemas.microsoft.com/office/powerpoint/2010/main" xmlns="" val="138176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23</a:t>
            </a:fld>
            <a:endParaRPr lang="zh-CN" altLang="en-US"/>
          </a:p>
        </p:txBody>
      </p:sp>
    </p:spTree>
    <p:extLst>
      <p:ext uri="{BB962C8B-B14F-4D97-AF65-F5344CB8AC3E}">
        <p14:creationId xmlns:p14="http://schemas.microsoft.com/office/powerpoint/2010/main" xmlns="" val="49072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43</a:t>
            </a:fld>
            <a:endParaRPr lang="zh-CN" altLang="en-US"/>
          </a:p>
        </p:txBody>
      </p:sp>
    </p:spTree>
    <p:extLst>
      <p:ext uri="{BB962C8B-B14F-4D97-AF65-F5344CB8AC3E}">
        <p14:creationId xmlns:p14="http://schemas.microsoft.com/office/powerpoint/2010/main" xmlns="" val="165941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pPr/>
              <a:t>51</a:t>
            </a:fld>
            <a:endParaRPr lang="zh-CN" altLang="en-US"/>
          </a:p>
        </p:txBody>
      </p:sp>
    </p:spTree>
    <p:extLst>
      <p:ext uri="{BB962C8B-B14F-4D97-AF65-F5344CB8AC3E}">
        <p14:creationId xmlns:p14="http://schemas.microsoft.com/office/powerpoint/2010/main" xmlns="" val="69746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759" y="6364817"/>
            <a:ext cx="2845541" cy="365210"/>
          </a:xfrm>
        </p:spPr>
        <p:txBody>
          <a:bodyPr/>
          <a:lstStyle/>
          <a:p>
            <a:fld id="{530820CF-B880-4189-942D-D702A7CBA730}" type="datetimeFigureOut">
              <a:rPr lang="zh-CN" altLang="en-US" smtClean="0"/>
              <a:pPr/>
              <a:t>2017/7/5</a:t>
            </a:fld>
            <a:endParaRPr lang="zh-CN" altLang="en-US"/>
          </a:p>
        </p:txBody>
      </p:sp>
      <p:sp>
        <p:nvSpPr>
          <p:cNvPr id="4" name="页脚占位符 3"/>
          <p:cNvSpPr>
            <a:spLocks noGrp="1"/>
          </p:cNvSpPr>
          <p:nvPr>
            <p:ph type="ftr" sz="quarter" idx="11"/>
          </p:nvPr>
        </p:nvSpPr>
        <p:spPr>
          <a:xfrm>
            <a:off x="4116659" y="6364817"/>
            <a:ext cx="3861805" cy="365210"/>
          </a:xfrm>
        </p:spPr>
        <p:txBody>
          <a:bodyPr vert="horz" lIns="102178" tIns="51089" rIns="102178" bIns="51089" rtlCol="0" anchor="ctr"/>
          <a:lstStyle>
            <a:lvl1pPr>
              <a:defRPr lang="en-US" altLang="zh-CN" smtClean="0">
                <a:solidFill>
                  <a:prstClr val="white">
                    <a:lumMod val="65000"/>
                  </a:prstClr>
                </a:solidFill>
                <a:latin typeface="Calibri"/>
              </a:defRPr>
            </a:lvl1pPr>
          </a:lstStyle>
          <a:p>
            <a:endParaRPr lang="zh-CN" altLang="en-US"/>
          </a:p>
        </p:txBody>
      </p:sp>
      <p:sp>
        <p:nvSpPr>
          <p:cNvPr id="22" name="灯片编号占位符 4"/>
          <p:cNvSpPr>
            <a:spLocks noGrp="1"/>
          </p:cNvSpPr>
          <p:nvPr>
            <p:ph type="sldNum" sz="quarter" idx="12"/>
          </p:nvPr>
        </p:nvSpPr>
        <p:spPr>
          <a:xfrm>
            <a:off x="9267177" y="6353260"/>
            <a:ext cx="1851210" cy="376754"/>
          </a:xfrm>
        </p:spPr>
        <p:txBody>
          <a:bodyPr vert="horz" lIns="136235" tIns="68115" rIns="136235" bIns="68115" rtlCol="0" anchor="ctr"/>
          <a:lstStyle>
            <a:lvl1pPr algn="r">
              <a:defRPr lang="zh-CN" altLang="en-US" smtClean="0"/>
            </a:lvl1pPr>
          </a:lstStyle>
          <a:p>
            <a:fld id="{0C913308-F349-4B6D-A68A-DD1791B4A57B}" type="slidenum">
              <a:rPr lang="zh-CN" altLang="en-US" smtClean="0"/>
              <a:pPr/>
              <a:t>‹#›</a:t>
            </a:fld>
            <a:endParaRPr lang="zh-CN" altLang="en-US"/>
          </a:p>
        </p:txBody>
      </p:sp>
      <p:sp>
        <p:nvSpPr>
          <p:cNvPr id="5" name="TextBox 4"/>
          <p:cNvSpPr txBox="1"/>
          <p:nvPr userDrawn="1"/>
        </p:nvSpPr>
        <p:spPr>
          <a:xfrm rot="19543997">
            <a:off x="3448623" y="2947876"/>
            <a:ext cx="4762160" cy="400110"/>
          </a:xfrm>
          <a:prstGeom prst="rect">
            <a:avLst/>
          </a:prstGeom>
          <a:noFill/>
        </p:spPr>
        <p:txBody>
          <a:bodyPr wrap="square" rtlCol="0">
            <a:spAutoFit/>
          </a:bodyPr>
          <a:lstStyle/>
          <a:p>
            <a:r>
              <a:rPr lang="en-US" altLang="zh-CN" sz="2000" b="1" dirty="0" smtClean="0">
                <a:solidFill>
                  <a:schemeClr val="bg1">
                    <a:lumMod val="85000"/>
                  </a:schemeClr>
                </a:solidFill>
                <a:latin typeface="Meiryo" panose="020B0604030504040204" pitchFamily="34" charset="-128"/>
                <a:ea typeface="Meiryo" panose="020B0604030504040204" pitchFamily="34" charset="-128"/>
                <a:cs typeface="Meiryo" panose="020B0604030504040204" pitchFamily="34" charset="-128"/>
              </a:rPr>
              <a:t>GBPI</a:t>
            </a:r>
            <a:r>
              <a:rPr lang="en-US" altLang="zh-CN" sz="2000" b="1" dirty="0" smtClean="0">
                <a:solidFill>
                  <a:schemeClr val="bg1">
                    <a:lumMod val="75000"/>
                  </a:schemeClr>
                </a:solidFill>
                <a:latin typeface="Meiryo" panose="020B0604030504040204" pitchFamily="34" charset="-128"/>
                <a:ea typeface="Meiryo" panose="020B0604030504040204" pitchFamily="34" charset="-128"/>
                <a:cs typeface="Meiryo" panose="020B0604030504040204" pitchFamily="34" charset="-128"/>
              </a:rPr>
              <a:t> ▪ </a:t>
            </a:r>
            <a:r>
              <a:rPr lang="zh-CN" altLang="en-US" sz="2000" dirty="0" smtClean="0">
                <a:solidFill>
                  <a:schemeClr val="bg1">
                    <a:lumMod val="75000"/>
                  </a:schemeClr>
                </a:solidFill>
                <a:latin typeface="宋体" panose="02010600030101010101" pitchFamily="2" charset="-122"/>
                <a:ea typeface="宋体" panose="02010600030101010101" pitchFamily="2" charset="-122"/>
              </a:rPr>
              <a:t>广州标际包装设备有限公司</a:t>
            </a:r>
            <a:endParaRPr lang="zh-CN" altLang="en-US" sz="2000" dirty="0">
              <a:solidFill>
                <a:schemeClr val="bg1">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808417815"/>
      </p:ext>
    </p:extLst>
  </p:cSld>
  <p:clrMapOvr>
    <a:masterClrMapping/>
  </p:clrMapOvr>
  <mc:AlternateContent xmlns:mc="http://schemas.openxmlformats.org/markup-compatibility/2006">
    <mc:Choice xmlns:p14="http://schemas.microsoft.com/office/powerpoint/2010/main" xmlns="" Requires="p14">
      <p:transition spd="slow" p14:dur="2000" advTm="11000">
        <p14:vortex dir="r"/>
      </p:transition>
    </mc:Choice>
    <mc:Fallback>
      <p:transition spd="slow" advTm="11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09618" y="356742"/>
            <a:ext cx="7865077" cy="440778"/>
          </a:xfrm>
        </p:spPr>
        <p:txBody>
          <a:bodyPr vert="horz" lIns="91458" tIns="45729" rIns="91458" bIns="45729" rtlCol="0" anchor="ctr">
            <a:noAutofit/>
          </a:bodyPr>
          <a:lstStyle>
            <a:lvl1pPr algn="l">
              <a:defRPr lang="zh-CN" altLang="en-US" sz="2400" b="0" i="0" baseline="0" dirty="0">
                <a:solidFill>
                  <a:schemeClr val="tx1">
                    <a:lumMod val="85000"/>
                    <a:lumOff val="15000"/>
                  </a:schemeClr>
                </a:solidFill>
                <a:effectLst/>
                <a:latin typeface="+mn-ea"/>
                <a:ea typeface="+mn-ea"/>
              </a:defRPr>
            </a:lvl1pPr>
          </a:lstStyle>
          <a:p>
            <a:pPr lvl="0" defTabSz="685937">
              <a:lnSpc>
                <a:spcPct val="90000"/>
              </a:lnSpc>
            </a:pPr>
            <a:r>
              <a:rPr lang="en-US" altLang="zh-CN" dirty="0" smtClean="0"/>
              <a:t>XXXXXXXXX</a:t>
            </a:r>
            <a:endParaRPr lang="zh-CN" altLang="en-US" dirty="0"/>
          </a:p>
        </p:txBody>
      </p:sp>
      <p:sp>
        <p:nvSpPr>
          <p:cNvPr id="4" name="页脚占位符 3"/>
          <p:cNvSpPr>
            <a:spLocks noGrp="1"/>
          </p:cNvSpPr>
          <p:nvPr>
            <p:ph type="ftr" sz="quarter" idx="11"/>
          </p:nvPr>
        </p:nvSpPr>
        <p:spPr>
          <a:xfrm>
            <a:off x="4166685" y="6389499"/>
            <a:ext cx="3861805" cy="365210"/>
          </a:xfrm>
        </p:spPr>
        <p:txBody>
          <a:bodyPr/>
          <a:lstStyle>
            <a:lvl1pPr>
              <a:defRPr sz="1400"/>
            </a:lvl1pPr>
          </a:lstStyle>
          <a:p>
            <a:endParaRPr lang="zh-CN" altLang="en-US" dirty="0"/>
          </a:p>
        </p:txBody>
      </p:sp>
      <p:sp>
        <p:nvSpPr>
          <p:cNvPr id="5" name="灯片编号占位符 4"/>
          <p:cNvSpPr>
            <a:spLocks noGrp="1"/>
          </p:cNvSpPr>
          <p:nvPr>
            <p:ph type="sldNum" sz="quarter" idx="12"/>
          </p:nvPr>
        </p:nvSpPr>
        <p:spPr>
          <a:xfrm>
            <a:off x="9939014" y="6384727"/>
            <a:ext cx="1632606" cy="406327"/>
          </a:xfrm>
        </p:spPr>
        <p:txBody>
          <a:bodyPr/>
          <a:lstStyle>
            <a:lvl1pPr algn="ctr">
              <a:defRPr sz="1900">
                <a:latin typeface="Impact" panose="020B0806030902050204" pitchFamily="34" charset="0"/>
              </a:defRPr>
            </a:lvl1pPr>
          </a:lstStyle>
          <a:p>
            <a:fld id="{FCC3A858-5ED0-4B4A-8756-97846365D733}" type="slidenum">
              <a:rPr lang="zh-CN" altLang="en-US" smtClean="0"/>
              <a:pPr/>
              <a:t>‹#›</a:t>
            </a:fld>
            <a:endParaRPr lang="zh-CN" altLang="en-US"/>
          </a:p>
        </p:txBody>
      </p:sp>
      <p:cxnSp>
        <p:nvCxnSpPr>
          <p:cNvPr id="12" name="直接连接符 11"/>
          <p:cNvCxnSpPr/>
          <p:nvPr/>
        </p:nvCxnSpPr>
        <p:spPr>
          <a:xfrm flipV="1">
            <a:off x="1271168" y="872285"/>
            <a:ext cx="10481966"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527572" y="331336"/>
            <a:ext cx="528138" cy="528122"/>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descr="GBPI2.png"/>
          <p:cNvPicPr>
            <a:picLocks noChangeAspect="1"/>
          </p:cNvPicPr>
          <p:nvPr userDrawn="1"/>
        </p:nvPicPr>
        <p:blipFill>
          <a:blip r:embed="rId2" cstate="print"/>
          <a:stretch>
            <a:fillRect/>
          </a:stretch>
        </p:blipFill>
        <p:spPr>
          <a:xfrm>
            <a:off x="10598181" y="215084"/>
            <a:ext cx="1376414" cy="620492"/>
          </a:xfrm>
          <a:prstGeom prst="rect">
            <a:avLst/>
          </a:prstGeom>
        </p:spPr>
      </p:pic>
      <p:sp>
        <p:nvSpPr>
          <p:cNvPr id="20" name="TextBox 19"/>
          <p:cNvSpPr txBox="1"/>
          <p:nvPr userDrawn="1"/>
        </p:nvSpPr>
        <p:spPr>
          <a:xfrm rot="19543997">
            <a:off x="3448623" y="2947876"/>
            <a:ext cx="4762160" cy="400110"/>
          </a:xfrm>
          <a:prstGeom prst="rect">
            <a:avLst/>
          </a:prstGeom>
          <a:noFill/>
        </p:spPr>
        <p:txBody>
          <a:bodyPr wrap="square" rtlCol="0">
            <a:spAutoFit/>
          </a:bodyPr>
          <a:lstStyle/>
          <a:p>
            <a:r>
              <a:rPr lang="en-US" altLang="zh-CN" sz="2000" b="1" dirty="0" smtClean="0">
                <a:solidFill>
                  <a:schemeClr val="bg1">
                    <a:lumMod val="85000"/>
                  </a:schemeClr>
                </a:solidFill>
                <a:latin typeface="Meiryo" panose="020B0604030504040204" pitchFamily="34" charset="-128"/>
                <a:ea typeface="Meiryo" panose="020B0604030504040204" pitchFamily="34" charset="-128"/>
                <a:cs typeface="Meiryo" panose="020B0604030504040204" pitchFamily="34" charset="-128"/>
              </a:rPr>
              <a:t>GBPI</a:t>
            </a:r>
            <a:r>
              <a:rPr lang="en-US" altLang="zh-CN" sz="2000" b="1" dirty="0" smtClean="0">
                <a:solidFill>
                  <a:schemeClr val="bg1">
                    <a:lumMod val="75000"/>
                  </a:schemeClr>
                </a:solidFill>
                <a:latin typeface="Meiryo" panose="020B0604030504040204" pitchFamily="34" charset="-128"/>
                <a:ea typeface="Meiryo" panose="020B0604030504040204" pitchFamily="34" charset="-128"/>
                <a:cs typeface="Meiryo" panose="020B0604030504040204" pitchFamily="34" charset="-128"/>
              </a:rPr>
              <a:t> ▪ </a:t>
            </a:r>
            <a:r>
              <a:rPr lang="zh-CN" altLang="en-US" sz="2000" dirty="0" smtClean="0">
                <a:solidFill>
                  <a:schemeClr val="bg1">
                    <a:lumMod val="75000"/>
                  </a:schemeClr>
                </a:solidFill>
                <a:latin typeface="宋体" panose="02010600030101010101" pitchFamily="2" charset="-122"/>
                <a:ea typeface="宋体" panose="02010600030101010101" pitchFamily="2" charset="-122"/>
              </a:rPr>
              <a:t>广州标际包装设备有限公司</a:t>
            </a:r>
            <a:endParaRPr lang="zh-CN" altLang="en-US" sz="2000" dirty="0">
              <a:solidFill>
                <a:schemeClr val="bg1">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524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矩形 5"/>
          <p:cNvSpPr/>
          <p:nvPr userDrawn="1"/>
        </p:nvSpPr>
        <p:spPr>
          <a:xfrm>
            <a:off x="0" y="0"/>
            <a:ext cx="12195175" cy="685958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91440" tIns="45718" rIns="91440" bIns="45718" rtlCol="0" anchor="ctr"/>
          <a:lstStyle/>
          <a:p>
            <a:pPr algn="ctr"/>
            <a:endParaRPr lang="zh-CN" altLang="en-US" dirty="0"/>
          </a:p>
        </p:txBody>
      </p:sp>
      <p:sp>
        <p:nvSpPr>
          <p:cNvPr id="12" name="副标题 2"/>
          <p:cNvSpPr>
            <a:spLocks noGrp="1"/>
          </p:cNvSpPr>
          <p:nvPr>
            <p:ph type="subTitle" idx="1"/>
          </p:nvPr>
        </p:nvSpPr>
        <p:spPr>
          <a:xfrm>
            <a:off x="2030595" y="2553291"/>
            <a:ext cx="8133991" cy="1753006"/>
          </a:xfrm>
          <a:prstGeom prst="rect">
            <a:avLst/>
          </a:prstGeom>
          <a:ln>
            <a:noFill/>
          </a:ln>
        </p:spPr>
        <p:txBody>
          <a:bodyPr/>
          <a:lstStyle>
            <a:lvl1pPr marL="0" indent="0" algn="ctr">
              <a:buNone/>
              <a:defRPr sz="4300" b="1">
                <a:ln>
                  <a:noFill/>
                </a:ln>
                <a:solidFill>
                  <a:schemeClr val="bg1"/>
                </a:solidFill>
              </a:defRPr>
            </a:lvl1pPr>
            <a:lvl2pPr marL="457230" indent="0" algn="ctr">
              <a:buNone/>
              <a:defRPr>
                <a:solidFill>
                  <a:schemeClr val="tx1">
                    <a:tint val="75000"/>
                  </a:schemeClr>
                </a:solidFill>
              </a:defRPr>
            </a:lvl2pPr>
            <a:lvl3pPr marL="914462"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2"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zh-CN" altLang="en-US" dirty="0" smtClean="0"/>
              <a:t>单击此处编辑母版副标题样式</a:t>
            </a:r>
            <a:endParaRPr lang="zh-CN" altLang="en-US" dirty="0"/>
          </a:p>
        </p:txBody>
      </p:sp>
      <p:pic>
        <p:nvPicPr>
          <p:cNvPr id="13" name="图片 12" descr="GBPI2.png"/>
          <p:cNvPicPr>
            <a:picLocks noChangeAspect="1"/>
          </p:cNvPicPr>
          <p:nvPr userDrawn="1"/>
        </p:nvPicPr>
        <p:blipFill>
          <a:blip r:embed="rId2" cstate="print"/>
          <a:stretch>
            <a:fillRect/>
          </a:stretch>
        </p:blipFill>
        <p:spPr>
          <a:xfrm>
            <a:off x="21270" y="74448"/>
            <a:ext cx="1376414" cy="620492"/>
          </a:xfrm>
          <a:prstGeom prst="rect">
            <a:avLst/>
          </a:prstGeom>
        </p:spPr>
      </p:pic>
      <p:sp>
        <p:nvSpPr>
          <p:cNvPr id="7" name="矩形 6"/>
          <p:cNvSpPr/>
          <p:nvPr userDrawn="1"/>
        </p:nvSpPr>
        <p:spPr>
          <a:xfrm>
            <a:off x="0" y="6464190"/>
            <a:ext cx="12195175" cy="323190"/>
          </a:xfrm>
          <a:prstGeom prst="rect">
            <a:avLst/>
          </a:prstGeom>
        </p:spPr>
        <p:txBody>
          <a:bodyPr wrap="square" lIns="121944" tIns="60972" rIns="121944" bIns="60972">
            <a:spAutoFit/>
          </a:bodyPr>
          <a:lstStyle/>
          <a:p>
            <a:pPr marL="0" marR="0" lvl="0" indent="0" algn="ctr" defTabSz="1218597" rtl="0" eaLnBrk="1" fontAlgn="base" latinLnBrk="0" hangingPunct="1">
              <a:lnSpc>
                <a:spcPct val="100000"/>
              </a:lnSpc>
              <a:spcBef>
                <a:spcPct val="0"/>
              </a:spcBef>
              <a:spcAft>
                <a:spcPct val="0"/>
              </a:spcAft>
              <a:buClrTx/>
              <a:buSzTx/>
              <a:buFontTx/>
              <a:buNone/>
              <a:tabLst>
                <a:tab pos="3516063" algn="ctr"/>
                <a:tab pos="7032126" algn="r"/>
              </a:tabLst>
            </a:pPr>
            <a:r>
              <a:rPr kumimoji="0" lang="zh-CN" altLang="en-US" sz="1300" b="1" i="0" u="none" strike="noStrike" cap="none" normalizeH="0" baseline="0" dirty="0" smtClean="0">
                <a:ln>
                  <a:noFill/>
                </a:ln>
                <a:solidFill>
                  <a:schemeClr val="bg2">
                    <a:lumMod val="25000"/>
                  </a:schemeClr>
                </a:solidFill>
                <a:effectLst/>
                <a:latin typeface="仿宋" pitchFamily="49" charset="-122"/>
                <a:ea typeface="仿宋" pitchFamily="49" charset="-122"/>
                <a:cs typeface="黑体" panose="02010609060101010101" pitchFamily="49" charset="-122"/>
              </a:rPr>
              <a:t>广州标际包装设备有限公司</a:t>
            </a:r>
            <a:r>
              <a:rPr kumimoji="0" lang="zh-CN" altLang="en-US" sz="1300" b="1" i="0" u="none" strike="noStrike" cap="none" normalizeH="0" baseline="0" dirty="0" smtClean="0">
                <a:ln>
                  <a:noFill/>
                </a:ln>
                <a:solidFill>
                  <a:srgbClr val="4F81BD"/>
                </a:solidFill>
                <a:effectLst/>
                <a:latin typeface="仿宋" pitchFamily="49" charset="-122"/>
                <a:ea typeface="仿宋" pitchFamily="49" charset="-122"/>
                <a:cs typeface="黑体" panose="02010609060101010101" pitchFamily="49" charset="-122"/>
              </a:rPr>
              <a:t>       </a:t>
            </a:r>
            <a:r>
              <a:rPr kumimoji="0" lang="zh-CN" altLang="en-US"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中国▪广州经济技术开发区锦绣路明华三街</a:t>
            </a:r>
            <a:r>
              <a:rPr kumimoji="0" lang="en-US" altLang="zh-CN"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1</a:t>
            </a:r>
            <a:r>
              <a:rPr kumimoji="0" lang="zh-CN" altLang="en-US"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号（</a:t>
            </a:r>
            <a:r>
              <a:rPr kumimoji="0" lang="en-US" altLang="zh-CN"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510730</a:t>
            </a:r>
            <a:r>
              <a:rPr kumimoji="0" lang="zh-CN" altLang="en-US"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a:t>
            </a:r>
            <a:r>
              <a:rPr kumimoji="0" lang="en-US" altLang="zh-CN"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a:t>
            </a:r>
            <a:r>
              <a:rPr kumimoji="0" lang="zh-CN" altLang="en-US"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总机：</a:t>
            </a:r>
            <a:r>
              <a:rPr kumimoji="0" lang="en-US" altLang="zh-CN"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020-82222550 / </a:t>
            </a:r>
            <a:r>
              <a:rPr kumimoji="0" lang="zh-CN" altLang="en-US"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传真：</a:t>
            </a:r>
            <a:r>
              <a:rPr kumimoji="0" lang="en-US" altLang="zh-CN" sz="1300" b="0" i="0" u="none" strike="noStrike" cap="none" normalizeH="0" baseline="0" dirty="0" smtClean="0">
                <a:ln>
                  <a:noFill/>
                </a:ln>
                <a:solidFill>
                  <a:schemeClr val="tx1"/>
                </a:solidFill>
                <a:effectLst/>
                <a:latin typeface="仿宋" pitchFamily="49" charset="-122"/>
                <a:ea typeface="仿宋" pitchFamily="49" charset="-122"/>
                <a:cs typeface="Times New Roman" panose="02020603050405020304" pitchFamily="18" charset="0"/>
              </a:rPr>
              <a:t>020-82087405 / www.gbtest.cn</a:t>
            </a:r>
            <a:endParaRPr kumimoji="0" lang="en-US" altLang="zh-CN" sz="1300" b="0" i="0" u="none" strike="noStrike" cap="none" normalizeH="0" baseline="0" dirty="0" smtClean="0">
              <a:ln>
                <a:noFill/>
              </a:ln>
              <a:solidFill>
                <a:schemeClr val="tx1"/>
              </a:solidFill>
              <a:effectLst/>
              <a:latin typeface="仿宋" pitchFamily="49" charset="-122"/>
              <a:ea typeface="仿宋" pitchFamily="49" charset="-122"/>
              <a:cs typeface="宋体" panose="02010600030101010101" pitchFamily="2" charset="-122"/>
            </a:endParaRPr>
          </a:p>
        </p:txBody>
      </p:sp>
      <p:cxnSp>
        <p:nvCxnSpPr>
          <p:cNvPr id="8" name="直接连接符 7"/>
          <p:cNvCxnSpPr/>
          <p:nvPr userDrawn="1"/>
        </p:nvCxnSpPr>
        <p:spPr>
          <a:xfrm>
            <a:off x="0" y="6400822"/>
            <a:ext cx="12193588" cy="1588"/>
          </a:xfrm>
          <a:prstGeom prst="line">
            <a:avLst/>
          </a:prstGeom>
          <a:ln w="9525">
            <a:solidFill>
              <a:schemeClr val="tx1"/>
            </a:solidFill>
            <a:prstDash val="lgDashDot"/>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advTm="11000">
        <p14:vortex dir="r"/>
      </p:transition>
    </mc:Choice>
    <mc:Fallback>
      <p:transition spd="slow" advTm="11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702"/>
            <a:ext cx="10975658" cy="1143265"/>
          </a:xfrm>
          <a:prstGeom prst="rect">
            <a:avLst/>
          </a:prstGeom>
        </p:spPr>
        <p:txBody>
          <a:bodyPr vert="horz" lIns="136235" tIns="68115" rIns="136235" bIns="6811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88"/>
            <a:ext cx="10975658" cy="4527011"/>
          </a:xfrm>
          <a:prstGeom prst="rect">
            <a:avLst/>
          </a:prstGeom>
        </p:spPr>
        <p:txBody>
          <a:bodyPr vert="horz" lIns="136235" tIns="68115" rIns="136235" bIns="68115"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4"/>
            <a:ext cx="2845541" cy="365210"/>
          </a:xfrm>
          <a:prstGeom prst="rect">
            <a:avLst/>
          </a:prstGeom>
        </p:spPr>
        <p:txBody>
          <a:bodyPr vert="horz" lIns="136235" tIns="68115" rIns="136235" bIns="68115" rtlCol="0" anchor="ctr"/>
          <a:lstStyle>
            <a:lvl1pPr algn="l">
              <a:defRPr sz="1700">
                <a:solidFill>
                  <a:schemeClr val="tx1">
                    <a:tint val="75000"/>
                  </a:schemeClr>
                </a:solidFill>
              </a:defRPr>
            </a:lvl1pPr>
          </a:lstStyle>
          <a:p>
            <a:fld id="{530820CF-B880-4189-942D-D702A7CBA730}" type="datetimeFigureOut">
              <a:rPr lang="zh-CN" altLang="en-US" smtClean="0"/>
              <a:pPr/>
              <a:t>2017/7/5</a:t>
            </a:fld>
            <a:endParaRPr lang="zh-CN" altLang="en-US"/>
          </a:p>
        </p:txBody>
      </p:sp>
      <p:sp>
        <p:nvSpPr>
          <p:cNvPr id="5" name="页脚占位符 4"/>
          <p:cNvSpPr>
            <a:spLocks noGrp="1"/>
          </p:cNvSpPr>
          <p:nvPr>
            <p:ph type="ftr" sz="quarter" idx="3"/>
          </p:nvPr>
        </p:nvSpPr>
        <p:spPr>
          <a:xfrm>
            <a:off x="4166685" y="6357824"/>
            <a:ext cx="3861805" cy="365210"/>
          </a:xfrm>
          <a:prstGeom prst="rect">
            <a:avLst/>
          </a:prstGeom>
        </p:spPr>
        <p:txBody>
          <a:bodyPr vert="horz" lIns="136235" tIns="68115" rIns="136235" bIns="68115" rtlCol="0" anchor="ctr"/>
          <a:lstStyle>
            <a:lvl1pPr algn="ctr">
              <a:defRPr sz="1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4"/>
            <a:ext cx="2845541" cy="365210"/>
          </a:xfrm>
          <a:prstGeom prst="rect">
            <a:avLst/>
          </a:prstGeom>
        </p:spPr>
        <p:txBody>
          <a:bodyPr vert="horz" lIns="136235" tIns="68115" rIns="136235" bIns="68115" rtlCol="0" anchor="ctr"/>
          <a:lstStyle>
            <a:lvl1pPr algn="r">
              <a:defRPr sz="1700">
                <a:solidFill>
                  <a:schemeClr val="tx1">
                    <a:tint val="75000"/>
                  </a:schemeClr>
                </a:solidFill>
              </a:defRPr>
            </a:lvl1pPr>
          </a:lstStyle>
          <a:p>
            <a:fld id="{0C913308-F349-4B6D-A68A-DD1791B4A57B}" type="slidenum">
              <a:rPr lang="zh-CN" altLang="en-US" smtClean="0"/>
              <a:pPr/>
              <a:t>‹#›</a:t>
            </a:fld>
            <a:endParaRPr lang="zh-CN" altLang="en-US"/>
          </a:p>
        </p:txBody>
      </p:sp>
      <p:pic>
        <p:nvPicPr>
          <p:cNvPr id="13" name="Picture 76"/>
          <p:cNvPicPr>
            <a:picLocks noChangeAspect="1" noChangeArrowheads="1"/>
          </p:cNvPicPr>
          <p:nvPr/>
        </p:nvPicPr>
        <p:blipFill>
          <a:blip r:embed="rId5">
            <a:extLst>
              <a:ext uri="{BEBA8EAE-BF5A-486C-A8C5-ECC9F3942E4B}">
                <a14:imgProps xmlns:a14="http://schemas.microsoft.com/office/drawing/2010/main" xmlns="">
                  <a14:imgLayer r:embed="rId6">
                    <a14:imgEffect>
                      <a14:brightnessContrast contrast="20000"/>
                    </a14:imgEffect>
                  </a14:imgLayer>
                </a14:imgProps>
              </a:ext>
              <a:ext uri="{28A0092B-C50C-407E-A947-70E740481C1C}">
                <a14:useLocalDpi xmlns:a14="http://schemas.microsoft.com/office/drawing/2010/main" xmlns="" val="0"/>
              </a:ext>
            </a:extLst>
          </a:blip>
          <a:stretch>
            <a:fillRect/>
          </a:stretch>
        </p:blipFill>
        <p:spPr bwMode="auto">
          <a:xfrm>
            <a:off x="0" y="-22820"/>
            <a:ext cx="12195175"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5373023"/>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72" r:id="rId3"/>
  </p:sldLayoutIdLst>
  <mc:AlternateContent xmlns:mc="http://schemas.openxmlformats.org/markup-compatibility/2006">
    <mc:Choice xmlns:p14="http://schemas.microsoft.com/office/powerpoint/2010/main" xmlns="" Requires="p14">
      <p:transition spd="slow" p14:dur="2000" advTm="11000">
        <p14:vortex dir="r"/>
      </p:transition>
    </mc:Choice>
    <mc:Fallback>
      <p:transition spd="slow" advTm="11000">
        <p:fade/>
      </p:transition>
    </mc:Fallback>
  </mc:AlternateContent>
  <p:timing>
    <p:tnLst>
      <p:par>
        <p:cTn id="1" dur="indefinite" restart="never" nodeType="tmRoot"/>
      </p:par>
    </p:tnLst>
  </p:timing>
  <p:txStyles>
    <p:titleStyle>
      <a:lvl1pPr algn="ctr" defTabSz="1364609" rtl="0" eaLnBrk="1" latinLnBrk="0" hangingPunct="1">
        <a:spcBef>
          <a:spcPct val="0"/>
        </a:spcBef>
        <a:buNone/>
        <a:defRPr sz="6700" kern="1200">
          <a:solidFill>
            <a:schemeClr val="tx1"/>
          </a:solidFill>
          <a:latin typeface="+mj-lt"/>
          <a:ea typeface="+mj-ea"/>
          <a:cs typeface="+mj-cs"/>
        </a:defRPr>
      </a:lvl1pPr>
    </p:titleStyle>
    <p:bodyStyle>
      <a:lvl1pPr marL="511725" indent="-511725" algn="l" defTabSz="1364609"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08744" indent="-426431" algn="l" defTabSz="1364609"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2pPr>
      <a:lvl3pPr marL="1705757" indent="-341154" algn="l" defTabSz="1364609"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388060" indent="-341154" algn="l" defTabSz="1364609"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4pPr>
      <a:lvl5pPr marL="3070370" indent="-341154" algn="l" defTabSz="1364609"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5pPr>
      <a:lvl6pPr marL="3752670" indent="-341154" algn="l" defTabSz="1364609"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6pPr>
      <a:lvl7pPr marL="4434972" indent="-341154" algn="l" defTabSz="1364609"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7pPr>
      <a:lvl8pPr marL="5117274" indent="-341154" algn="l" defTabSz="1364609"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8pPr>
      <a:lvl9pPr marL="5799585" indent="-341154" algn="l" defTabSz="1364609"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9pPr>
    </p:bodyStyle>
    <p:otherStyle>
      <a:defPPr>
        <a:defRPr lang="zh-CN"/>
      </a:defPPr>
      <a:lvl1pPr marL="0" algn="l" defTabSz="1364609" rtl="0" eaLnBrk="1" latinLnBrk="0" hangingPunct="1">
        <a:defRPr sz="2700" kern="1200">
          <a:solidFill>
            <a:schemeClr val="tx1"/>
          </a:solidFill>
          <a:latin typeface="+mn-lt"/>
          <a:ea typeface="+mn-ea"/>
          <a:cs typeface="+mn-cs"/>
        </a:defRPr>
      </a:lvl1pPr>
      <a:lvl2pPr marL="682304" algn="l" defTabSz="1364609" rtl="0" eaLnBrk="1" latinLnBrk="0" hangingPunct="1">
        <a:defRPr sz="2700" kern="1200">
          <a:solidFill>
            <a:schemeClr val="tx1"/>
          </a:solidFill>
          <a:latin typeface="+mn-lt"/>
          <a:ea typeface="+mn-ea"/>
          <a:cs typeface="+mn-cs"/>
        </a:defRPr>
      </a:lvl2pPr>
      <a:lvl3pPr marL="1364609" algn="l" defTabSz="1364609" rtl="0" eaLnBrk="1" latinLnBrk="0" hangingPunct="1">
        <a:defRPr sz="2700" kern="1200">
          <a:solidFill>
            <a:schemeClr val="tx1"/>
          </a:solidFill>
          <a:latin typeface="+mn-lt"/>
          <a:ea typeface="+mn-ea"/>
          <a:cs typeface="+mn-cs"/>
        </a:defRPr>
      </a:lvl3pPr>
      <a:lvl4pPr marL="2046915" algn="l" defTabSz="1364609" rtl="0" eaLnBrk="1" latinLnBrk="0" hangingPunct="1">
        <a:defRPr sz="2700" kern="1200">
          <a:solidFill>
            <a:schemeClr val="tx1"/>
          </a:solidFill>
          <a:latin typeface="+mn-lt"/>
          <a:ea typeface="+mn-ea"/>
          <a:cs typeface="+mn-cs"/>
        </a:defRPr>
      </a:lvl4pPr>
      <a:lvl5pPr marL="2729215" algn="l" defTabSz="1364609" rtl="0" eaLnBrk="1" latinLnBrk="0" hangingPunct="1">
        <a:defRPr sz="2700" kern="1200">
          <a:solidFill>
            <a:schemeClr val="tx1"/>
          </a:solidFill>
          <a:latin typeface="+mn-lt"/>
          <a:ea typeface="+mn-ea"/>
          <a:cs typeface="+mn-cs"/>
        </a:defRPr>
      </a:lvl5pPr>
      <a:lvl6pPr marL="3411520" algn="l" defTabSz="1364609" rtl="0" eaLnBrk="1" latinLnBrk="0" hangingPunct="1">
        <a:defRPr sz="2700" kern="1200">
          <a:solidFill>
            <a:schemeClr val="tx1"/>
          </a:solidFill>
          <a:latin typeface="+mn-lt"/>
          <a:ea typeface="+mn-ea"/>
          <a:cs typeface="+mn-cs"/>
        </a:defRPr>
      </a:lvl6pPr>
      <a:lvl7pPr marL="4093821" algn="l" defTabSz="1364609" rtl="0" eaLnBrk="1" latinLnBrk="0" hangingPunct="1">
        <a:defRPr sz="2700" kern="1200">
          <a:solidFill>
            <a:schemeClr val="tx1"/>
          </a:solidFill>
          <a:latin typeface="+mn-lt"/>
          <a:ea typeface="+mn-ea"/>
          <a:cs typeface="+mn-cs"/>
        </a:defRPr>
      </a:lvl7pPr>
      <a:lvl8pPr marL="4776123" algn="l" defTabSz="1364609" rtl="0" eaLnBrk="1" latinLnBrk="0" hangingPunct="1">
        <a:defRPr sz="2700" kern="1200">
          <a:solidFill>
            <a:schemeClr val="tx1"/>
          </a:solidFill>
          <a:latin typeface="+mn-lt"/>
          <a:ea typeface="+mn-ea"/>
          <a:cs typeface="+mn-cs"/>
        </a:defRPr>
      </a:lvl8pPr>
      <a:lvl9pPr marL="5458429" algn="l" defTabSz="136460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54" Type="http://schemas.openxmlformats.org/officeDocument/2006/relationships/tags" Target="../tags/tag55.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8" Type="http://schemas.openxmlformats.org/officeDocument/2006/relationships/tags" Target="../tags/tag9.xml"/><Relationship Id="rId51" Type="http://schemas.openxmlformats.org/officeDocument/2006/relationships/tags" Target="../tags/tag52.xml"/><Relationship Id="rId3"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_rels/slide51.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notesSlide" Target="../notesSlides/notesSlide5.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slideLayout" Target="../slideLayouts/slideLayout1.xml"/><Relationship Id="rId2" Type="http://schemas.openxmlformats.org/officeDocument/2006/relationships/tags" Target="../tags/tag61.xml"/><Relationship Id="rId16" Type="http://schemas.openxmlformats.org/officeDocument/2006/relationships/tags" Target="../tags/tag75.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subTitle" idx="1"/>
          </p:nvPr>
        </p:nvSpPr>
        <p:spPr>
          <a:xfrm>
            <a:off x="2030595" y="1891102"/>
            <a:ext cx="8133991" cy="1753006"/>
          </a:xfrm>
          <a:ln>
            <a:noFill/>
          </a:ln>
        </p:spPr>
        <p:txBody>
          <a:bodyPr anchor="ctr">
            <a:normAutofit/>
          </a:bodyPr>
          <a:lstStyle/>
          <a:p>
            <a:r>
              <a:rPr lang="zh-CN" altLang="en-US" sz="4800" dirty="0" smtClean="0">
                <a:solidFill>
                  <a:prstClr val="black">
                    <a:lumMod val="85000"/>
                    <a:lumOff val="15000"/>
                  </a:prstClr>
                </a:solidFill>
                <a:latin typeface="微软雅黑" panose="020B0503020204020204" pitchFamily="34" charset="-122"/>
                <a:ea typeface="微软雅黑" panose="020B0503020204020204" pitchFamily="34" charset="-122"/>
              </a:rPr>
              <a:t>食品包装检测方案</a:t>
            </a:r>
          </a:p>
        </p:txBody>
      </p:sp>
      <p:sp>
        <p:nvSpPr>
          <p:cNvPr id="3" name="圆角矩形 1"/>
          <p:cNvSpPr/>
          <p:nvPr/>
        </p:nvSpPr>
        <p:spPr>
          <a:xfrm>
            <a:off x="3761997" y="3824052"/>
            <a:ext cx="4433016" cy="468000"/>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a:ea typeface="宋体" pitchFamily="2" charset="-122"/>
            </a:endParaRPr>
          </a:p>
        </p:txBody>
      </p:sp>
      <p:sp>
        <p:nvSpPr>
          <p:cNvPr id="4" name="文字"/>
          <p:cNvSpPr txBox="1"/>
          <p:nvPr/>
        </p:nvSpPr>
        <p:spPr>
          <a:xfrm>
            <a:off x="4178305" y="3864122"/>
            <a:ext cx="3279641" cy="400110"/>
          </a:xfrm>
          <a:prstGeom prst="rect">
            <a:avLst/>
          </a:prstGeom>
          <a:noFill/>
        </p:spPr>
        <p:txBody>
          <a:bodyPr wrap="square" rtlCol="0">
            <a:spAutoFit/>
          </a:bodyPr>
          <a:lstStyle/>
          <a:p>
            <a:pPr algn="ctr"/>
            <a:r>
              <a:rPr lang="zh-CN" altLang="en-US" sz="2000" dirty="0" smtClean="0">
                <a:solidFill>
                  <a:schemeClr val="bg1"/>
                </a:solidFill>
              </a:rPr>
              <a:t>广州标际包装设备有限公司</a:t>
            </a:r>
            <a:endParaRPr lang="zh-CN" altLang="en-US" sz="2000" dirty="0">
              <a:solidFill>
                <a:schemeClr val="bg1"/>
              </a:solidFill>
            </a:endParaRPr>
          </a:p>
        </p:txBody>
      </p:sp>
      <p:cxnSp>
        <p:nvCxnSpPr>
          <p:cNvPr id="5" name="原创设计师QQ598969553      _10"/>
          <p:cNvCxnSpPr/>
          <p:nvPr/>
        </p:nvCxnSpPr>
        <p:spPr>
          <a:xfrm>
            <a:off x="3311505" y="3358356"/>
            <a:ext cx="533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3"/>
          <p:cNvSpPr txBox="1"/>
          <p:nvPr/>
        </p:nvSpPr>
        <p:spPr>
          <a:xfrm>
            <a:off x="1311241" y="5601452"/>
            <a:ext cx="5429288" cy="400110"/>
          </a:xfrm>
          <a:prstGeom prst="rect">
            <a:avLst/>
          </a:prstGeom>
          <a:noFill/>
        </p:spPr>
        <p:txBody>
          <a:bodyPr wrap="square" rtlCol="0">
            <a:spAutoFit/>
          </a:bodyPr>
          <a:lstStyle/>
          <a:p>
            <a:r>
              <a:rPr lang="zh-CN" altLang="en-US" sz="2000" dirty="0" smtClean="0"/>
              <a:t>检测仪器：</a:t>
            </a:r>
            <a:r>
              <a:rPr lang="zh-CN" altLang="en-US" sz="2000" b="1" dirty="0" smtClean="0"/>
              <a:t>电子拉力机、冲击试验仪</a:t>
            </a:r>
          </a:p>
        </p:txBody>
      </p:sp>
      <p:sp>
        <p:nvSpPr>
          <p:cNvPr id="5" name="TextBox 9"/>
          <p:cNvSpPr txBox="1">
            <a:spLocks noChangeArrowheads="1"/>
          </p:cNvSpPr>
          <p:nvPr/>
        </p:nvSpPr>
        <p:spPr bwMode="auto">
          <a:xfrm>
            <a:off x="1311241" y="978877"/>
            <a:ext cx="7072362"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3. </a:t>
            </a:r>
            <a:r>
              <a:rPr lang="zh-CN" altLang="en-US" sz="2000" b="1" dirty="0" smtClean="0">
                <a:solidFill>
                  <a:schemeClr val="accent1"/>
                </a:solidFill>
              </a:rPr>
              <a:t>拉断力、断裂标称应变、直角撕裂力、抗摆锤冲击力</a:t>
            </a:r>
            <a:endParaRPr lang="zh-CN" altLang="en-US" sz="2000" b="1" dirty="0">
              <a:solidFill>
                <a:schemeClr val="accent1"/>
              </a:solidFill>
            </a:endParaRPr>
          </a:p>
        </p:txBody>
      </p:sp>
      <p:pic>
        <p:nvPicPr>
          <p:cNvPr id="9218" name="Picture 2"/>
          <p:cNvPicPr>
            <a:picLocks noChangeAspect="1" noChangeArrowheads="1"/>
          </p:cNvPicPr>
          <p:nvPr/>
        </p:nvPicPr>
        <p:blipFill>
          <a:blip r:embed="rId2"/>
          <a:srcRect/>
          <a:stretch>
            <a:fillRect/>
          </a:stretch>
        </p:blipFill>
        <p:spPr bwMode="auto">
          <a:xfrm>
            <a:off x="1454117" y="1429530"/>
            <a:ext cx="9599608" cy="3918449"/>
          </a:xfrm>
          <a:prstGeom prst="rect">
            <a:avLst/>
          </a:prstGeom>
          <a:noFill/>
          <a:ln w="9525">
            <a:noFill/>
            <a:miter lim="800000"/>
            <a:headEnd/>
            <a:tailEnd/>
          </a:ln>
          <a:effectLst/>
        </p:spPr>
      </p:pic>
      <p:sp>
        <p:nvSpPr>
          <p:cNvPr id="7" name="TextBox 6"/>
          <p:cNvSpPr txBox="1"/>
          <p:nvPr/>
        </p:nvSpPr>
        <p:spPr>
          <a:xfrm>
            <a:off x="1311241" y="6073000"/>
            <a:ext cx="9001188" cy="400110"/>
          </a:xfrm>
          <a:prstGeom prst="rect">
            <a:avLst/>
          </a:prstGeom>
          <a:noFill/>
        </p:spPr>
        <p:txBody>
          <a:bodyPr wrap="square" rtlCol="0">
            <a:spAutoFit/>
          </a:bodyPr>
          <a:lstStyle/>
          <a:p>
            <a:r>
              <a:rPr lang="zh-CN" altLang="en-US" sz="2000" dirty="0" smtClean="0"/>
              <a:t>检测方法： </a:t>
            </a:r>
            <a:r>
              <a:rPr lang="en-US" altLang="zh-CN" sz="2000" b="1" dirty="0" smtClean="0"/>
              <a:t>GB/T 1040.3-2006</a:t>
            </a:r>
            <a:r>
              <a:rPr lang="zh-CN" altLang="en-US" sz="2000" b="1" dirty="0" smtClean="0"/>
              <a:t>、</a:t>
            </a:r>
            <a:r>
              <a:rPr lang="en-US" altLang="zh-CN" sz="2000" b="1" dirty="0" smtClean="0"/>
              <a:t>QB/T 1130-1991</a:t>
            </a:r>
            <a:r>
              <a:rPr lang="zh-CN" altLang="en-US" sz="2000" b="1" dirty="0" smtClean="0"/>
              <a:t>、</a:t>
            </a:r>
            <a:r>
              <a:rPr lang="en-US" altLang="zh-CN" sz="2000" b="1" dirty="0" smtClean="0"/>
              <a:t> GB/T 8809-2015</a:t>
            </a:r>
            <a:endParaRPr lang="zh-CN" altLang="en-US" sz="2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3"/>
          <p:cNvSpPr txBox="1"/>
          <p:nvPr/>
        </p:nvSpPr>
        <p:spPr>
          <a:xfrm>
            <a:off x="1596993" y="4501364"/>
            <a:ext cx="5429288" cy="400110"/>
          </a:xfrm>
          <a:prstGeom prst="rect">
            <a:avLst/>
          </a:prstGeom>
          <a:noFill/>
        </p:spPr>
        <p:txBody>
          <a:bodyPr wrap="square" rtlCol="0">
            <a:spAutoFit/>
          </a:bodyPr>
          <a:lstStyle/>
          <a:p>
            <a:r>
              <a:rPr lang="zh-CN" altLang="en-US" sz="2000" dirty="0" smtClean="0"/>
              <a:t>检测仪器：</a:t>
            </a:r>
            <a:r>
              <a:rPr lang="zh-CN" altLang="en-US" sz="2000" b="1" dirty="0" smtClean="0"/>
              <a:t>杯式法水汽透过率测定仪</a:t>
            </a:r>
            <a:endParaRPr lang="zh-CN" altLang="en-US" sz="2000" b="1" dirty="0"/>
          </a:p>
        </p:txBody>
      </p:sp>
      <p:sp>
        <p:nvSpPr>
          <p:cNvPr id="5"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4. </a:t>
            </a:r>
            <a:r>
              <a:rPr lang="zh-CN" altLang="en-US" sz="2000" b="1" dirty="0" smtClean="0">
                <a:solidFill>
                  <a:schemeClr val="accent1"/>
                </a:solidFill>
              </a:rPr>
              <a:t>水蒸气透过量</a:t>
            </a:r>
            <a:endParaRPr lang="zh-CN" altLang="en-US" sz="2000" b="1" dirty="0">
              <a:solidFill>
                <a:schemeClr val="accent1"/>
              </a:solidFill>
            </a:endParaRPr>
          </a:p>
        </p:txBody>
      </p:sp>
      <p:pic>
        <p:nvPicPr>
          <p:cNvPr id="12290" name="Picture 2"/>
          <p:cNvPicPr>
            <a:picLocks noChangeAspect="1" noChangeArrowheads="1"/>
          </p:cNvPicPr>
          <p:nvPr/>
        </p:nvPicPr>
        <p:blipFill>
          <a:blip r:embed="rId2"/>
          <a:srcRect/>
          <a:stretch>
            <a:fillRect/>
          </a:stretch>
        </p:blipFill>
        <p:spPr bwMode="auto">
          <a:xfrm>
            <a:off x="1098587" y="1515274"/>
            <a:ext cx="10428288" cy="2628900"/>
          </a:xfrm>
          <a:prstGeom prst="rect">
            <a:avLst/>
          </a:prstGeom>
          <a:noFill/>
          <a:ln w="9525">
            <a:noFill/>
            <a:miter lim="800000"/>
            <a:headEnd/>
            <a:tailEnd/>
          </a:ln>
          <a:effectLst/>
        </p:spPr>
      </p:pic>
      <p:sp>
        <p:nvSpPr>
          <p:cNvPr id="7" name="TextBox 6"/>
          <p:cNvSpPr txBox="1"/>
          <p:nvPr/>
        </p:nvSpPr>
        <p:spPr>
          <a:xfrm>
            <a:off x="1596993" y="5144306"/>
            <a:ext cx="6572296" cy="400110"/>
          </a:xfrm>
          <a:prstGeom prst="rect">
            <a:avLst/>
          </a:prstGeom>
          <a:noFill/>
        </p:spPr>
        <p:txBody>
          <a:bodyPr wrap="square" rtlCol="0">
            <a:spAutoFit/>
          </a:bodyPr>
          <a:lstStyle/>
          <a:p>
            <a:r>
              <a:rPr lang="zh-CN" altLang="en-US" sz="2000" dirty="0" smtClean="0"/>
              <a:t>检测方法：</a:t>
            </a:r>
            <a:r>
              <a:rPr lang="en-US" altLang="zh-CN" sz="2000" b="1" dirty="0" smtClean="0"/>
              <a:t>GB/T 1037-1988</a:t>
            </a:r>
            <a:endParaRPr lang="zh-CN" alt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3"/>
          <p:cNvSpPr txBox="1"/>
          <p:nvPr/>
        </p:nvSpPr>
        <p:spPr>
          <a:xfrm>
            <a:off x="1596993" y="4501364"/>
            <a:ext cx="4500594" cy="400110"/>
          </a:xfrm>
          <a:prstGeom prst="rect">
            <a:avLst/>
          </a:prstGeom>
          <a:noFill/>
        </p:spPr>
        <p:txBody>
          <a:bodyPr wrap="square" rtlCol="0">
            <a:spAutoFit/>
          </a:bodyPr>
          <a:lstStyle/>
          <a:p>
            <a:r>
              <a:rPr lang="zh-CN" altLang="en-US" sz="2000" dirty="0" smtClean="0"/>
              <a:t>检测仪器：</a:t>
            </a:r>
            <a:r>
              <a:rPr lang="zh-CN" altLang="en-US" sz="2000" b="1" dirty="0" smtClean="0"/>
              <a:t>压差法气体透过率测定仪</a:t>
            </a:r>
            <a:endParaRPr lang="zh-CN" altLang="en-US" sz="2000" b="1" dirty="0"/>
          </a:p>
        </p:txBody>
      </p:sp>
      <p:sp>
        <p:nvSpPr>
          <p:cNvPr id="5"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5. </a:t>
            </a:r>
            <a:r>
              <a:rPr lang="zh-CN" altLang="en-US" sz="2000" b="1" dirty="0" smtClean="0">
                <a:solidFill>
                  <a:schemeClr val="accent1"/>
                </a:solidFill>
              </a:rPr>
              <a:t>氧气透过量</a:t>
            </a:r>
            <a:endParaRPr lang="zh-CN" altLang="en-US" sz="2000" b="1" dirty="0">
              <a:solidFill>
                <a:schemeClr val="accent1"/>
              </a:solidFill>
            </a:endParaRPr>
          </a:p>
        </p:txBody>
      </p:sp>
      <p:pic>
        <p:nvPicPr>
          <p:cNvPr id="8195" name="Picture 3"/>
          <p:cNvPicPr>
            <a:picLocks noChangeAspect="1" noChangeArrowheads="1"/>
          </p:cNvPicPr>
          <p:nvPr/>
        </p:nvPicPr>
        <p:blipFill>
          <a:blip r:embed="rId2"/>
          <a:srcRect/>
          <a:stretch>
            <a:fillRect/>
          </a:stretch>
        </p:blipFill>
        <p:spPr bwMode="auto">
          <a:xfrm>
            <a:off x="1096927" y="1572406"/>
            <a:ext cx="10447338" cy="2676525"/>
          </a:xfrm>
          <a:prstGeom prst="rect">
            <a:avLst/>
          </a:prstGeom>
          <a:noFill/>
          <a:ln w="9525">
            <a:noFill/>
            <a:miter lim="800000"/>
            <a:headEnd/>
            <a:tailEnd/>
          </a:ln>
          <a:effectLst/>
        </p:spPr>
      </p:pic>
      <p:sp>
        <p:nvSpPr>
          <p:cNvPr id="8" name="TextBox 7"/>
          <p:cNvSpPr txBox="1"/>
          <p:nvPr/>
        </p:nvSpPr>
        <p:spPr>
          <a:xfrm>
            <a:off x="1596993" y="5144306"/>
            <a:ext cx="6572296" cy="400110"/>
          </a:xfrm>
          <a:prstGeom prst="rect">
            <a:avLst/>
          </a:prstGeom>
          <a:noFill/>
        </p:spPr>
        <p:txBody>
          <a:bodyPr wrap="square" rtlCol="0">
            <a:spAutoFit/>
          </a:bodyPr>
          <a:lstStyle/>
          <a:p>
            <a:r>
              <a:rPr lang="zh-CN" altLang="en-US" sz="2000" dirty="0" smtClean="0"/>
              <a:t>检测方法：</a:t>
            </a:r>
            <a:r>
              <a:rPr lang="en-US" altLang="zh-CN" sz="2000" b="1" dirty="0" smtClean="0"/>
              <a:t>GB/T 1038-2000</a:t>
            </a:r>
            <a:endParaRPr lang="zh-CN" altLang="en-US" sz="2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3"/>
          <p:cNvSpPr txBox="1"/>
          <p:nvPr/>
        </p:nvSpPr>
        <p:spPr>
          <a:xfrm>
            <a:off x="1596993" y="4501364"/>
            <a:ext cx="4500594" cy="400110"/>
          </a:xfrm>
          <a:prstGeom prst="rect">
            <a:avLst/>
          </a:prstGeom>
          <a:noFill/>
        </p:spPr>
        <p:txBody>
          <a:bodyPr wrap="square" rtlCol="0">
            <a:spAutoFit/>
          </a:bodyPr>
          <a:lstStyle/>
          <a:p>
            <a:r>
              <a:rPr lang="zh-CN" altLang="en-US" sz="2000" dirty="0" smtClean="0"/>
              <a:t>检测仪器：</a:t>
            </a:r>
            <a:r>
              <a:rPr lang="zh-CN" altLang="en-US" sz="2000" b="1" dirty="0" smtClean="0">
                <a:cs typeface="黑体" pitchFamily="49" charset="-122"/>
              </a:rPr>
              <a:t>耐压试验机</a:t>
            </a:r>
            <a:endParaRPr lang="zh-CN" altLang="en-US" sz="2000" b="1" dirty="0"/>
          </a:p>
        </p:txBody>
      </p:sp>
      <p:sp>
        <p:nvSpPr>
          <p:cNvPr id="5"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6. </a:t>
            </a:r>
            <a:r>
              <a:rPr lang="zh-CN" altLang="en-US" sz="2000" b="1" dirty="0" smtClean="0">
                <a:solidFill>
                  <a:schemeClr val="accent1"/>
                </a:solidFill>
              </a:rPr>
              <a:t>袋的耐压性能</a:t>
            </a:r>
            <a:endParaRPr lang="zh-CN" altLang="en-US" sz="2000" b="1" dirty="0">
              <a:solidFill>
                <a:schemeClr val="accent1"/>
              </a:solidFill>
            </a:endParaRPr>
          </a:p>
        </p:txBody>
      </p:sp>
      <p:pic>
        <p:nvPicPr>
          <p:cNvPr id="10242" name="Picture 2"/>
          <p:cNvPicPr>
            <a:picLocks noChangeAspect="1" noChangeArrowheads="1"/>
          </p:cNvPicPr>
          <p:nvPr/>
        </p:nvPicPr>
        <p:blipFill>
          <a:blip r:embed="rId2"/>
          <a:srcRect/>
          <a:stretch>
            <a:fillRect/>
          </a:stretch>
        </p:blipFill>
        <p:spPr bwMode="auto">
          <a:xfrm>
            <a:off x="1168365" y="1429530"/>
            <a:ext cx="10285412" cy="28575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3"/>
          <p:cNvSpPr txBox="1"/>
          <p:nvPr/>
        </p:nvSpPr>
        <p:spPr>
          <a:xfrm>
            <a:off x="1525555" y="4287050"/>
            <a:ext cx="4500594" cy="400110"/>
          </a:xfrm>
          <a:prstGeom prst="rect">
            <a:avLst/>
          </a:prstGeom>
          <a:noFill/>
        </p:spPr>
        <p:txBody>
          <a:bodyPr wrap="square" rtlCol="0">
            <a:spAutoFit/>
          </a:bodyPr>
          <a:lstStyle/>
          <a:p>
            <a:r>
              <a:rPr lang="zh-CN" altLang="en-US" sz="2000" dirty="0" smtClean="0"/>
              <a:t>检测仪器：</a:t>
            </a:r>
            <a:r>
              <a:rPr lang="zh-CN" altLang="en-US" sz="2000" b="1" dirty="0" smtClean="0">
                <a:cs typeface="黑体" pitchFamily="49" charset="-122"/>
              </a:rPr>
              <a:t>跌落试验机</a:t>
            </a:r>
          </a:p>
        </p:txBody>
      </p:sp>
      <p:sp>
        <p:nvSpPr>
          <p:cNvPr id="5"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7. </a:t>
            </a:r>
            <a:r>
              <a:rPr lang="zh-CN" altLang="en-US" sz="2000" b="1" dirty="0" smtClean="0">
                <a:solidFill>
                  <a:schemeClr val="accent1"/>
                </a:solidFill>
              </a:rPr>
              <a:t>袋的跌落性能</a:t>
            </a:r>
            <a:endParaRPr lang="zh-CN" altLang="en-US" sz="2000" b="1" dirty="0">
              <a:solidFill>
                <a:schemeClr val="accent1"/>
              </a:solidFill>
            </a:endParaRPr>
          </a:p>
        </p:txBody>
      </p:sp>
      <p:pic>
        <p:nvPicPr>
          <p:cNvPr id="11266" name="Picture 2"/>
          <p:cNvPicPr>
            <a:picLocks noChangeAspect="1" noChangeArrowheads="1"/>
          </p:cNvPicPr>
          <p:nvPr/>
        </p:nvPicPr>
        <p:blipFill>
          <a:blip r:embed="rId2"/>
          <a:srcRect/>
          <a:stretch>
            <a:fillRect/>
          </a:stretch>
        </p:blipFill>
        <p:spPr bwMode="auto">
          <a:xfrm>
            <a:off x="954051" y="1643844"/>
            <a:ext cx="10590212" cy="2057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pic>
        <p:nvPicPr>
          <p:cNvPr id="13314" name="Picture 2"/>
          <p:cNvPicPr>
            <a:picLocks noChangeAspect="1" noChangeArrowheads="1"/>
          </p:cNvPicPr>
          <p:nvPr/>
        </p:nvPicPr>
        <p:blipFill>
          <a:blip r:embed="rId2"/>
          <a:srcRect/>
          <a:stretch>
            <a:fillRect/>
          </a:stretch>
        </p:blipFill>
        <p:spPr bwMode="auto">
          <a:xfrm>
            <a:off x="1525555" y="1929596"/>
            <a:ext cx="4467225" cy="723900"/>
          </a:xfrm>
          <a:prstGeom prst="rect">
            <a:avLst/>
          </a:prstGeom>
          <a:noFill/>
          <a:ln w="9525">
            <a:noFill/>
            <a:miter lim="800000"/>
            <a:headEnd/>
            <a:tailEnd/>
          </a:ln>
          <a:effectLst/>
        </p:spPr>
      </p:pic>
      <p:sp>
        <p:nvSpPr>
          <p:cNvPr id="4"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8. </a:t>
            </a:r>
            <a:r>
              <a:rPr lang="zh-CN" altLang="en-US" sz="2000" b="1" dirty="0" smtClean="0">
                <a:solidFill>
                  <a:schemeClr val="accent1"/>
                </a:solidFill>
              </a:rPr>
              <a:t>摩擦系数</a:t>
            </a:r>
            <a:endParaRPr lang="zh-CN" altLang="en-US" sz="2000" b="1" dirty="0">
              <a:solidFill>
                <a:schemeClr val="accent1"/>
              </a:solidFill>
            </a:endParaRPr>
          </a:p>
        </p:txBody>
      </p:sp>
      <p:sp>
        <p:nvSpPr>
          <p:cNvPr id="5" name="TextBox 4"/>
          <p:cNvSpPr txBox="1"/>
          <p:nvPr/>
        </p:nvSpPr>
        <p:spPr>
          <a:xfrm>
            <a:off x="1454117" y="3929860"/>
            <a:ext cx="4500594" cy="400110"/>
          </a:xfrm>
          <a:prstGeom prst="rect">
            <a:avLst/>
          </a:prstGeom>
          <a:noFill/>
        </p:spPr>
        <p:txBody>
          <a:bodyPr wrap="square" rtlCol="0">
            <a:spAutoFit/>
          </a:bodyPr>
          <a:lstStyle/>
          <a:p>
            <a:r>
              <a:rPr lang="zh-CN" altLang="en-US" sz="2000" dirty="0" smtClean="0"/>
              <a:t>检测仪器：</a:t>
            </a:r>
            <a:r>
              <a:rPr lang="zh-CN" altLang="en-US" sz="2000" b="1" dirty="0" smtClean="0"/>
              <a:t>摩擦系数测定仪</a:t>
            </a:r>
            <a:endParaRPr lang="zh-CN" altLang="en-US" sz="2000" b="1" dirty="0" smtClean="0">
              <a:cs typeface="黑体" pitchFamily="49" charset="-122"/>
            </a:endParaRPr>
          </a:p>
        </p:txBody>
      </p:sp>
      <p:sp>
        <p:nvSpPr>
          <p:cNvPr id="6" name="TextBox 5"/>
          <p:cNvSpPr txBox="1"/>
          <p:nvPr/>
        </p:nvSpPr>
        <p:spPr>
          <a:xfrm>
            <a:off x="1454117" y="4429926"/>
            <a:ext cx="6572296" cy="400110"/>
          </a:xfrm>
          <a:prstGeom prst="rect">
            <a:avLst/>
          </a:prstGeom>
          <a:noFill/>
        </p:spPr>
        <p:txBody>
          <a:bodyPr wrap="square" rtlCol="0">
            <a:spAutoFit/>
          </a:bodyPr>
          <a:lstStyle/>
          <a:p>
            <a:r>
              <a:rPr lang="zh-CN" altLang="en-US" sz="2000" dirty="0" smtClean="0"/>
              <a:t>检测方法：</a:t>
            </a:r>
            <a:r>
              <a:rPr lang="en-US" altLang="zh-CN" sz="2000" b="1" dirty="0" smtClean="0"/>
              <a:t>GB/T 10006-1988</a:t>
            </a:r>
            <a:endParaRPr lang="zh-CN" alt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9. </a:t>
            </a:r>
            <a:r>
              <a:rPr lang="zh-CN" altLang="en-US" sz="2000" b="1" dirty="0" smtClean="0">
                <a:solidFill>
                  <a:schemeClr val="accent1"/>
                </a:solidFill>
              </a:rPr>
              <a:t>耐热性</a:t>
            </a:r>
            <a:endParaRPr lang="zh-CN" altLang="en-US" sz="2000" b="1" dirty="0">
              <a:solidFill>
                <a:schemeClr val="accent1"/>
              </a:solidFill>
            </a:endParaRPr>
          </a:p>
        </p:txBody>
      </p:sp>
      <p:sp>
        <p:nvSpPr>
          <p:cNvPr id="5" name="TextBox 4"/>
          <p:cNvSpPr txBox="1"/>
          <p:nvPr/>
        </p:nvSpPr>
        <p:spPr>
          <a:xfrm>
            <a:off x="1454117" y="3929860"/>
            <a:ext cx="5857916" cy="400110"/>
          </a:xfrm>
          <a:prstGeom prst="rect">
            <a:avLst/>
          </a:prstGeom>
          <a:noFill/>
        </p:spPr>
        <p:txBody>
          <a:bodyPr wrap="square" rtlCol="0">
            <a:spAutoFit/>
          </a:bodyPr>
          <a:lstStyle/>
          <a:p>
            <a:r>
              <a:rPr lang="zh-CN" altLang="en-US" sz="2000" dirty="0" smtClean="0"/>
              <a:t>检测仪器</a:t>
            </a:r>
            <a:r>
              <a:rPr lang="zh-CN" altLang="en-US" sz="2000" dirty="0" smtClean="0"/>
              <a:t>：</a:t>
            </a:r>
            <a:r>
              <a:rPr lang="zh-CN" altLang="en-US" sz="2000" b="1" dirty="0" smtClean="0"/>
              <a:t>反压蒸煮消毒</a:t>
            </a:r>
            <a:r>
              <a:rPr lang="zh-CN" altLang="en-US" sz="2000" b="1" dirty="0" smtClean="0"/>
              <a:t>锅、</a:t>
            </a:r>
            <a:r>
              <a:rPr lang="zh-CN" altLang="en-US" sz="2000" b="1" dirty="0" smtClean="0"/>
              <a:t>热收缩仪</a:t>
            </a:r>
            <a:endParaRPr lang="zh-CN" altLang="en-US" sz="2000" b="1" dirty="0" smtClean="0">
              <a:cs typeface="黑体" pitchFamily="49" charset="-122"/>
            </a:endParaRPr>
          </a:p>
        </p:txBody>
      </p:sp>
      <p:pic>
        <p:nvPicPr>
          <p:cNvPr id="14338" name="Picture 2"/>
          <p:cNvPicPr>
            <a:picLocks noChangeAspect="1" noChangeArrowheads="1"/>
          </p:cNvPicPr>
          <p:nvPr/>
        </p:nvPicPr>
        <p:blipFill>
          <a:blip r:embed="rId2"/>
          <a:srcRect/>
          <a:stretch>
            <a:fillRect/>
          </a:stretch>
        </p:blipFill>
        <p:spPr bwMode="auto">
          <a:xfrm>
            <a:off x="1311241" y="1715282"/>
            <a:ext cx="10072758" cy="7239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10. </a:t>
            </a:r>
            <a:r>
              <a:rPr lang="zh-CN" altLang="en-US" sz="2000" b="1" dirty="0" smtClean="0">
                <a:solidFill>
                  <a:schemeClr val="accent1"/>
                </a:solidFill>
              </a:rPr>
              <a:t>耐高温介质性</a:t>
            </a:r>
            <a:endParaRPr lang="zh-CN" altLang="en-US" sz="2000" b="1" dirty="0">
              <a:solidFill>
                <a:schemeClr val="accent1"/>
              </a:solidFill>
            </a:endParaRPr>
          </a:p>
        </p:txBody>
      </p:sp>
      <p:sp>
        <p:nvSpPr>
          <p:cNvPr id="5" name="TextBox 4"/>
          <p:cNvSpPr txBox="1"/>
          <p:nvPr/>
        </p:nvSpPr>
        <p:spPr>
          <a:xfrm>
            <a:off x="1454117" y="3929860"/>
            <a:ext cx="5929354" cy="707886"/>
          </a:xfrm>
          <a:prstGeom prst="rect">
            <a:avLst/>
          </a:prstGeom>
          <a:noFill/>
        </p:spPr>
        <p:txBody>
          <a:bodyPr wrap="square" rtlCol="0">
            <a:spAutoFit/>
          </a:bodyPr>
          <a:lstStyle/>
          <a:p>
            <a:r>
              <a:rPr lang="zh-CN" altLang="en-US" sz="2000" dirty="0" smtClean="0"/>
              <a:t>检测仪器</a:t>
            </a:r>
            <a:r>
              <a:rPr lang="zh-CN" altLang="en-US" sz="2000" dirty="0" smtClean="0"/>
              <a:t>：</a:t>
            </a:r>
            <a:r>
              <a:rPr lang="zh-CN" altLang="en-US" sz="2000" b="1" dirty="0" smtClean="0"/>
              <a:t>反压</a:t>
            </a:r>
            <a:r>
              <a:rPr lang="zh-CN" altLang="en-US" sz="2000" b="1" dirty="0" smtClean="0"/>
              <a:t>蒸煮消毒</a:t>
            </a:r>
            <a:r>
              <a:rPr lang="zh-CN" altLang="en-US" sz="2000" b="1" dirty="0" smtClean="0"/>
              <a:t>锅、热收缩仪</a:t>
            </a:r>
            <a:endParaRPr lang="zh-CN" altLang="en-US" sz="2000" b="1" dirty="0" smtClean="0"/>
          </a:p>
          <a:p>
            <a:endParaRPr lang="zh-CN" altLang="en-US" sz="2000" b="1" dirty="0" smtClean="0">
              <a:cs typeface="黑体" pitchFamily="49" charset="-122"/>
            </a:endParaRPr>
          </a:p>
        </p:txBody>
      </p:sp>
      <p:pic>
        <p:nvPicPr>
          <p:cNvPr id="15362" name="Picture 2"/>
          <p:cNvPicPr>
            <a:picLocks noChangeAspect="1" noChangeArrowheads="1"/>
          </p:cNvPicPr>
          <p:nvPr/>
        </p:nvPicPr>
        <p:blipFill>
          <a:blip r:embed="rId2"/>
          <a:srcRect/>
          <a:stretch>
            <a:fillRect/>
          </a:stretch>
        </p:blipFill>
        <p:spPr bwMode="auto">
          <a:xfrm>
            <a:off x="1239803" y="1643844"/>
            <a:ext cx="10287072" cy="11239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11. </a:t>
            </a:r>
            <a:r>
              <a:rPr lang="zh-CN" altLang="en-US" sz="2000" b="1" dirty="0" smtClean="0">
                <a:solidFill>
                  <a:schemeClr val="accent1"/>
                </a:solidFill>
              </a:rPr>
              <a:t>穿刺强度</a:t>
            </a:r>
            <a:endParaRPr lang="zh-CN" altLang="en-US" sz="2000" b="1" dirty="0">
              <a:solidFill>
                <a:schemeClr val="accent1"/>
              </a:solidFill>
            </a:endParaRPr>
          </a:p>
        </p:txBody>
      </p:sp>
      <p:sp>
        <p:nvSpPr>
          <p:cNvPr id="5" name="TextBox 4"/>
          <p:cNvSpPr txBox="1"/>
          <p:nvPr/>
        </p:nvSpPr>
        <p:spPr>
          <a:xfrm>
            <a:off x="1454117" y="3929860"/>
            <a:ext cx="4500594" cy="400110"/>
          </a:xfrm>
          <a:prstGeom prst="rect">
            <a:avLst/>
          </a:prstGeom>
          <a:noFill/>
        </p:spPr>
        <p:txBody>
          <a:bodyPr wrap="square" rtlCol="0">
            <a:spAutoFit/>
          </a:bodyPr>
          <a:lstStyle/>
          <a:p>
            <a:r>
              <a:rPr lang="zh-CN" altLang="en-US" sz="2000" dirty="0" smtClean="0"/>
              <a:t>检测仪器：</a:t>
            </a:r>
            <a:r>
              <a:rPr lang="zh-CN" altLang="en-US" sz="2000" b="1" dirty="0" smtClean="0"/>
              <a:t>电子拉力机</a:t>
            </a:r>
            <a:endParaRPr lang="zh-CN" altLang="en-US" sz="2000" b="1" dirty="0" smtClean="0">
              <a:cs typeface="黑体" pitchFamily="49" charset="-122"/>
            </a:endParaRPr>
          </a:p>
        </p:txBody>
      </p:sp>
      <p:pic>
        <p:nvPicPr>
          <p:cNvPr id="16386" name="Picture 2"/>
          <p:cNvPicPr>
            <a:picLocks noChangeAspect="1" noChangeArrowheads="1"/>
          </p:cNvPicPr>
          <p:nvPr/>
        </p:nvPicPr>
        <p:blipFill>
          <a:blip r:embed="rId2"/>
          <a:srcRect/>
          <a:stretch>
            <a:fillRect/>
          </a:stretch>
        </p:blipFill>
        <p:spPr bwMode="auto">
          <a:xfrm>
            <a:off x="1311241" y="1786720"/>
            <a:ext cx="3810000" cy="676275"/>
          </a:xfrm>
          <a:prstGeom prst="rect">
            <a:avLst/>
          </a:prstGeom>
          <a:noFill/>
          <a:ln w="9525">
            <a:noFill/>
            <a:miter lim="800000"/>
            <a:headEnd/>
            <a:tailEnd/>
          </a:ln>
          <a:effectLst/>
        </p:spPr>
      </p:pic>
      <p:sp>
        <p:nvSpPr>
          <p:cNvPr id="8" name="矩形 7"/>
          <p:cNvSpPr/>
          <p:nvPr/>
        </p:nvSpPr>
        <p:spPr>
          <a:xfrm>
            <a:off x="1454117" y="4458444"/>
            <a:ext cx="3357201" cy="400110"/>
          </a:xfrm>
          <a:prstGeom prst="rect">
            <a:avLst/>
          </a:prstGeom>
        </p:spPr>
        <p:txBody>
          <a:bodyPr wrap="none">
            <a:spAutoFit/>
          </a:bodyPr>
          <a:lstStyle/>
          <a:p>
            <a:r>
              <a:rPr lang="zh-CN" altLang="en-US" sz="2000" dirty="0" smtClean="0"/>
              <a:t>检测方法：</a:t>
            </a:r>
            <a:r>
              <a:rPr lang="en-US" altLang="zh-CN" sz="2000" dirty="0" smtClean="0"/>
              <a:t>GB/T 1040-2006</a:t>
            </a:r>
            <a:endParaRPr lang="zh-CN" altLang="en-US"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12. </a:t>
            </a:r>
            <a:r>
              <a:rPr lang="zh-CN" altLang="en-US" sz="2000" b="1" dirty="0" smtClean="0">
                <a:solidFill>
                  <a:schemeClr val="accent1"/>
                </a:solidFill>
              </a:rPr>
              <a:t>透光率和雾度</a:t>
            </a:r>
            <a:endParaRPr lang="zh-CN" altLang="en-US" sz="2000" b="1" dirty="0">
              <a:solidFill>
                <a:schemeClr val="accent1"/>
              </a:solidFill>
            </a:endParaRPr>
          </a:p>
        </p:txBody>
      </p:sp>
      <p:sp>
        <p:nvSpPr>
          <p:cNvPr id="5" name="TextBox 4"/>
          <p:cNvSpPr txBox="1"/>
          <p:nvPr/>
        </p:nvSpPr>
        <p:spPr>
          <a:xfrm>
            <a:off x="1454117" y="3929860"/>
            <a:ext cx="5643602" cy="400110"/>
          </a:xfrm>
          <a:prstGeom prst="rect">
            <a:avLst/>
          </a:prstGeom>
          <a:noFill/>
        </p:spPr>
        <p:txBody>
          <a:bodyPr wrap="square" rtlCol="0">
            <a:spAutoFit/>
          </a:bodyPr>
          <a:lstStyle/>
          <a:p>
            <a:r>
              <a:rPr lang="zh-CN" altLang="en-US" sz="2000" dirty="0" smtClean="0"/>
              <a:t>检测仪器：</a:t>
            </a:r>
            <a:r>
              <a:rPr lang="zh-CN" altLang="en-US" sz="2000" b="1" dirty="0" smtClean="0"/>
              <a:t>雾度透过率测定仪</a:t>
            </a:r>
          </a:p>
        </p:txBody>
      </p:sp>
      <p:pic>
        <p:nvPicPr>
          <p:cNvPr id="17410" name="Picture 2"/>
          <p:cNvPicPr>
            <a:picLocks noChangeAspect="1" noChangeArrowheads="1"/>
          </p:cNvPicPr>
          <p:nvPr/>
        </p:nvPicPr>
        <p:blipFill>
          <a:blip r:embed="rId2"/>
          <a:srcRect/>
          <a:stretch>
            <a:fillRect/>
          </a:stretch>
        </p:blipFill>
        <p:spPr bwMode="auto">
          <a:xfrm>
            <a:off x="1239803" y="1858158"/>
            <a:ext cx="4333875" cy="723900"/>
          </a:xfrm>
          <a:prstGeom prst="rect">
            <a:avLst/>
          </a:prstGeom>
          <a:noFill/>
          <a:ln w="9525">
            <a:noFill/>
            <a:miter lim="800000"/>
            <a:headEnd/>
            <a:tailEnd/>
          </a:ln>
          <a:effectLst/>
        </p:spPr>
      </p:pic>
      <p:sp>
        <p:nvSpPr>
          <p:cNvPr id="8" name="TextBox 7"/>
          <p:cNvSpPr txBox="1"/>
          <p:nvPr/>
        </p:nvSpPr>
        <p:spPr>
          <a:xfrm>
            <a:off x="1525555" y="4501364"/>
            <a:ext cx="6572296" cy="400110"/>
          </a:xfrm>
          <a:prstGeom prst="rect">
            <a:avLst/>
          </a:prstGeom>
          <a:noFill/>
        </p:spPr>
        <p:txBody>
          <a:bodyPr wrap="square" rtlCol="0">
            <a:spAutoFit/>
          </a:bodyPr>
          <a:lstStyle/>
          <a:p>
            <a:r>
              <a:rPr lang="zh-CN" altLang="en-US" sz="2000" dirty="0" smtClean="0"/>
              <a:t>检测方法：</a:t>
            </a:r>
            <a:r>
              <a:rPr lang="en-US" altLang="zh-CN" sz="2000" b="1" dirty="0" smtClean="0"/>
              <a:t>GB/T 2410-2008</a:t>
            </a:r>
            <a:endParaRPr lang="zh-CN" altLang="en-US"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ltLang="en-US" dirty="0" smtClean="0"/>
              <a:t>目录</a:t>
            </a:r>
            <a:endParaRPr lang="zh-CN" altLang="en-US" dirty="0"/>
          </a:p>
        </p:txBody>
      </p:sp>
      <p:sp>
        <p:nvSpPr>
          <p:cNvPr id="3" name="六边形 2"/>
          <p:cNvSpPr/>
          <p:nvPr/>
        </p:nvSpPr>
        <p:spPr>
          <a:xfrm>
            <a:off x="3090441" y="1706564"/>
            <a:ext cx="5325506" cy="756084"/>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六边形 3"/>
          <p:cNvSpPr/>
          <p:nvPr/>
        </p:nvSpPr>
        <p:spPr>
          <a:xfrm>
            <a:off x="3749884" y="1780396"/>
            <a:ext cx="4564456" cy="608420"/>
          </a:xfrm>
          <a:prstGeom prst="hexagon">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 name="六边形 4"/>
          <p:cNvSpPr/>
          <p:nvPr/>
        </p:nvSpPr>
        <p:spPr>
          <a:xfrm>
            <a:off x="3090441" y="2995474"/>
            <a:ext cx="5325506" cy="756084"/>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6" name="六边形 5"/>
          <p:cNvSpPr/>
          <p:nvPr/>
        </p:nvSpPr>
        <p:spPr>
          <a:xfrm>
            <a:off x="3749884" y="3069306"/>
            <a:ext cx="4564456" cy="608420"/>
          </a:xfrm>
          <a:prstGeom prst="hexagon">
            <a:avLst/>
          </a:prstGeom>
          <a:solidFill>
            <a:srgbClr val="005A9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 name="Rectangle 7"/>
          <p:cNvSpPr>
            <a:spLocks noChangeArrowheads="1"/>
          </p:cNvSpPr>
          <p:nvPr/>
        </p:nvSpPr>
        <p:spPr bwMode="auto">
          <a:xfrm>
            <a:off x="4343981" y="1861650"/>
            <a:ext cx="3348372" cy="438582"/>
          </a:xfrm>
          <a:prstGeom prst="rect">
            <a:avLst/>
          </a:prstGeom>
          <a:noFill/>
          <a:ln w="9525">
            <a:noFill/>
            <a:miter lim="800000"/>
          </a:ln>
        </p:spPr>
        <p:txBody>
          <a:bodyPr wrap="square" lIns="68580" tIns="34290" rIns="68580" bIns="34290">
            <a:spAutoFit/>
          </a:bodyPr>
          <a:lstStyle/>
          <a:p>
            <a:pPr defTabSz="913924">
              <a:defRPr/>
            </a:pPr>
            <a:r>
              <a:rPr lang="zh-CN" altLang="en-US" b="1" kern="0" dirty="0" smtClean="0">
                <a:solidFill>
                  <a:schemeClr val="bg1"/>
                </a:solidFill>
                <a:cs typeface="+mn-ea"/>
                <a:sym typeface="+mn-lt"/>
              </a:rPr>
              <a:t>前言 </a:t>
            </a:r>
            <a:r>
              <a:rPr lang="en-US" altLang="zh-CN" b="1" kern="0" dirty="0" smtClean="0">
                <a:solidFill>
                  <a:schemeClr val="bg1"/>
                </a:solidFill>
                <a:cs typeface="+mn-ea"/>
                <a:sym typeface="+mn-lt"/>
              </a:rPr>
              <a:t>GB/T 10004-2008</a:t>
            </a:r>
            <a:endParaRPr lang="zh-CN" altLang="en-US" b="1" kern="0" dirty="0" smtClean="0">
              <a:solidFill>
                <a:schemeClr val="bg1"/>
              </a:solidFill>
              <a:cs typeface="+mn-ea"/>
              <a:sym typeface="+mn-lt"/>
            </a:endParaRPr>
          </a:p>
        </p:txBody>
      </p:sp>
      <p:sp>
        <p:nvSpPr>
          <p:cNvPr id="8" name="Rectangle 7"/>
          <p:cNvSpPr>
            <a:spLocks noChangeArrowheads="1"/>
          </p:cNvSpPr>
          <p:nvPr/>
        </p:nvSpPr>
        <p:spPr bwMode="auto">
          <a:xfrm>
            <a:off x="4343981" y="3147543"/>
            <a:ext cx="3889996" cy="438582"/>
          </a:xfrm>
          <a:prstGeom prst="rect">
            <a:avLst/>
          </a:prstGeom>
          <a:noFill/>
          <a:ln w="9525">
            <a:noFill/>
            <a:miter lim="800000"/>
          </a:ln>
        </p:spPr>
        <p:txBody>
          <a:bodyPr wrap="square" lIns="68580" tIns="34290" rIns="68580" bIns="34290">
            <a:spAutoFit/>
          </a:bodyPr>
          <a:lstStyle/>
          <a:p>
            <a:pPr defTabSz="913924">
              <a:defRPr/>
            </a:pPr>
            <a:r>
              <a:rPr lang="zh-CN" altLang="en-US" b="1" kern="0" dirty="0" smtClean="0">
                <a:solidFill>
                  <a:schemeClr val="bg1"/>
                </a:solidFill>
                <a:cs typeface="+mn-ea"/>
                <a:sym typeface="+mn-lt"/>
              </a:rPr>
              <a:t>符合产品</a:t>
            </a:r>
          </a:p>
        </p:txBody>
      </p:sp>
      <p:grpSp>
        <p:nvGrpSpPr>
          <p:cNvPr id="9" name="组合 8"/>
          <p:cNvGrpSpPr/>
          <p:nvPr/>
        </p:nvGrpSpPr>
        <p:grpSpPr>
          <a:xfrm rot="16200000">
            <a:off x="3324342" y="1589724"/>
            <a:ext cx="851086" cy="960278"/>
            <a:chOff x="8439634" y="3544648"/>
            <a:chExt cx="1611146" cy="1817848"/>
          </a:xfrm>
        </p:grpSpPr>
        <p:sp>
          <p:nvSpPr>
            <p:cNvPr id="1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9E"/>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2" name="Rectangle 7"/>
          <p:cNvSpPr>
            <a:spLocks noChangeArrowheads="1"/>
          </p:cNvSpPr>
          <p:nvPr/>
        </p:nvSpPr>
        <p:spPr bwMode="auto">
          <a:xfrm>
            <a:off x="3584455" y="1853820"/>
            <a:ext cx="330860"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cs typeface="+mn-ea"/>
                <a:sym typeface="+mn-lt"/>
              </a:rPr>
              <a:t>1</a:t>
            </a:r>
            <a:endParaRPr lang="zh-CN" altLang="en-US" sz="2700" b="1" dirty="0">
              <a:solidFill>
                <a:schemeClr val="bg1"/>
              </a:solidFill>
              <a:cs typeface="+mn-ea"/>
              <a:sym typeface="+mn-lt"/>
            </a:endParaRPr>
          </a:p>
        </p:txBody>
      </p:sp>
      <p:grpSp>
        <p:nvGrpSpPr>
          <p:cNvPr id="13" name="组合 12"/>
          <p:cNvGrpSpPr/>
          <p:nvPr/>
        </p:nvGrpSpPr>
        <p:grpSpPr>
          <a:xfrm rot="16200000">
            <a:off x="3324342" y="2878634"/>
            <a:ext cx="851086" cy="960278"/>
            <a:chOff x="8439634" y="3544648"/>
            <a:chExt cx="1611146" cy="1817848"/>
          </a:xfrm>
        </p:grpSpPr>
        <p:sp>
          <p:nvSpPr>
            <p:cNvPr id="1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6" name="Rectangle 7"/>
          <p:cNvSpPr>
            <a:spLocks noChangeArrowheads="1"/>
          </p:cNvSpPr>
          <p:nvPr/>
        </p:nvSpPr>
        <p:spPr bwMode="auto">
          <a:xfrm>
            <a:off x="3584455" y="3131142"/>
            <a:ext cx="330860" cy="484748"/>
          </a:xfrm>
          <a:prstGeom prst="rect">
            <a:avLst/>
          </a:prstGeom>
          <a:noFill/>
          <a:ln w="9525">
            <a:noFill/>
            <a:miter lim="800000"/>
          </a:ln>
        </p:spPr>
        <p:txBody>
          <a:bodyPr wrap="none" lIns="68580" tIns="34290" rIns="68580" bIns="34290">
            <a:spAutoFit/>
          </a:bodyPr>
          <a:lstStyle/>
          <a:p>
            <a:r>
              <a:rPr lang="en-US" altLang="zh-CN" sz="2700" b="1" dirty="0" smtClean="0">
                <a:solidFill>
                  <a:schemeClr val="bg1"/>
                </a:solidFill>
                <a:cs typeface="+mn-ea"/>
                <a:sym typeface="+mn-lt"/>
              </a:rPr>
              <a:t>2</a:t>
            </a:r>
            <a:endParaRPr lang="zh-CN" altLang="en-US" sz="2700" b="1" dirty="0">
              <a:solidFill>
                <a:schemeClr val="bg1"/>
              </a:solidFill>
              <a:cs typeface="+mn-ea"/>
              <a:sym typeface="+mn-lt"/>
            </a:endParaRPr>
          </a:p>
        </p:txBody>
      </p:sp>
      <p:sp>
        <p:nvSpPr>
          <p:cNvPr id="17" name="六边形 16"/>
          <p:cNvSpPr/>
          <p:nvPr/>
        </p:nvSpPr>
        <p:spPr>
          <a:xfrm>
            <a:off x="3129535" y="4355464"/>
            <a:ext cx="5325506" cy="756084"/>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8" name="六边形 17"/>
          <p:cNvSpPr/>
          <p:nvPr/>
        </p:nvSpPr>
        <p:spPr>
          <a:xfrm>
            <a:off x="3788978" y="4429296"/>
            <a:ext cx="4564456" cy="608420"/>
          </a:xfrm>
          <a:prstGeom prst="hexagon">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1" name="Rectangle 7"/>
          <p:cNvSpPr>
            <a:spLocks noChangeArrowheads="1"/>
          </p:cNvSpPr>
          <p:nvPr/>
        </p:nvSpPr>
        <p:spPr bwMode="auto">
          <a:xfrm>
            <a:off x="4343981" y="4504509"/>
            <a:ext cx="4000528" cy="438582"/>
          </a:xfrm>
          <a:prstGeom prst="rect">
            <a:avLst/>
          </a:prstGeom>
          <a:noFill/>
          <a:ln w="9525">
            <a:noFill/>
            <a:miter lim="800000"/>
          </a:ln>
        </p:spPr>
        <p:txBody>
          <a:bodyPr wrap="square" lIns="68580" tIns="34290" rIns="68580" bIns="34290">
            <a:spAutoFit/>
          </a:bodyPr>
          <a:lstStyle/>
          <a:p>
            <a:pPr defTabSz="913924">
              <a:defRPr/>
            </a:pPr>
            <a:r>
              <a:rPr lang="zh-CN" altLang="en-US" b="1" kern="0" dirty="0" smtClean="0">
                <a:solidFill>
                  <a:schemeClr val="bg1"/>
                </a:solidFill>
                <a:cs typeface="+mn-ea"/>
                <a:sym typeface="+mn-lt"/>
              </a:rPr>
              <a:t>售后服务</a:t>
            </a:r>
          </a:p>
        </p:txBody>
      </p:sp>
      <p:grpSp>
        <p:nvGrpSpPr>
          <p:cNvPr id="23" name="组合 22"/>
          <p:cNvGrpSpPr/>
          <p:nvPr/>
        </p:nvGrpSpPr>
        <p:grpSpPr>
          <a:xfrm rot="16200000">
            <a:off x="3363436" y="4238624"/>
            <a:ext cx="851086" cy="960278"/>
            <a:chOff x="8439634" y="3544648"/>
            <a:chExt cx="1611146" cy="1817848"/>
          </a:xfrm>
        </p:grpSpPr>
        <p:sp>
          <p:nvSpPr>
            <p:cNvPr id="2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9E"/>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6" name="Rectangle 7"/>
          <p:cNvSpPr>
            <a:spLocks noChangeArrowheads="1"/>
          </p:cNvSpPr>
          <p:nvPr/>
        </p:nvSpPr>
        <p:spPr bwMode="auto">
          <a:xfrm>
            <a:off x="3623549" y="4502720"/>
            <a:ext cx="330860" cy="484748"/>
          </a:xfrm>
          <a:prstGeom prst="rect">
            <a:avLst/>
          </a:prstGeom>
          <a:noFill/>
          <a:ln w="9525">
            <a:noFill/>
            <a:miter lim="800000"/>
          </a:ln>
        </p:spPr>
        <p:txBody>
          <a:bodyPr wrap="none" lIns="68580" tIns="34290" rIns="68580" bIns="34290">
            <a:spAutoFit/>
          </a:bodyPr>
          <a:lstStyle/>
          <a:p>
            <a:r>
              <a:rPr lang="en-US" altLang="zh-CN" sz="2700" b="1" dirty="0" smtClean="0">
                <a:solidFill>
                  <a:schemeClr val="bg1"/>
                </a:solidFill>
                <a:cs typeface="+mn-ea"/>
                <a:sym typeface="+mn-lt"/>
              </a:rPr>
              <a:t>3</a:t>
            </a:r>
            <a:endParaRPr lang="zh-CN" altLang="en-US" sz="27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par>
                          <p:cTn id="33" fill="hold">
                            <p:stCondLst>
                              <p:cond delay="2750"/>
                            </p:stCondLst>
                            <p:childTnLst>
                              <p:par>
                                <p:cTn id="34" presetID="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par>
                          <p:cTn id="50" fill="hold">
                            <p:stCondLst>
                              <p:cond delay="3750"/>
                            </p:stCondLst>
                            <p:childTnLst>
                              <p:par>
                                <p:cTn id="51" presetID="14"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randombar(horizontal)">
                                      <p:cBhvr>
                                        <p:cTn id="53" dur="500"/>
                                        <p:tgtEl>
                                          <p:spTgt spid="6"/>
                                        </p:tgtEl>
                                      </p:cBhvr>
                                    </p:animEffect>
                                  </p:childTnLst>
                                </p:cTn>
                              </p:par>
                            </p:childTnLst>
                          </p:cTn>
                        </p:par>
                        <p:par>
                          <p:cTn id="54" fill="hold">
                            <p:stCondLst>
                              <p:cond delay="42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8"/>
                                        </p:tgtEl>
                                        <p:attrNameLst>
                                          <p:attrName>ppt_y</p:attrName>
                                        </p:attrNameLst>
                                      </p:cBhvr>
                                      <p:tavLst>
                                        <p:tav tm="0">
                                          <p:val>
                                            <p:strVal val="#ppt_y"/>
                                          </p:val>
                                        </p:tav>
                                        <p:tav tm="100000">
                                          <p:val>
                                            <p:strVal val="#ppt_y"/>
                                          </p:val>
                                        </p:tav>
                                      </p:tavLst>
                                    </p:anim>
                                    <p:anim calcmode="lin" valueType="num">
                                      <p:cBhvr>
                                        <p:cTn id="5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8"/>
                                        </p:tgtEl>
                                      </p:cBhvr>
                                    </p:animEffect>
                                  </p:childTnLst>
                                </p:cTn>
                              </p:par>
                            </p:childTnLst>
                          </p:cTn>
                        </p:par>
                        <p:par>
                          <p:cTn id="62" fill="hold">
                            <p:stCondLst>
                              <p:cond delay="4900"/>
                            </p:stCondLst>
                            <p:childTnLst>
                              <p:par>
                                <p:cTn id="63" presetID="2"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par>
                          <p:cTn id="71" fill="hold">
                            <p:stCondLst>
                              <p:cond delay="540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6"/>
                                        </p:tgtEl>
                                        <p:attrNameLst>
                                          <p:attrName>ppt_y</p:attrName>
                                        </p:attrNameLst>
                                      </p:cBhvr>
                                      <p:tavLst>
                                        <p:tav tm="0">
                                          <p:val>
                                            <p:strVal val="#ppt_y"/>
                                          </p:val>
                                        </p:tav>
                                        <p:tav tm="100000">
                                          <p:val>
                                            <p:strVal val="#ppt_y"/>
                                          </p:val>
                                        </p:tav>
                                      </p:tavLst>
                                    </p:anim>
                                    <p:anim calcmode="lin" valueType="num">
                                      <p:cBhvr>
                                        <p:cTn id="7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6"/>
                                        </p:tgtEl>
                                      </p:cBhvr>
                                    </p:animEffect>
                                  </p:childTnLst>
                                </p:cTn>
                              </p:par>
                            </p:childTnLst>
                          </p:cTn>
                        </p:par>
                        <p:par>
                          <p:cTn id="79" fill="hold">
                            <p:stCondLst>
                              <p:cond delay="5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6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21"/>
                                        </p:tgtEl>
                                        <p:attrNameLst>
                                          <p:attrName>ppt_y</p:attrName>
                                        </p:attrNameLst>
                                      </p:cBhvr>
                                      <p:tavLst>
                                        <p:tav tm="0">
                                          <p:val>
                                            <p:strVal val="#ppt_y"/>
                                          </p:val>
                                        </p:tav>
                                        <p:tav tm="100000">
                                          <p:val>
                                            <p:strVal val="#ppt_y"/>
                                          </p:val>
                                        </p:tav>
                                      </p:tavLst>
                                    </p:anim>
                                    <p:anim calcmode="lin" valueType="num">
                                      <p:cBhvr>
                                        <p:cTn id="8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2" grpId="0"/>
      <p:bldP spid="16" grpId="0"/>
      <p:bldP spid="17" grpId="0" animBg="1"/>
      <p:bldP spid="18" grpId="0" animBg="1"/>
      <p:bldP spid="21"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13. </a:t>
            </a:r>
            <a:r>
              <a:rPr lang="zh-CN" altLang="en-US" sz="2000" b="1" dirty="0" smtClean="0">
                <a:solidFill>
                  <a:schemeClr val="accent1"/>
                </a:solidFill>
              </a:rPr>
              <a:t>表面电阻率</a:t>
            </a:r>
            <a:endParaRPr lang="zh-CN" altLang="en-US" sz="2000" b="1" dirty="0">
              <a:solidFill>
                <a:schemeClr val="accent1"/>
              </a:solidFill>
            </a:endParaRPr>
          </a:p>
        </p:txBody>
      </p:sp>
      <p:sp>
        <p:nvSpPr>
          <p:cNvPr id="5" name="TextBox 4"/>
          <p:cNvSpPr txBox="1"/>
          <p:nvPr/>
        </p:nvSpPr>
        <p:spPr>
          <a:xfrm>
            <a:off x="1454117" y="3929860"/>
            <a:ext cx="5643602" cy="400110"/>
          </a:xfrm>
          <a:prstGeom prst="rect">
            <a:avLst/>
          </a:prstGeom>
          <a:noFill/>
        </p:spPr>
        <p:txBody>
          <a:bodyPr wrap="square" rtlCol="0">
            <a:spAutoFit/>
          </a:bodyPr>
          <a:lstStyle/>
          <a:p>
            <a:r>
              <a:rPr lang="zh-CN" altLang="en-US" sz="2000" dirty="0" smtClean="0"/>
              <a:t>检测仪器：</a:t>
            </a:r>
            <a:r>
              <a:rPr lang="zh-CN" altLang="en-US" sz="2000" b="1" dirty="0" smtClean="0"/>
              <a:t>表面电阻测定仪</a:t>
            </a:r>
          </a:p>
        </p:txBody>
      </p:sp>
      <p:pic>
        <p:nvPicPr>
          <p:cNvPr id="18434" name="Picture 2"/>
          <p:cNvPicPr>
            <a:picLocks noChangeAspect="1" noChangeArrowheads="1"/>
          </p:cNvPicPr>
          <p:nvPr/>
        </p:nvPicPr>
        <p:blipFill>
          <a:blip r:embed="rId2"/>
          <a:srcRect/>
          <a:stretch>
            <a:fillRect/>
          </a:stretch>
        </p:blipFill>
        <p:spPr bwMode="auto">
          <a:xfrm>
            <a:off x="1311241" y="1715282"/>
            <a:ext cx="4114800" cy="657225"/>
          </a:xfrm>
          <a:prstGeom prst="rect">
            <a:avLst/>
          </a:prstGeom>
          <a:noFill/>
          <a:ln w="9525">
            <a:noFill/>
            <a:miter lim="800000"/>
            <a:headEnd/>
            <a:tailEnd/>
          </a:ln>
          <a:effectLst/>
        </p:spPr>
      </p:pic>
      <p:sp>
        <p:nvSpPr>
          <p:cNvPr id="7" name="TextBox 6"/>
          <p:cNvSpPr txBox="1"/>
          <p:nvPr/>
        </p:nvSpPr>
        <p:spPr>
          <a:xfrm>
            <a:off x="1454117" y="4501364"/>
            <a:ext cx="6572296" cy="400110"/>
          </a:xfrm>
          <a:prstGeom prst="rect">
            <a:avLst/>
          </a:prstGeom>
          <a:noFill/>
        </p:spPr>
        <p:txBody>
          <a:bodyPr wrap="square" rtlCol="0">
            <a:spAutoFit/>
          </a:bodyPr>
          <a:lstStyle/>
          <a:p>
            <a:r>
              <a:rPr lang="zh-CN" altLang="en-US" sz="2000" dirty="0" smtClean="0"/>
              <a:t>检测方法：</a:t>
            </a:r>
            <a:r>
              <a:rPr lang="en-US" altLang="zh-CN" sz="2000" b="1" dirty="0" smtClean="0"/>
              <a:t>GB/T 1410-2006</a:t>
            </a:r>
            <a:endParaRPr lang="zh-CN" altLang="en-US"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 </a:t>
            </a:r>
            <a:r>
              <a:rPr dirty="0" smtClean="0"/>
              <a:t>卫生指标</a:t>
            </a:r>
            <a:endParaRPr lang="zh-CN" altLang="en-US" dirty="0"/>
          </a:p>
        </p:txBody>
      </p:sp>
      <p:sp>
        <p:nvSpPr>
          <p:cNvPr id="5" name="TextBox 4"/>
          <p:cNvSpPr txBox="1"/>
          <p:nvPr/>
        </p:nvSpPr>
        <p:spPr>
          <a:xfrm>
            <a:off x="1454117" y="5644372"/>
            <a:ext cx="5643602" cy="400110"/>
          </a:xfrm>
          <a:prstGeom prst="rect">
            <a:avLst/>
          </a:prstGeom>
          <a:noFill/>
        </p:spPr>
        <p:txBody>
          <a:bodyPr wrap="square" rtlCol="0">
            <a:spAutoFit/>
          </a:bodyPr>
          <a:lstStyle/>
          <a:p>
            <a:r>
              <a:rPr lang="zh-CN" altLang="en-US" sz="2000" dirty="0" smtClean="0"/>
              <a:t>检测仪器：</a:t>
            </a:r>
            <a:r>
              <a:rPr lang="zh-CN" altLang="en-US" sz="2000" b="1" dirty="0" smtClean="0"/>
              <a:t>蒸发残渣测定仪</a:t>
            </a:r>
          </a:p>
        </p:txBody>
      </p:sp>
      <p:pic>
        <p:nvPicPr>
          <p:cNvPr id="19458" name="Picture 2"/>
          <p:cNvPicPr>
            <a:picLocks noChangeAspect="1" noChangeArrowheads="1"/>
          </p:cNvPicPr>
          <p:nvPr/>
        </p:nvPicPr>
        <p:blipFill>
          <a:blip r:embed="rId2"/>
          <a:srcRect/>
          <a:stretch>
            <a:fillRect/>
          </a:stretch>
        </p:blipFill>
        <p:spPr bwMode="auto">
          <a:xfrm>
            <a:off x="1239803" y="1143778"/>
            <a:ext cx="8494712" cy="6858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t="6611"/>
          <a:stretch>
            <a:fillRect/>
          </a:stretch>
        </p:blipFill>
        <p:spPr bwMode="auto">
          <a:xfrm>
            <a:off x="2239935" y="2286786"/>
            <a:ext cx="6594908" cy="3313378"/>
          </a:xfrm>
          <a:prstGeom prst="rect">
            <a:avLst/>
          </a:prstGeom>
          <a:noFill/>
          <a:ln w="9525">
            <a:noFill/>
            <a:miter lim="800000"/>
            <a:headEnd/>
            <a:tailEnd/>
          </a:ln>
          <a:effectLst/>
        </p:spPr>
      </p:pic>
      <p:sp>
        <p:nvSpPr>
          <p:cNvPr id="8" name="TextBox 7"/>
          <p:cNvSpPr txBox="1"/>
          <p:nvPr/>
        </p:nvSpPr>
        <p:spPr>
          <a:xfrm>
            <a:off x="1739869" y="1858158"/>
            <a:ext cx="5643602" cy="369332"/>
          </a:xfrm>
          <a:prstGeom prst="rect">
            <a:avLst/>
          </a:prstGeom>
          <a:noFill/>
        </p:spPr>
        <p:txBody>
          <a:bodyPr wrap="square" rtlCol="0">
            <a:spAutoFit/>
          </a:bodyPr>
          <a:lstStyle/>
          <a:p>
            <a:r>
              <a:rPr lang="en-US" altLang="zh-CN" sz="1800" b="1" dirty="0" smtClean="0"/>
              <a:t>GB 9683</a:t>
            </a:r>
            <a:r>
              <a:rPr lang="zh-CN" altLang="en-US" sz="1800" b="1" dirty="0" smtClean="0"/>
              <a:t>理化指标要求：</a:t>
            </a:r>
          </a:p>
        </p:txBody>
      </p:sp>
      <p:sp>
        <p:nvSpPr>
          <p:cNvPr id="9" name="TextBox 8"/>
          <p:cNvSpPr txBox="1"/>
          <p:nvPr/>
        </p:nvSpPr>
        <p:spPr>
          <a:xfrm>
            <a:off x="1454117" y="6073000"/>
            <a:ext cx="10001320" cy="707886"/>
          </a:xfrm>
          <a:prstGeom prst="rect">
            <a:avLst/>
          </a:prstGeom>
          <a:noFill/>
        </p:spPr>
        <p:txBody>
          <a:bodyPr wrap="square" rtlCol="0">
            <a:spAutoFit/>
          </a:bodyPr>
          <a:lstStyle/>
          <a:p>
            <a:r>
              <a:rPr lang="zh-CN" altLang="en-US" sz="2000" dirty="0" smtClean="0"/>
              <a:t>检测方法：</a:t>
            </a:r>
            <a:r>
              <a:rPr lang="en-US" altLang="zh-CN" sz="2000" b="1" dirty="0" smtClean="0"/>
              <a:t>GB/T 31604.8/7/9/2/23-2016</a:t>
            </a:r>
            <a:r>
              <a:rPr lang="zh-CN" altLang="en-US" sz="2000" b="1" dirty="0" smtClean="0"/>
              <a:t>、</a:t>
            </a:r>
            <a:r>
              <a:rPr lang="en-US" altLang="zh-CN" sz="2000" b="1" dirty="0" smtClean="0"/>
              <a:t> GB/T 9683-1988 </a:t>
            </a:r>
            <a:r>
              <a:rPr lang="zh-CN" altLang="en-US" sz="2000" b="1" dirty="0" smtClean="0"/>
              <a:t>、</a:t>
            </a:r>
            <a:r>
              <a:rPr lang="en-US" altLang="zh-CN" sz="2000" b="1" dirty="0" smtClean="0"/>
              <a:t>GB/T 4806.6-2016</a:t>
            </a:r>
            <a:r>
              <a:rPr lang="zh-CN" altLang="en-US" sz="2000" b="1" dirty="0" smtClean="0"/>
              <a:t>、</a:t>
            </a:r>
            <a:r>
              <a:rPr lang="en-US" altLang="zh-CN" sz="2000" b="1" dirty="0" smtClean="0"/>
              <a:t> GB/T16331</a:t>
            </a:r>
            <a:endParaRPr lang="zh-CN" altLang="en-US"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1.6 </a:t>
            </a:r>
            <a:r>
              <a:rPr dirty="0" smtClean="0"/>
              <a:t>溶剂残留量</a:t>
            </a:r>
            <a:endParaRPr lang="zh-CN" altLang="en-US" dirty="0"/>
          </a:p>
        </p:txBody>
      </p:sp>
      <p:sp>
        <p:nvSpPr>
          <p:cNvPr id="5" name="TextBox 4"/>
          <p:cNvSpPr txBox="1"/>
          <p:nvPr/>
        </p:nvSpPr>
        <p:spPr>
          <a:xfrm>
            <a:off x="1454117" y="3929860"/>
            <a:ext cx="6715172" cy="400110"/>
          </a:xfrm>
          <a:prstGeom prst="rect">
            <a:avLst/>
          </a:prstGeom>
          <a:noFill/>
        </p:spPr>
        <p:txBody>
          <a:bodyPr wrap="square" rtlCol="0">
            <a:spAutoFit/>
          </a:bodyPr>
          <a:lstStyle/>
          <a:p>
            <a:r>
              <a:rPr lang="zh-CN" altLang="en-US" sz="2000" dirty="0" smtClean="0"/>
              <a:t>检测仪器：</a:t>
            </a:r>
            <a:r>
              <a:rPr lang="zh-CN" altLang="en-US" sz="2000" b="1" dirty="0" smtClean="0">
                <a:latin typeface="Times New Roman"/>
                <a:ea typeface="宋体"/>
                <a:cs typeface="Times New Roman"/>
              </a:rPr>
              <a:t>气相色谱仪、鼓风干燥箱、氢空氮发生器</a:t>
            </a:r>
          </a:p>
        </p:txBody>
      </p:sp>
      <p:pic>
        <p:nvPicPr>
          <p:cNvPr id="20482" name="Picture 2"/>
          <p:cNvPicPr>
            <a:picLocks noChangeAspect="1" noChangeArrowheads="1"/>
          </p:cNvPicPr>
          <p:nvPr/>
        </p:nvPicPr>
        <p:blipFill>
          <a:blip r:embed="rId2"/>
          <a:srcRect/>
          <a:stretch>
            <a:fillRect/>
          </a:stretch>
        </p:blipFill>
        <p:spPr bwMode="auto">
          <a:xfrm>
            <a:off x="1168365" y="1572406"/>
            <a:ext cx="6105525" cy="8001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4822964" y="1129745"/>
            <a:ext cx="1941045" cy="211429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4453853" y="3692536"/>
            <a:ext cx="3287464" cy="1191815"/>
            <a:chOff x="784919" y="1740306"/>
            <a:chExt cx="1313916" cy="893652"/>
          </a:xfrm>
        </p:grpSpPr>
        <p:sp>
          <p:nvSpPr>
            <p:cNvPr id="5" name="TextBox 4"/>
            <p:cNvSpPr txBox="1"/>
            <p:nvPr/>
          </p:nvSpPr>
          <p:spPr>
            <a:xfrm>
              <a:off x="910655" y="1740306"/>
              <a:ext cx="1062445" cy="530790"/>
            </a:xfrm>
            <a:prstGeom prst="rect">
              <a:avLst/>
            </a:prstGeom>
            <a:noFill/>
          </p:spPr>
          <p:txBody>
            <a:bodyPr wrap="square" lIns="0" rIns="0" rtlCol="0">
              <a:spAutoFit/>
            </a:bodyPr>
            <a:lstStyle/>
            <a:p>
              <a:pPr algn="ctr"/>
              <a:r>
                <a:rPr lang="zh-CN" altLang="en-US" sz="4000" b="1" dirty="0" smtClean="0">
                  <a:solidFill>
                    <a:schemeClr val="tx1">
                      <a:lumMod val="75000"/>
                      <a:lumOff val="25000"/>
                    </a:schemeClr>
                  </a:solidFill>
                </a:rPr>
                <a:t>符合产品</a:t>
              </a:r>
              <a:endParaRPr lang="zh-CN" altLang="en-US" sz="4000" b="1" dirty="0">
                <a:solidFill>
                  <a:schemeClr val="tx1">
                    <a:lumMod val="75000"/>
                    <a:lumOff val="25000"/>
                  </a:schemeClr>
                </a:solidFill>
              </a:endParaRPr>
            </a:p>
          </p:txBody>
        </p:sp>
        <p:sp>
          <p:nvSpPr>
            <p:cNvPr id="6" name="TextBox 5"/>
            <p:cNvSpPr txBox="1"/>
            <p:nvPr/>
          </p:nvSpPr>
          <p:spPr>
            <a:xfrm>
              <a:off x="784919" y="2380102"/>
              <a:ext cx="1313916" cy="253856"/>
            </a:xfrm>
            <a:prstGeom prst="rect">
              <a:avLst/>
            </a:prstGeom>
            <a:noFill/>
          </p:spPr>
          <p:txBody>
            <a:bodyPr wrap="square" rtlCol="0">
              <a:spAutoFit/>
            </a:bodyPr>
            <a:lstStyle/>
            <a:p>
              <a:pPr algn="ctr"/>
              <a:r>
                <a:rPr lang="en-US" altLang="zh-CN" sz="1600" b="1" dirty="0" smtClean="0">
                  <a:solidFill>
                    <a:schemeClr val="accent1"/>
                  </a:solidFill>
                </a:rPr>
                <a:t>ENTERPRISE PRODUCTS</a:t>
              </a:r>
              <a:endParaRPr lang="zh-CN" altLang="en-US" sz="1600" b="1" dirty="0">
                <a:solidFill>
                  <a:schemeClr val="accent1"/>
                </a:solidFill>
              </a:endParaRPr>
            </a:p>
          </p:txBody>
        </p:sp>
      </p:grpSp>
      <p:sp>
        <p:nvSpPr>
          <p:cNvPr id="13" name="椭圆 12"/>
          <p:cNvSpPr/>
          <p:nvPr/>
        </p:nvSpPr>
        <p:spPr>
          <a:xfrm>
            <a:off x="8370631" y="5478898"/>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4" name="椭圆 13"/>
          <p:cNvSpPr/>
          <p:nvPr/>
        </p:nvSpPr>
        <p:spPr>
          <a:xfrm>
            <a:off x="11251701" y="5125976"/>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5" name="椭圆 14"/>
          <p:cNvSpPr/>
          <p:nvPr/>
        </p:nvSpPr>
        <p:spPr>
          <a:xfrm>
            <a:off x="2597288" y="6289573"/>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6" name="椭圆 15"/>
          <p:cNvSpPr>
            <a:spLocks noChangeAspect="1"/>
          </p:cNvSpPr>
          <p:nvPr/>
        </p:nvSpPr>
        <p:spPr>
          <a:xfrm>
            <a:off x="6338868" y="6144520"/>
            <a:ext cx="768200" cy="7681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7" name="椭圆 16"/>
          <p:cNvSpPr>
            <a:spLocks noChangeAspect="1"/>
          </p:cNvSpPr>
          <p:nvPr/>
        </p:nvSpPr>
        <p:spPr>
          <a:xfrm>
            <a:off x="10340623" y="6289573"/>
            <a:ext cx="864225" cy="8642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8" name="椭圆 17"/>
          <p:cNvSpPr>
            <a:spLocks noChangeAspect="1"/>
          </p:cNvSpPr>
          <p:nvPr/>
        </p:nvSpPr>
        <p:spPr>
          <a:xfrm>
            <a:off x="7218331" y="6577640"/>
            <a:ext cx="1152300" cy="1152267"/>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9" name="椭圆 18"/>
          <p:cNvSpPr>
            <a:spLocks noChangeAspect="1"/>
          </p:cNvSpPr>
          <p:nvPr/>
        </p:nvSpPr>
        <p:spPr>
          <a:xfrm>
            <a:off x="4214953" y="5771623"/>
            <a:ext cx="672175" cy="67215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0" name="椭圆 19"/>
          <p:cNvSpPr>
            <a:spLocks noChangeAspect="1"/>
          </p:cNvSpPr>
          <p:nvPr/>
        </p:nvSpPr>
        <p:spPr>
          <a:xfrm>
            <a:off x="1679947" y="6144205"/>
            <a:ext cx="672175" cy="67215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1" name="椭圆 20"/>
          <p:cNvSpPr>
            <a:spLocks noChangeAspect="1"/>
          </p:cNvSpPr>
          <p:nvPr/>
        </p:nvSpPr>
        <p:spPr>
          <a:xfrm>
            <a:off x="1007772" y="6708063"/>
            <a:ext cx="672175" cy="67215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2" name="椭圆 21"/>
          <p:cNvSpPr>
            <a:spLocks noChangeAspect="1"/>
          </p:cNvSpPr>
          <p:nvPr/>
        </p:nvSpPr>
        <p:spPr>
          <a:xfrm>
            <a:off x="335447" y="6523354"/>
            <a:ext cx="432113" cy="4321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3" name="椭圆 22"/>
          <p:cNvSpPr>
            <a:spLocks noChangeAspect="1"/>
          </p:cNvSpPr>
          <p:nvPr/>
        </p:nvSpPr>
        <p:spPr>
          <a:xfrm>
            <a:off x="5238119" y="6018476"/>
            <a:ext cx="336088" cy="336078"/>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4" name="椭圆 23"/>
          <p:cNvSpPr>
            <a:spLocks noChangeAspect="1"/>
          </p:cNvSpPr>
          <p:nvPr/>
        </p:nvSpPr>
        <p:spPr>
          <a:xfrm>
            <a:off x="5844285" y="5712505"/>
            <a:ext cx="336088" cy="3360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5" name="椭圆 24"/>
          <p:cNvSpPr>
            <a:spLocks noChangeAspect="1"/>
          </p:cNvSpPr>
          <p:nvPr/>
        </p:nvSpPr>
        <p:spPr>
          <a:xfrm>
            <a:off x="95385" y="6265274"/>
            <a:ext cx="240063" cy="24005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grpSp>
        <p:nvGrpSpPr>
          <p:cNvPr id="2" name="组合 1"/>
          <p:cNvGrpSpPr/>
          <p:nvPr/>
        </p:nvGrpSpPr>
        <p:grpSpPr>
          <a:xfrm>
            <a:off x="5550496" y="978062"/>
            <a:ext cx="2237310" cy="2439029"/>
            <a:chOff x="4161788" y="-1335297"/>
            <a:chExt cx="1677546" cy="1828848"/>
          </a:xfrm>
        </p:grpSpPr>
        <p:sp>
          <p:nvSpPr>
            <p:cNvPr id="28" name="矩形 10"/>
            <p:cNvSpPr>
              <a:spLocks noChangeAspect="1"/>
            </p:cNvSpPr>
            <p:nvPr/>
          </p:nvSpPr>
          <p:spPr>
            <a:xfrm>
              <a:off x="4161788" y="-1335297"/>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1" name="KSO_Shape"/>
            <p:cNvSpPr>
              <a:spLocks noChangeAspect="1"/>
            </p:cNvSpPr>
            <p:nvPr/>
          </p:nvSpPr>
          <p:spPr bwMode="auto">
            <a:xfrm>
              <a:off x="4638147" y="-759126"/>
              <a:ext cx="724829" cy="676507"/>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4556414" y="658220"/>
            <a:ext cx="1233265" cy="134446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r>
              <a:rPr lang="en-US" altLang="zh-CN" sz="4800" dirty="0" smtClean="0">
                <a:solidFill>
                  <a:prstClr val="white"/>
                </a:solidFill>
                <a:latin typeface="Impact" panose="020B0806030902050204" pitchFamily="34" charset="0"/>
              </a:rPr>
              <a:t>02</a:t>
            </a:r>
            <a:endParaRPr lang="zh-CN" altLang="en-US" sz="3700" dirty="0">
              <a:solidFill>
                <a:prstClr val="white"/>
              </a:solidFill>
              <a:latin typeface="Impact" panose="020B0806030902050204" pitchFamily="34" charset="0"/>
            </a:endParaRPr>
          </a:p>
        </p:txBody>
      </p:sp>
    </p:spTree>
    <p:extLst>
      <p:ext uri="{BB962C8B-B14F-4D97-AF65-F5344CB8AC3E}">
        <p14:creationId xmlns:p14="http://schemas.microsoft.com/office/powerpoint/2010/main" xmlns="" val="1956511892"/>
      </p:ext>
    </p:extLst>
  </p:cSld>
  <p:clrMapOvr>
    <a:masterClrMapping/>
  </p:clrMapOvr>
  <mc:AlternateContent xmlns:mc="http://schemas.openxmlformats.org/markup-compatibility/2006">
    <mc:Choice xmlns:p14="http://schemas.microsoft.com/office/powerpoint/2010/main" xmlns="" Requires="p14">
      <p:transition spd="slow" p14:dur="1600" advTm="7000">
        <p:blinds dir="vert"/>
      </p:transition>
    </mc:Choice>
    <mc:Fallback>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10" presetClass="entr" presetSubtype="0" fill="hold" nodeType="withEffect">
                                  <p:stCondLst>
                                    <p:cond delay="1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par>
                                <p:cTn id="13" presetID="42" presetClass="path" presetSubtype="0" accel="50000" decel="50000" autoRev="1" fill="hold" nodeType="withEffect">
                                  <p:stCondLst>
                                    <p:cond delay="0"/>
                                  </p:stCondLst>
                                  <p:childTnLst>
                                    <p:animMotion origin="layout" path="M 2.77778E-7 1.80191E-6 L -0.06302 -0.00062 " pathEditMode="relative" rAng="0" ptsTypes="AA">
                                      <p:cBhvr>
                                        <p:cTn id="14" dur="1250" fill="hold"/>
                                        <p:tgtEl>
                                          <p:spTgt spid="2"/>
                                        </p:tgtEl>
                                        <p:attrNameLst>
                                          <p:attrName>ppt_x</p:attrName>
                                          <p:attrName>ppt_y</p:attrName>
                                        </p:attrNameLst>
                                      </p:cBhvr>
                                      <p:rCtr x="-3160" y="-31"/>
                                    </p:animMotion>
                                  </p:childTnLst>
                                </p:cTn>
                              </p:par>
                            </p:childTnLst>
                          </p:cTn>
                        </p:par>
                        <p:par>
                          <p:cTn id="15" fill="hold">
                            <p:stCondLst>
                              <p:cond delay="25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90"/>
                                          </p:val>
                                        </p:tav>
                                        <p:tav tm="100000">
                                          <p:val>
                                            <p:fltVal val="0"/>
                                          </p:val>
                                        </p:tav>
                                      </p:tavLst>
                                    </p:anim>
                                    <p:animEffect transition="in" filter="fade">
                                      <p:cBhvr>
                                        <p:cTn id="21" dur="5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103"/>
                                  </p:stCondLst>
                                  <p:childTnLst>
                                    <p:set>
                                      <p:cBhvr>
                                        <p:cTn id="39" dur="1" fill="hold">
                                          <p:stCondLst>
                                            <p:cond delay="0"/>
                                          </p:stCondLst>
                                        </p:cTn>
                                        <p:tgtEl>
                                          <p:spTgt spid="16"/>
                                        </p:tgtEl>
                                        <p:attrNameLst>
                                          <p:attrName>style.visibility</p:attrName>
                                        </p:attrNameLst>
                                      </p:cBhvr>
                                      <p:to>
                                        <p:strVal val="visible"/>
                                      </p:to>
                                    </p:set>
                                    <p:anim calcmode="lin" valueType="num">
                                      <p:cBhvr>
                                        <p:cTn id="40" dur="589" fill="hold"/>
                                        <p:tgtEl>
                                          <p:spTgt spid="16"/>
                                        </p:tgtEl>
                                        <p:attrNameLst>
                                          <p:attrName>ppt_w</p:attrName>
                                        </p:attrNameLst>
                                      </p:cBhvr>
                                      <p:tavLst>
                                        <p:tav tm="0">
                                          <p:val>
                                            <p:fltVal val="0"/>
                                          </p:val>
                                        </p:tav>
                                        <p:tav tm="100000">
                                          <p:val>
                                            <p:strVal val="#ppt_w"/>
                                          </p:val>
                                        </p:tav>
                                      </p:tavLst>
                                    </p:anim>
                                    <p:anim calcmode="lin" valueType="num">
                                      <p:cBhvr>
                                        <p:cTn id="41" dur="589" fill="hold"/>
                                        <p:tgtEl>
                                          <p:spTgt spid="16"/>
                                        </p:tgtEl>
                                        <p:attrNameLst>
                                          <p:attrName>ppt_h</p:attrName>
                                        </p:attrNameLst>
                                      </p:cBhvr>
                                      <p:tavLst>
                                        <p:tav tm="0">
                                          <p:val>
                                            <p:fltVal val="0"/>
                                          </p:val>
                                        </p:tav>
                                        <p:tav tm="100000">
                                          <p:val>
                                            <p:strVal val="#ppt_h"/>
                                          </p:val>
                                        </p:tav>
                                      </p:tavLst>
                                    </p:anim>
                                    <p:anim calcmode="lin" valueType="num">
                                      <p:cBhvr>
                                        <p:cTn id="42" dur="589" fill="hold"/>
                                        <p:tgtEl>
                                          <p:spTgt spid="16"/>
                                        </p:tgtEl>
                                        <p:attrNameLst>
                                          <p:attrName>ppt_x</p:attrName>
                                        </p:attrNameLst>
                                      </p:cBhvr>
                                      <p:tavLst>
                                        <p:tav tm="0">
                                          <p:val>
                                            <p:fltVal val="0.5"/>
                                          </p:val>
                                        </p:tav>
                                        <p:tav tm="100000">
                                          <p:val>
                                            <p:strVal val="#ppt_x"/>
                                          </p:val>
                                        </p:tav>
                                      </p:tavLst>
                                    </p:anim>
                                    <p:anim calcmode="lin" valueType="num">
                                      <p:cBhvr>
                                        <p:cTn id="43" dur="589" fill="hold"/>
                                        <p:tgtEl>
                                          <p:spTgt spid="16"/>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25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ppt_x</p:attrName>
                                        </p:attrNameLst>
                                      </p:cBhvr>
                                      <p:tavLst>
                                        <p:tav tm="0">
                                          <p:val>
                                            <p:fltVal val="0.5"/>
                                          </p:val>
                                        </p:tav>
                                        <p:tav tm="100000">
                                          <p:val>
                                            <p:strVal val="#ppt_x"/>
                                          </p:val>
                                        </p:tav>
                                      </p:tavLst>
                                    </p:anim>
                                    <p:anim calcmode="lin" valueType="num">
                                      <p:cBhvr>
                                        <p:cTn id="49" dur="500" fill="hold"/>
                                        <p:tgtEl>
                                          <p:spTgt spid="17"/>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35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ppt_x</p:attrName>
                                        </p:attrNameLst>
                                      </p:cBhvr>
                                      <p:tavLst>
                                        <p:tav tm="0">
                                          <p:val>
                                            <p:fltVal val="0.5"/>
                                          </p:val>
                                        </p:tav>
                                        <p:tav tm="100000">
                                          <p:val>
                                            <p:strVal val="#ppt_x"/>
                                          </p:val>
                                        </p:tav>
                                      </p:tavLst>
                                    </p:anim>
                                    <p:anim calcmode="lin" valueType="num">
                                      <p:cBhvr>
                                        <p:cTn id="55" dur="500" fill="hold"/>
                                        <p:tgtEl>
                                          <p:spTgt spid="13"/>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46"/>
                                  </p:stCondLst>
                                  <p:childTnLst>
                                    <p:set>
                                      <p:cBhvr>
                                        <p:cTn id="57" dur="1" fill="hold">
                                          <p:stCondLst>
                                            <p:cond delay="0"/>
                                          </p:stCondLst>
                                        </p:cTn>
                                        <p:tgtEl>
                                          <p:spTgt spid="19"/>
                                        </p:tgtEl>
                                        <p:attrNameLst>
                                          <p:attrName>style.visibility</p:attrName>
                                        </p:attrNameLst>
                                      </p:cBhvr>
                                      <p:to>
                                        <p:strVal val="visible"/>
                                      </p:to>
                                    </p:set>
                                    <p:anim calcmode="lin" valueType="num">
                                      <p:cBhvr>
                                        <p:cTn id="58" dur="227" fill="hold"/>
                                        <p:tgtEl>
                                          <p:spTgt spid="19"/>
                                        </p:tgtEl>
                                        <p:attrNameLst>
                                          <p:attrName>ppt_w</p:attrName>
                                        </p:attrNameLst>
                                      </p:cBhvr>
                                      <p:tavLst>
                                        <p:tav tm="0">
                                          <p:val>
                                            <p:fltVal val="0"/>
                                          </p:val>
                                        </p:tav>
                                        <p:tav tm="100000">
                                          <p:val>
                                            <p:strVal val="#ppt_w"/>
                                          </p:val>
                                        </p:tav>
                                      </p:tavLst>
                                    </p:anim>
                                    <p:anim calcmode="lin" valueType="num">
                                      <p:cBhvr>
                                        <p:cTn id="59" dur="227" fill="hold"/>
                                        <p:tgtEl>
                                          <p:spTgt spid="19"/>
                                        </p:tgtEl>
                                        <p:attrNameLst>
                                          <p:attrName>ppt_h</p:attrName>
                                        </p:attrNameLst>
                                      </p:cBhvr>
                                      <p:tavLst>
                                        <p:tav tm="0">
                                          <p:val>
                                            <p:fltVal val="0"/>
                                          </p:val>
                                        </p:tav>
                                        <p:tav tm="100000">
                                          <p:val>
                                            <p:strVal val="#ppt_h"/>
                                          </p:val>
                                        </p:tav>
                                      </p:tavLst>
                                    </p:anim>
                                    <p:anim calcmode="lin" valueType="num">
                                      <p:cBhvr>
                                        <p:cTn id="60" dur="227" fill="hold"/>
                                        <p:tgtEl>
                                          <p:spTgt spid="19"/>
                                        </p:tgtEl>
                                        <p:attrNameLst>
                                          <p:attrName>ppt_x</p:attrName>
                                        </p:attrNameLst>
                                      </p:cBhvr>
                                      <p:tavLst>
                                        <p:tav tm="0">
                                          <p:val>
                                            <p:fltVal val="0.5"/>
                                          </p:val>
                                        </p:tav>
                                        <p:tav tm="100000">
                                          <p:val>
                                            <p:strVal val="#ppt_x"/>
                                          </p:val>
                                        </p:tav>
                                      </p:tavLst>
                                    </p:anim>
                                    <p:anim calcmode="lin" valueType="num">
                                      <p:cBhvr>
                                        <p:cTn id="61" dur="227" fill="hold"/>
                                        <p:tgtEl>
                                          <p:spTgt spid="19"/>
                                        </p:tgtEl>
                                        <p:attrNameLst>
                                          <p:attrName>ppt_y</p:attrName>
                                        </p:attrNameLst>
                                      </p:cBhvr>
                                      <p:tavLst>
                                        <p:tav tm="0">
                                          <p:val>
                                            <p:fltVal val="0.5"/>
                                          </p:val>
                                        </p:tav>
                                        <p:tav tm="100000">
                                          <p:val>
                                            <p:strVal val="#ppt_y"/>
                                          </p:val>
                                        </p:tav>
                                      </p:tavLst>
                                    </p:anim>
                                  </p:childTnLst>
                                </p:cTn>
                              </p:par>
                              <p:par>
                                <p:cTn id="62" presetID="23" presetClass="entr" presetSubtype="528" fill="hold" grpId="0" nodeType="withEffect">
                                  <p:stCondLst>
                                    <p:cond delay="46"/>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fltVal val="0.5"/>
                                          </p:val>
                                        </p:tav>
                                        <p:tav tm="100000">
                                          <p:val>
                                            <p:strVal val="#ppt_y"/>
                                          </p:val>
                                        </p:tav>
                                      </p:tavLst>
                                    </p:anim>
                                  </p:childTnLst>
                                </p:cTn>
                              </p:par>
                              <p:par>
                                <p:cTn id="68" presetID="23" presetClass="entr" presetSubtype="528" fill="hold" grpId="0" nodeType="withEffect">
                                  <p:stCondLst>
                                    <p:cond delay="296"/>
                                  </p:stCondLst>
                                  <p:childTnLst>
                                    <p:set>
                                      <p:cBhvr>
                                        <p:cTn id="69" dur="1" fill="hold">
                                          <p:stCondLst>
                                            <p:cond delay="0"/>
                                          </p:stCondLst>
                                        </p:cTn>
                                        <p:tgtEl>
                                          <p:spTgt spid="20"/>
                                        </p:tgtEl>
                                        <p:attrNameLst>
                                          <p:attrName>style.visibility</p:attrName>
                                        </p:attrNameLst>
                                      </p:cBhvr>
                                      <p:to>
                                        <p:strVal val="visible"/>
                                      </p:to>
                                    </p:set>
                                    <p:anim calcmode="lin" valueType="num">
                                      <p:cBhvr>
                                        <p:cTn id="70" dur="695" fill="hold"/>
                                        <p:tgtEl>
                                          <p:spTgt spid="20"/>
                                        </p:tgtEl>
                                        <p:attrNameLst>
                                          <p:attrName>ppt_w</p:attrName>
                                        </p:attrNameLst>
                                      </p:cBhvr>
                                      <p:tavLst>
                                        <p:tav tm="0">
                                          <p:val>
                                            <p:fltVal val="0"/>
                                          </p:val>
                                        </p:tav>
                                        <p:tav tm="100000">
                                          <p:val>
                                            <p:strVal val="#ppt_w"/>
                                          </p:val>
                                        </p:tav>
                                      </p:tavLst>
                                    </p:anim>
                                    <p:anim calcmode="lin" valueType="num">
                                      <p:cBhvr>
                                        <p:cTn id="71" dur="695" fill="hold"/>
                                        <p:tgtEl>
                                          <p:spTgt spid="20"/>
                                        </p:tgtEl>
                                        <p:attrNameLst>
                                          <p:attrName>ppt_h</p:attrName>
                                        </p:attrNameLst>
                                      </p:cBhvr>
                                      <p:tavLst>
                                        <p:tav tm="0">
                                          <p:val>
                                            <p:fltVal val="0"/>
                                          </p:val>
                                        </p:tav>
                                        <p:tav tm="100000">
                                          <p:val>
                                            <p:strVal val="#ppt_h"/>
                                          </p:val>
                                        </p:tav>
                                      </p:tavLst>
                                    </p:anim>
                                    <p:anim calcmode="lin" valueType="num">
                                      <p:cBhvr>
                                        <p:cTn id="72" dur="695" fill="hold"/>
                                        <p:tgtEl>
                                          <p:spTgt spid="20"/>
                                        </p:tgtEl>
                                        <p:attrNameLst>
                                          <p:attrName>ppt_x</p:attrName>
                                        </p:attrNameLst>
                                      </p:cBhvr>
                                      <p:tavLst>
                                        <p:tav tm="0">
                                          <p:val>
                                            <p:fltVal val="0.5"/>
                                          </p:val>
                                        </p:tav>
                                        <p:tav tm="100000">
                                          <p:val>
                                            <p:strVal val="#ppt_x"/>
                                          </p:val>
                                        </p:tav>
                                      </p:tavLst>
                                    </p:anim>
                                    <p:anim calcmode="lin" valueType="num">
                                      <p:cBhvr>
                                        <p:cTn id="73" dur="695" fill="hold"/>
                                        <p:tgtEl>
                                          <p:spTgt spid="20"/>
                                        </p:tgtEl>
                                        <p:attrNameLst>
                                          <p:attrName>ppt_y</p:attrName>
                                        </p:attrNameLst>
                                      </p:cBhvr>
                                      <p:tavLst>
                                        <p:tav tm="0">
                                          <p:val>
                                            <p:fltVal val="0.5"/>
                                          </p:val>
                                        </p:tav>
                                        <p:tav tm="100000">
                                          <p:val>
                                            <p:strVal val="#ppt_y"/>
                                          </p:val>
                                        </p:tav>
                                      </p:tavLst>
                                    </p:anim>
                                  </p:childTnLst>
                                </p:cTn>
                              </p:par>
                              <p:par>
                                <p:cTn id="74" presetID="23" presetClass="entr" presetSubtype="528" fill="hold" grpId="0" nodeType="withEffect">
                                  <p:stCondLst>
                                    <p:cond delay="382"/>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 calcmode="lin" valueType="num">
                                      <p:cBhvr>
                                        <p:cTn id="78" dur="500" fill="hold"/>
                                        <p:tgtEl>
                                          <p:spTgt spid="21"/>
                                        </p:tgtEl>
                                        <p:attrNameLst>
                                          <p:attrName>ppt_x</p:attrName>
                                        </p:attrNameLst>
                                      </p:cBhvr>
                                      <p:tavLst>
                                        <p:tav tm="0">
                                          <p:val>
                                            <p:fltVal val="0.5"/>
                                          </p:val>
                                        </p:tav>
                                        <p:tav tm="100000">
                                          <p:val>
                                            <p:strVal val="#ppt_x"/>
                                          </p:val>
                                        </p:tav>
                                      </p:tavLst>
                                    </p:anim>
                                    <p:anim calcmode="lin" valueType="num">
                                      <p:cBhvr>
                                        <p:cTn id="79" dur="500" fill="hold"/>
                                        <p:tgtEl>
                                          <p:spTgt spid="21"/>
                                        </p:tgtEl>
                                        <p:attrNameLst>
                                          <p:attrName>ppt_y</p:attrName>
                                        </p:attrNameLst>
                                      </p:cBhvr>
                                      <p:tavLst>
                                        <p:tav tm="0">
                                          <p:val>
                                            <p:fltVal val="0.5"/>
                                          </p:val>
                                        </p:tav>
                                        <p:tav tm="100000">
                                          <p:val>
                                            <p:strVal val="#ppt_y"/>
                                          </p:val>
                                        </p:tav>
                                      </p:tavLst>
                                    </p:anim>
                                  </p:childTnLst>
                                </p:cTn>
                              </p:par>
                              <p:par>
                                <p:cTn id="80" presetID="23" presetClass="entr" presetSubtype="528" fill="hold" grpId="0" nodeType="withEffect">
                                  <p:stCondLst>
                                    <p:cond delay="301"/>
                                  </p:stCondLst>
                                  <p:childTnLst>
                                    <p:set>
                                      <p:cBhvr>
                                        <p:cTn id="81" dur="1" fill="hold">
                                          <p:stCondLst>
                                            <p:cond delay="0"/>
                                          </p:stCondLst>
                                        </p:cTn>
                                        <p:tgtEl>
                                          <p:spTgt spid="22"/>
                                        </p:tgtEl>
                                        <p:attrNameLst>
                                          <p:attrName>style.visibility</p:attrName>
                                        </p:attrNameLst>
                                      </p:cBhvr>
                                      <p:to>
                                        <p:strVal val="visible"/>
                                      </p:to>
                                    </p:set>
                                    <p:anim calcmode="lin" valueType="num">
                                      <p:cBhvr>
                                        <p:cTn id="82" dur="244" fill="hold"/>
                                        <p:tgtEl>
                                          <p:spTgt spid="22"/>
                                        </p:tgtEl>
                                        <p:attrNameLst>
                                          <p:attrName>ppt_w</p:attrName>
                                        </p:attrNameLst>
                                      </p:cBhvr>
                                      <p:tavLst>
                                        <p:tav tm="0">
                                          <p:val>
                                            <p:fltVal val="0"/>
                                          </p:val>
                                        </p:tav>
                                        <p:tav tm="100000">
                                          <p:val>
                                            <p:strVal val="#ppt_w"/>
                                          </p:val>
                                        </p:tav>
                                      </p:tavLst>
                                    </p:anim>
                                    <p:anim calcmode="lin" valueType="num">
                                      <p:cBhvr>
                                        <p:cTn id="83" dur="244" fill="hold"/>
                                        <p:tgtEl>
                                          <p:spTgt spid="22"/>
                                        </p:tgtEl>
                                        <p:attrNameLst>
                                          <p:attrName>ppt_h</p:attrName>
                                        </p:attrNameLst>
                                      </p:cBhvr>
                                      <p:tavLst>
                                        <p:tav tm="0">
                                          <p:val>
                                            <p:fltVal val="0"/>
                                          </p:val>
                                        </p:tav>
                                        <p:tav tm="100000">
                                          <p:val>
                                            <p:strVal val="#ppt_h"/>
                                          </p:val>
                                        </p:tav>
                                      </p:tavLst>
                                    </p:anim>
                                    <p:anim calcmode="lin" valueType="num">
                                      <p:cBhvr>
                                        <p:cTn id="84" dur="244" fill="hold"/>
                                        <p:tgtEl>
                                          <p:spTgt spid="22"/>
                                        </p:tgtEl>
                                        <p:attrNameLst>
                                          <p:attrName>ppt_x</p:attrName>
                                        </p:attrNameLst>
                                      </p:cBhvr>
                                      <p:tavLst>
                                        <p:tav tm="0">
                                          <p:val>
                                            <p:fltVal val="0.5"/>
                                          </p:val>
                                        </p:tav>
                                        <p:tav tm="100000">
                                          <p:val>
                                            <p:strVal val="#ppt_x"/>
                                          </p:val>
                                        </p:tav>
                                      </p:tavLst>
                                    </p:anim>
                                    <p:anim calcmode="lin" valueType="num">
                                      <p:cBhvr>
                                        <p:cTn id="85" dur="244" fill="hold"/>
                                        <p:tgtEl>
                                          <p:spTgt spid="22"/>
                                        </p:tgtEl>
                                        <p:attrNameLst>
                                          <p:attrName>ppt_y</p:attrName>
                                        </p:attrNameLst>
                                      </p:cBhvr>
                                      <p:tavLst>
                                        <p:tav tm="0">
                                          <p:val>
                                            <p:fltVal val="0.5"/>
                                          </p:val>
                                        </p:tav>
                                        <p:tav tm="100000">
                                          <p:val>
                                            <p:strVal val="#ppt_y"/>
                                          </p:val>
                                        </p:tav>
                                      </p:tavLst>
                                    </p:anim>
                                  </p:childTnLst>
                                </p:cTn>
                              </p:par>
                              <p:par>
                                <p:cTn id="86" presetID="23" presetClass="entr" presetSubtype="528" fill="hold" grpId="0" nodeType="withEffect">
                                  <p:stCondLst>
                                    <p:cond delay="50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34" fill="hold"/>
                                        <p:tgtEl>
                                          <p:spTgt spid="23"/>
                                        </p:tgtEl>
                                        <p:attrNameLst>
                                          <p:attrName>ppt_w</p:attrName>
                                        </p:attrNameLst>
                                      </p:cBhvr>
                                      <p:tavLst>
                                        <p:tav tm="0">
                                          <p:val>
                                            <p:fltVal val="0"/>
                                          </p:val>
                                        </p:tav>
                                        <p:tav tm="100000">
                                          <p:val>
                                            <p:strVal val="#ppt_w"/>
                                          </p:val>
                                        </p:tav>
                                      </p:tavLst>
                                    </p:anim>
                                    <p:anim calcmode="lin" valueType="num">
                                      <p:cBhvr>
                                        <p:cTn id="89" dur="534" fill="hold"/>
                                        <p:tgtEl>
                                          <p:spTgt spid="23"/>
                                        </p:tgtEl>
                                        <p:attrNameLst>
                                          <p:attrName>ppt_h</p:attrName>
                                        </p:attrNameLst>
                                      </p:cBhvr>
                                      <p:tavLst>
                                        <p:tav tm="0">
                                          <p:val>
                                            <p:fltVal val="0"/>
                                          </p:val>
                                        </p:tav>
                                        <p:tav tm="100000">
                                          <p:val>
                                            <p:strVal val="#ppt_h"/>
                                          </p:val>
                                        </p:tav>
                                      </p:tavLst>
                                    </p:anim>
                                    <p:anim calcmode="lin" valueType="num">
                                      <p:cBhvr>
                                        <p:cTn id="90" dur="534" fill="hold"/>
                                        <p:tgtEl>
                                          <p:spTgt spid="23"/>
                                        </p:tgtEl>
                                        <p:attrNameLst>
                                          <p:attrName>ppt_x</p:attrName>
                                        </p:attrNameLst>
                                      </p:cBhvr>
                                      <p:tavLst>
                                        <p:tav tm="0">
                                          <p:val>
                                            <p:fltVal val="0.5"/>
                                          </p:val>
                                        </p:tav>
                                        <p:tav tm="100000">
                                          <p:val>
                                            <p:strVal val="#ppt_x"/>
                                          </p:val>
                                        </p:tav>
                                      </p:tavLst>
                                    </p:anim>
                                    <p:anim calcmode="lin" valueType="num">
                                      <p:cBhvr>
                                        <p:cTn id="91" dur="534" fill="hold"/>
                                        <p:tgtEl>
                                          <p:spTgt spid="23"/>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500"/>
                                  </p:stCondLst>
                                  <p:childTnLst>
                                    <p:set>
                                      <p:cBhvr>
                                        <p:cTn id="93" dur="1" fill="hold">
                                          <p:stCondLst>
                                            <p:cond delay="0"/>
                                          </p:stCondLst>
                                        </p:cTn>
                                        <p:tgtEl>
                                          <p:spTgt spid="24"/>
                                        </p:tgtEl>
                                        <p:attrNameLst>
                                          <p:attrName>style.visibility</p:attrName>
                                        </p:attrNameLst>
                                      </p:cBhvr>
                                      <p:to>
                                        <p:strVal val="visible"/>
                                      </p:to>
                                    </p:set>
                                    <p:anim calcmode="lin" valueType="num">
                                      <p:cBhvr>
                                        <p:cTn id="94" dur="106" fill="hold"/>
                                        <p:tgtEl>
                                          <p:spTgt spid="24"/>
                                        </p:tgtEl>
                                        <p:attrNameLst>
                                          <p:attrName>ppt_w</p:attrName>
                                        </p:attrNameLst>
                                      </p:cBhvr>
                                      <p:tavLst>
                                        <p:tav tm="0">
                                          <p:val>
                                            <p:fltVal val="0"/>
                                          </p:val>
                                        </p:tav>
                                        <p:tav tm="100000">
                                          <p:val>
                                            <p:strVal val="#ppt_w"/>
                                          </p:val>
                                        </p:tav>
                                      </p:tavLst>
                                    </p:anim>
                                    <p:anim calcmode="lin" valueType="num">
                                      <p:cBhvr>
                                        <p:cTn id="95" dur="106" fill="hold"/>
                                        <p:tgtEl>
                                          <p:spTgt spid="24"/>
                                        </p:tgtEl>
                                        <p:attrNameLst>
                                          <p:attrName>ppt_h</p:attrName>
                                        </p:attrNameLst>
                                      </p:cBhvr>
                                      <p:tavLst>
                                        <p:tav tm="0">
                                          <p:val>
                                            <p:fltVal val="0"/>
                                          </p:val>
                                        </p:tav>
                                        <p:tav tm="100000">
                                          <p:val>
                                            <p:strVal val="#ppt_h"/>
                                          </p:val>
                                        </p:tav>
                                      </p:tavLst>
                                    </p:anim>
                                    <p:anim calcmode="lin" valueType="num">
                                      <p:cBhvr>
                                        <p:cTn id="96" dur="106" fill="hold"/>
                                        <p:tgtEl>
                                          <p:spTgt spid="24"/>
                                        </p:tgtEl>
                                        <p:attrNameLst>
                                          <p:attrName>ppt_x</p:attrName>
                                        </p:attrNameLst>
                                      </p:cBhvr>
                                      <p:tavLst>
                                        <p:tav tm="0">
                                          <p:val>
                                            <p:fltVal val="0.5"/>
                                          </p:val>
                                        </p:tav>
                                        <p:tav tm="100000">
                                          <p:val>
                                            <p:strVal val="#ppt_x"/>
                                          </p:val>
                                        </p:tav>
                                      </p:tavLst>
                                    </p:anim>
                                    <p:anim calcmode="lin" valueType="num">
                                      <p:cBhvr>
                                        <p:cTn id="97" dur="106" fill="hold"/>
                                        <p:tgtEl>
                                          <p:spTgt spid="24"/>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401"/>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 calcmode="lin" valueType="num">
                                      <p:cBhvr>
                                        <p:cTn id="102" dur="500" fill="hold"/>
                                        <p:tgtEl>
                                          <p:spTgt spid="25"/>
                                        </p:tgtEl>
                                        <p:attrNameLst>
                                          <p:attrName>ppt_x</p:attrName>
                                        </p:attrNameLst>
                                      </p:cBhvr>
                                      <p:tavLst>
                                        <p:tav tm="0">
                                          <p:val>
                                            <p:fltVal val="0.5"/>
                                          </p:val>
                                        </p:tav>
                                        <p:tav tm="100000">
                                          <p:val>
                                            <p:strVal val="#ppt_x"/>
                                          </p:val>
                                        </p:tav>
                                      </p:tavLst>
                                    </p:anim>
                                    <p:anim calcmode="lin" valueType="num">
                                      <p:cBhvr>
                                        <p:cTn id="103" dur="500" fill="hold"/>
                                        <p:tgtEl>
                                          <p:spTgt spid="25"/>
                                        </p:tgtEl>
                                        <p:attrNameLst>
                                          <p:attrName>ppt_y</p:attrName>
                                        </p:attrNameLst>
                                      </p:cBhvr>
                                      <p:tavLst>
                                        <p:tav tm="0">
                                          <p:val>
                                            <p:fltVal val="0.5"/>
                                          </p:val>
                                        </p:tav>
                                        <p:tav tm="100000">
                                          <p:val>
                                            <p:strVal val="#ppt_y"/>
                                          </p:val>
                                        </p:tav>
                                      </p:tavLst>
                                    </p:anim>
                                  </p:childTnLst>
                                </p:cTn>
                              </p:par>
                            </p:childTnLst>
                          </p:cTn>
                        </p:par>
                        <p:par>
                          <p:cTn id="104" fill="hold">
                            <p:stCondLst>
                              <p:cond delay="4034"/>
                            </p:stCondLst>
                            <p:childTnLst>
                              <p:par>
                                <p:cTn id="105" presetID="26" presetClass="emph" presetSubtype="0" repeatCount="3000" fill="hold" grpId="1" nodeType="afterEffect">
                                  <p:stCondLst>
                                    <p:cond delay="0"/>
                                  </p:stCondLst>
                                  <p:childTnLst>
                                    <p:animEffect transition="out" filter="fade">
                                      <p:cBhvr>
                                        <p:cTn id="106" dur="500" tmFilter="0, 0; .2, .5; .8, .5; 1, 0"/>
                                        <p:tgtEl>
                                          <p:spTgt spid="14"/>
                                        </p:tgtEl>
                                      </p:cBhvr>
                                    </p:animEffect>
                                    <p:animScale>
                                      <p:cBhvr>
                                        <p:cTn id="107" dur="250" autoRev="1" fill="hold"/>
                                        <p:tgtEl>
                                          <p:spTgt spid="14"/>
                                        </p:tgtEl>
                                      </p:cBhvr>
                                      <p:by x="105000" y="105000"/>
                                    </p:animScale>
                                  </p:childTnLst>
                                </p:cTn>
                              </p:par>
                              <p:par>
                                <p:cTn id="108" presetID="26" presetClass="emph" presetSubtype="0" repeatCount="3000" fill="hold" grpId="1" nodeType="withEffect">
                                  <p:stCondLst>
                                    <p:cond delay="300"/>
                                  </p:stCondLst>
                                  <p:childTnLst>
                                    <p:animEffect transition="out" filter="fade">
                                      <p:cBhvr>
                                        <p:cTn id="109" dur="350" tmFilter="0, 0; .2, .5; .8, .5; 1, 0"/>
                                        <p:tgtEl>
                                          <p:spTgt spid="15"/>
                                        </p:tgtEl>
                                      </p:cBhvr>
                                    </p:animEffect>
                                    <p:animScale>
                                      <p:cBhvr>
                                        <p:cTn id="110" dur="175" autoRev="1" fill="hold"/>
                                        <p:tgtEl>
                                          <p:spTgt spid="15"/>
                                        </p:tgtEl>
                                      </p:cBhvr>
                                      <p:by x="105000" y="105000"/>
                                    </p:animScale>
                                  </p:childTnLst>
                                </p:cTn>
                              </p:par>
                              <p:par>
                                <p:cTn id="111" presetID="26" presetClass="emph" presetSubtype="0" repeatCount="4000" fill="hold" grpId="1" nodeType="withEffect">
                                  <p:stCondLst>
                                    <p:cond delay="500"/>
                                  </p:stCondLst>
                                  <p:childTnLst>
                                    <p:animEffect transition="out" filter="fade">
                                      <p:cBhvr>
                                        <p:cTn id="112" dur="250" tmFilter="0, 0; .2, .5; .8, .5; 1, 0"/>
                                        <p:tgtEl>
                                          <p:spTgt spid="20"/>
                                        </p:tgtEl>
                                      </p:cBhvr>
                                    </p:animEffect>
                                    <p:animScale>
                                      <p:cBhvr>
                                        <p:cTn id="113" dur="125" autoRev="1" fill="hold"/>
                                        <p:tgtEl>
                                          <p:spTgt spid="20"/>
                                        </p:tgtEl>
                                      </p:cBhvr>
                                      <p:by x="105000" y="105000"/>
                                    </p:animScale>
                                  </p:childTnLst>
                                </p:cTn>
                              </p:par>
                              <p:par>
                                <p:cTn id="114" presetID="26" presetClass="emph" presetSubtype="0" repeatCount="3000" fill="hold" grpId="1" nodeType="withEffect">
                                  <p:stCondLst>
                                    <p:cond delay="150"/>
                                  </p:stCondLst>
                                  <p:childTnLst>
                                    <p:animEffect transition="out" filter="fade">
                                      <p:cBhvr>
                                        <p:cTn id="115" dur="400" tmFilter="0, 0; .2, .5; .8, .5; 1, 0"/>
                                        <p:tgtEl>
                                          <p:spTgt spid="13"/>
                                        </p:tgtEl>
                                      </p:cBhvr>
                                    </p:animEffect>
                                    <p:animScale>
                                      <p:cBhvr>
                                        <p:cTn id="116"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ea"/>
                <a:ea typeface="+mn-ea"/>
                <a:cs typeface="黑体" pitchFamily="49" charset="-122"/>
              </a:rPr>
              <a:t>2.1 </a:t>
            </a:r>
            <a:r>
              <a:rPr dirty="0" smtClean="0">
                <a:cs typeface="黑体" pitchFamily="49" charset="-122"/>
              </a:rPr>
              <a:t>商品条码印刷机</a:t>
            </a:r>
            <a:endParaRPr lang="zh-CN" altLang="en-US" dirty="0">
              <a:latin typeface="+mn-ea"/>
              <a:ea typeface="+mn-ea"/>
            </a:endParaRPr>
          </a:p>
        </p:txBody>
      </p:sp>
      <p:graphicFrame>
        <p:nvGraphicFramePr>
          <p:cNvPr id="3" name="表格 2"/>
          <p:cNvGraphicFramePr>
            <a:graphicFrameLocks noGrp="1"/>
          </p:cNvGraphicFramePr>
          <p:nvPr/>
        </p:nvGraphicFramePr>
        <p:xfrm>
          <a:off x="2454249" y="1178949"/>
          <a:ext cx="6500858" cy="4812448"/>
        </p:xfrm>
        <a:graphic>
          <a:graphicData uri="http://schemas.openxmlformats.org/drawingml/2006/table">
            <a:tbl>
              <a:tblPr/>
              <a:tblGrid>
                <a:gridCol w="1785950"/>
                <a:gridCol w="4714908"/>
              </a:tblGrid>
              <a:tr h="0">
                <a:tc>
                  <a:txBody>
                    <a:bodyPr/>
                    <a:lstStyle/>
                    <a:p>
                      <a:pPr indent="0" algn="ctr">
                        <a:lnSpc>
                          <a:spcPct val="130000"/>
                        </a:lnSpc>
                        <a:spcAft>
                          <a:spcPts val="0"/>
                        </a:spcAft>
                      </a:pPr>
                      <a:r>
                        <a:rPr lang="zh-CN" altLang="en-US" sz="1400" kern="1200" dirty="0">
                          <a:solidFill>
                            <a:schemeClr val="tx1"/>
                          </a:solidFill>
                          <a:latin typeface="Times New Roman"/>
                          <a:ea typeface="宋体"/>
                          <a:cs typeface="Times New Roman"/>
                        </a:rPr>
                        <a:t>仪器名称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364609" rtl="0" eaLnBrk="1" fontAlgn="auto" latinLnBrk="0" hangingPunct="1">
                        <a:lnSpc>
                          <a:spcPct val="130000"/>
                        </a:lnSpc>
                        <a:spcBef>
                          <a:spcPts val="0"/>
                        </a:spcBef>
                        <a:spcAft>
                          <a:spcPts val="0"/>
                        </a:spcAft>
                        <a:buClrTx/>
                        <a:buSzTx/>
                        <a:buFontTx/>
                        <a:buNone/>
                        <a:tabLst/>
                        <a:defRPr/>
                      </a:pPr>
                      <a:r>
                        <a:rPr lang="en-US" altLang="en-US" sz="1400" kern="1200" dirty="0" smtClean="0">
                          <a:solidFill>
                            <a:schemeClr val="tx1"/>
                          </a:solidFill>
                          <a:latin typeface="Times New Roman"/>
                          <a:ea typeface="宋体"/>
                          <a:cs typeface="Times New Roman"/>
                        </a:rPr>
                        <a:t>JY-3C</a:t>
                      </a:r>
                      <a:r>
                        <a:rPr lang="zh-CN" altLang="en-US" sz="1400" kern="1200" dirty="0" smtClean="0">
                          <a:solidFill>
                            <a:schemeClr val="tx1"/>
                          </a:solidFill>
                          <a:latin typeface="Times New Roman"/>
                          <a:ea typeface="宋体"/>
                          <a:cs typeface="Times New Roman"/>
                        </a:rPr>
                        <a:t>条码检测仪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a:solidFill>
                            <a:schemeClr val="tx1"/>
                          </a:solidFill>
                          <a:latin typeface="Times New Roman"/>
                          <a:ea typeface="宋体"/>
                          <a:cs typeface="Times New Roman"/>
                        </a:rPr>
                        <a:t>适用范围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30000"/>
                        </a:lnSpc>
                        <a:spcAft>
                          <a:spcPts val="0"/>
                        </a:spcAft>
                      </a:pPr>
                      <a:r>
                        <a:rPr lang="zh-CN" altLang="en-US" sz="1400" kern="1200" dirty="0" smtClean="0">
                          <a:solidFill>
                            <a:schemeClr val="tx1"/>
                          </a:solidFill>
                          <a:latin typeface="Times New Roman"/>
                          <a:ea typeface="宋体"/>
                          <a:cs typeface="Times New Roman"/>
                        </a:rPr>
                        <a:t>不仅可以作为检测仪对条码符号的印制质量进行分析，也可以作为条码数据采集器和普通条码阅读器使用</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indent="0" algn="ctr" defTabSz="1364609" rtl="0" eaLnBrk="1" latinLnBrk="0" hangingPunct="1">
                        <a:lnSpc>
                          <a:spcPct val="130000"/>
                        </a:lnSpc>
                        <a:spcAft>
                          <a:spcPts val="0"/>
                        </a:spcAft>
                      </a:pPr>
                      <a:r>
                        <a:rPr lang="zh-CN" altLang="en-US" sz="1400" kern="1200" dirty="0" smtClean="0">
                          <a:solidFill>
                            <a:schemeClr val="tx1"/>
                          </a:solidFill>
                          <a:latin typeface="Times New Roman"/>
                          <a:ea typeface="宋体"/>
                          <a:cs typeface="Times New Roman"/>
                        </a:rPr>
                        <a:t>光源</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1364609" rtl="0" eaLnBrk="1" latinLnBrk="0" hangingPunct="1">
                        <a:lnSpc>
                          <a:spcPct val="130000"/>
                        </a:lnSpc>
                        <a:spcAft>
                          <a:spcPts val="0"/>
                        </a:spcAft>
                      </a:pPr>
                      <a:r>
                        <a:rPr lang="en-US" altLang="en-US" sz="1400" kern="1200" dirty="0" smtClean="0">
                          <a:solidFill>
                            <a:schemeClr val="tx1"/>
                          </a:solidFill>
                          <a:latin typeface="Times New Roman"/>
                          <a:ea typeface="宋体"/>
                          <a:cs typeface="Times New Roman"/>
                        </a:rPr>
                        <a:t>400-1500mm</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光斑孔径</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altLang="zh-CN" sz="1400" kern="1200" dirty="0" smtClean="0">
                          <a:solidFill>
                            <a:schemeClr val="tx1"/>
                          </a:solidFill>
                          <a:latin typeface="Times New Roman"/>
                          <a:ea typeface="宋体"/>
                          <a:cs typeface="Times New Roman"/>
                        </a:rPr>
                        <a:t>3mil</a:t>
                      </a:r>
                      <a:r>
                        <a:rPr lang="zh-CN" altLang="en-US" sz="1400" kern="1200" dirty="0" smtClean="0">
                          <a:solidFill>
                            <a:schemeClr val="tx1"/>
                          </a:solidFill>
                          <a:latin typeface="Times New Roman"/>
                          <a:ea typeface="宋体"/>
                          <a:cs typeface="Times New Roman"/>
                        </a:rPr>
                        <a:t>、</a:t>
                      </a:r>
                      <a:r>
                        <a:rPr lang="en-US" altLang="zh-CN" sz="1400" kern="1200" dirty="0" smtClean="0">
                          <a:solidFill>
                            <a:schemeClr val="tx1"/>
                          </a:solidFill>
                          <a:latin typeface="Times New Roman"/>
                          <a:ea typeface="宋体"/>
                          <a:cs typeface="Times New Roman"/>
                        </a:rPr>
                        <a:t>5mil</a:t>
                      </a:r>
                      <a:r>
                        <a:rPr lang="zh-CN" altLang="en-US" sz="1400" kern="1200" dirty="0" smtClean="0">
                          <a:solidFill>
                            <a:schemeClr val="tx1"/>
                          </a:solidFill>
                          <a:latin typeface="Times New Roman"/>
                          <a:ea typeface="宋体"/>
                          <a:cs typeface="Times New Roman"/>
                        </a:rPr>
                        <a:t>、</a:t>
                      </a:r>
                      <a:r>
                        <a:rPr lang="en-US" altLang="zh-CN" sz="1400" kern="1200" dirty="0" smtClean="0">
                          <a:solidFill>
                            <a:schemeClr val="tx1"/>
                          </a:solidFill>
                          <a:latin typeface="Times New Roman"/>
                          <a:ea typeface="宋体"/>
                          <a:cs typeface="Times New Roman"/>
                        </a:rPr>
                        <a:t>6mil</a:t>
                      </a:r>
                      <a:r>
                        <a:rPr lang="zh-CN" altLang="en-US" sz="1400" kern="1200" dirty="0" smtClean="0">
                          <a:solidFill>
                            <a:schemeClr val="tx1"/>
                          </a:solidFill>
                          <a:latin typeface="Times New Roman"/>
                          <a:ea typeface="宋体"/>
                          <a:cs typeface="Times New Roman"/>
                        </a:rPr>
                        <a:t>、</a:t>
                      </a:r>
                      <a:r>
                        <a:rPr lang="en-US" altLang="zh-CN" sz="1400" kern="1200" dirty="0" smtClean="0">
                          <a:solidFill>
                            <a:schemeClr val="tx1"/>
                          </a:solidFill>
                          <a:latin typeface="Times New Roman"/>
                          <a:ea typeface="宋体"/>
                          <a:cs typeface="Times New Roman"/>
                        </a:rPr>
                        <a:t>10mil</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条码最大长度</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 </a:t>
                      </a:r>
                      <a:r>
                        <a:rPr lang="en-US" altLang="zh-CN" sz="1400" kern="1200" dirty="0" smtClean="0">
                          <a:solidFill>
                            <a:schemeClr val="tx1"/>
                          </a:solidFill>
                          <a:latin typeface="Times New Roman"/>
                          <a:ea typeface="宋体"/>
                          <a:cs typeface="Times New Roman"/>
                        </a:rPr>
                        <a:t>72mm</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检测存储容量 </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altLang="zh-CN" sz="1400" kern="1200" dirty="0" smtClean="0">
                          <a:solidFill>
                            <a:schemeClr val="tx1"/>
                          </a:solidFill>
                          <a:latin typeface="Times New Roman"/>
                          <a:ea typeface="宋体"/>
                          <a:cs typeface="Times New Roman"/>
                        </a:rPr>
                        <a:t>1000</a:t>
                      </a:r>
                      <a:r>
                        <a:rPr lang="zh-CN" altLang="en-US" sz="1400" kern="1200" dirty="0" smtClean="0">
                          <a:solidFill>
                            <a:schemeClr val="tx1"/>
                          </a:solidFill>
                          <a:latin typeface="Times New Roman"/>
                          <a:ea typeface="宋体"/>
                          <a:cs typeface="Times New Roman"/>
                        </a:rPr>
                        <a:t>个</a:t>
                      </a:r>
                      <a:r>
                        <a:rPr lang="en-US" altLang="zh-CN" sz="1400" kern="1200" dirty="0" smtClean="0">
                          <a:solidFill>
                            <a:schemeClr val="tx1"/>
                          </a:solidFill>
                          <a:latin typeface="Times New Roman"/>
                          <a:ea typeface="宋体"/>
                          <a:cs typeface="Times New Roman"/>
                        </a:rPr>
                        <a:t>EAN-13</a:t>
                      </a:r>
                      <a:r>
                        <a:rPr lang="zh-CN" altLang="en-US" sz="1400" kern="1200" dirty="0" smtClean="0">
                          <a:solidFill>
                            <a:schemeClr val="tx1"/>
                          </a:solidFill>
                          <a:latin typeface="Times New Roman"/>
                          <a:ea typeface="宋体"/>
                          <a:cs typeface="Times New Roman"/>
                        </a:rPr>
                        <a:t>单次结果</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结果输出</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30000"/>
                        </a:lnSpc>
                        <a:spcAft>
                          <a:spcPts val="0"/>
                        </a:spcAft>
                      </a:pPr>
                      <a:r>
                        <a:rPr lang="en-US" altLang="zh-CN" sz="1400" kern="1200" dirty="0" smtClean="0">
                          <a:solidFill>
                            <a:schemeClr val="tx1"/>
                          </a:solidFill>
                          <a:latin typeface="Times New Roman"/>
                          <a:ea typeface="宋体"/>
                          <a:cs typeface="Times New Roman"/>
                        </a:rPr>
                        <a:t>1. </a:t>
                      </a:r>
                      <a:r>
                        <a:rPr lang="zh-CN" altLang="en-US" sz="1400" kern="1200" dirty="0" smtClean="0">
                          <a:solidFill>
                            <a:schemeClr val="tx1"/>
                          </a:solidFill>
                          <a:latin typeface="Times New Roman"/>
                          <a:ea typeface="宋体"/>
                          <a:cs typeface="Times New Roman"/>
                        </a:rPr>
                        <a:t>中文显示，双行液晶屏，</a:t>
                      </a:r>
                      <a:br>
                        <a:rPr lang="zh-CN" altLang="en-US" sz="1400" kern="1200" dirty="0" smtClean="0">
                          <a:solidFill>
                            <a:schemeClr val="tx1"/>
                          </a:solidFill>
                          <a:latin typeface="Times New Roman"/>
                          <a:ea typeface="宋体"/>
                          <a:cs typeface="Times New Roman"/>
                        </a:rPr>
                      </a:br>
                      <a:r>
                        <a:rPr lang="en-US" altLang="zh-CN" sz="1400" kern="1200" dirty="0" smtClean="0">
                          <a:solidFill>
                            <a:schemeClr val="tx1"/>
                          </a:solidFill>
                          <a:latin typeface="Times New Roman"/>
                          <a:ea typeface="宋体"/>
                          <a:cs typeface="Times New Roman"/>
                        </a:rPr>
                        <a:t>2. </a:t>
                      </a:r>
                      <a:r>
                        <a:rPr lang="zh-CN" altLang="en-US" sz="1400" kern="1200" dirty="0" smtClean="0">
                          <a:solidFill>
                            <a:schemeClr val="tx1"/>
                          </a:solidFill>
                          <a:latin typeface="Times New Roman"/>
                          <a:ea typeface="宋体"/>
                          <a:cs typeface="Times New Roman"/>
                        </a:rPr>
                        <a:t>译码状况批示：双色译码指示灯</a:t>
                      </a:r>
                      <a:br>
                        <a:rPr lang="zh-CN" altLang="en-US" sz="1400" kern="1200" dirty="0" smtClean="0">
                          <a:solidFill>
                            <a:schemeClr val="tx1"/>
                          </a:solidFill>
                          <a:latin typeface="Times New Roman"/>
                          <a:ea typeface="宋体"/>
                          <a:cs typeface="Times New Roman"/>
                        </a:rPr>
                      </a:br>
                      <a:r>
                        <a:rPr lang="en-US" altLang="zh-CN" sz="1400" kern="1200" dirty="0" smtClean="0">
                          <a:solidFill>
                            <a:schemeClr val="tx1"/>
                          </a:solidFill>
                          <a:latin typeface="Times New Roman"/>
                          <a:ea typeface="宋体"/>
                          <a:cs typeface="Times New Roman"/>
                        </a:rPr>
                        <a:t>3. </a:t>
                      </a:r>
                      <a:r>
                        <a:rPr lang="zh-CN" altLang="en-US" sz="1400" kern="1200" dirty="0" smtClean="0">
                          <a:solidFill>
                            <a:schemeClr val="tx1"/>
                          </a:solidFill>
                          <a:latin typeface="Times New Roman"/>
                          <a:ea typeface="宋体"/>
                          <a:cs typeface="Times New Roman"/>
                        </a:rPr>
                        <a:t>声音提示：蜂鸣器</a:t>
                      </a:r>
                      <a:br>
                        <a:rPr lang="zh-CN" altLang="en-US" sz="1400" kern="1200" dirty="0" smtClean="0">
                          <a:solidFill>
                            <a:schemeClr val="tx1"/>
                          </a:solidFill>
                          <a:latin typeface="Times New Roman"/>
                          <a:ea typeface="宋体"/>
                          <a:cs typeface="Times New Roman"/>
                        </a:rPr>
                      </a:br>
                      <a:r>
                        <a:rPr lang="en-US" altLang="zh-CN" sz="1400" kern="1200" dirty="0" smtClean="0">
                          <a:solidFill>
                            <a:schemeClr val="tx1"/>
                          </a:solidFill>
                          <a:latin typeface="Times New Roman"/>
                          <a:ea typeface="宋体"/>
                          <a:cs typeface="Times New Roman"/>
                        </a:rPr>
                        <a:t>4. </a:t>
                      </a:r>
                      <a:r>
                        <a:rPr lang="zh-CN" altLang="en-US" sz="1400" kern="1200" dirty="0" smtClean="0">
                          <a:solidFill>
                            <a:schemeClr val="tx1"/>
                          </a:solidFill>
                          <a:latin typeface="Times New Roman"/>
                          <a:ea typeface="宋体"/>
                          <a:cs typeface="Times New Roman"/>
                        </a:rPr>
                        <a:t>打印检测结果：</a:t>
                      </a:r>
                      <a:r>
                        <a:rPr lang="en-US" altLang="zh-CN" sz="1400" kern="1200" dirty="0" smtClean="0">
                          <a:solidFill>
                            <a:schemeClr val="tx1"/>
                          </a:solidFill>
                          <a:latin typeface="Times New Roman"/>
                          <a:ea typeface="宋体"/>
                          <a:cs typeface="Times New Roman"/>
                        </a:rPr>
                        <a:t>RS-232</a:t>
                      </a:r>
                      <a:r>
                        <a:rPr lang="zh-CN" altLang="en-US" sz="1400" kern="1200" dirty="0" smtClean="0">
                          <a:solidFill>
                            <a:schemeClr val="tx1"/>
                          </a:solidFill>
                          <a:latin typeface="Times New Roman"/>
                          <a:ea typeface="宋体"/>
                          <a:cs typeface="Times New Roman"/>
                        </a:rPr>
                        <a:t>接口</a:t>
                      </a:r>
                      <a:br>
                        <a:rPr lang="zh-CN" altLang="en-US" sz="1400" kern="1200" dirty="0" smtClean="0">
                          <a:solidFill>
                            <a:schemeClr val="tx1"/>
                          </a:solidFill>
                          <a:latin typeface="Times New Roman"/>
                          <a:ea typeface="宋体"/>
                          <a:cs typeface="Times New Roman"/>
                        </a:rPr>
                      </a:br>
                      <a:r>
                        <a:rPr lang="en-US" altLang="zh-CN" sz="1400" kern="1200" dirty="0" smtClean="0">
                          <a:solidFill>
                            <a:schemeClr val="tx1"/>
                          </a:solidFill>
                          <a:latin typeface="Times New Roman"/>
                          <a:ea typeface="宋体"/>
                          <a:cs typeface="Times New Roman"/>
                        </a:rPr>
                        <a:t>5. </a:t>
                      </a:r>
                      <a:r>
                        <a:rPr lang="zh-CN" altLang="en-US" sz="1400" kern="1200" dirty="0" smtClean="0">
                          <a:solidFill>
                            <a:schemeClr val="tx1"/>
                          </a:solidFill>
                          <a:latin typeface="Times New Roman"/>
                          <a:ea typeface="宋体"/>
                          <a:cs typeface="Times New Roman"/>
                        </a:rPr>
                        <a:t>检测数据导出：</a:t>
                      </a:r>
                      <a:r>
                        <a:rPr lang="en-US" altLang="zh-CN" sz="1400" kern="1200" dirty="0" smtClean="0">
                          <a:solidFill>
                            <a:schemeClr val="tx1"/>
                          </a:solidFill>
                          <a:latin typeface="Times New Roman"/>
                          <a:ea typeface="宋体"/>
                          <a:cs typeface="Times New Roman"/>
                        </a:rPr>
                        <a:t>USB</a:t>
                      </a:r>
                      <a:r>
                        <a:rPr lang="zh-CN" altLang="en-US" sz="1400" kern="1200" dirty="0" smtClean="0">
                          <a:solidFill>
                            <a:schemeClr val="tx1"/>
                          </a:solidFill>
                          <a:latin typeface="Times New Roman"/>
                          <a:ea typeface="宋体"/>
                          <a:cs typeface="Times New Roman"/>
                        </a:rPr>
                        <a:t>接口</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4032">
                <a:tc>
                  <a:txBody>
                    <a:bodyPr/>
                    <a:lstStyle/>
                    <a:p>
                      <a:pPr indent="0" algn="ctr">
                        <a:lnSpc>
                          <a:spcPct val="100000"/>
                        </a:lnSpc>
                        <a:spcAft>
                          <a:spcPts val="0"/>
                        </a:spcAft>
                      </a:pPr>
                      <a:r>
                        <a:rPr lang="zh-CN" sz="1400" dirty="0">
                          <a:latin typeface="Times New Roman"/>
                          <a:ea typeface="宋体"/>
                          <a:cs typeface="Times New Roman"/>
                        </a:rPr>
                        <a:t>仪器外观</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altLang="zh-CN" sz="2700" b="0" i="0" kern="1200" dirty="0" smtClean="0">
                          <a:solidFill>
                            <a:schemeClr val="tx1"/>
                          </a:solidFill>
                          <a:latin typeface="+mn-lt"/>
                          <a:ea typeface="+mn-ea"/>
                          <a:cs typeface="+mn-cs"/>
                        </a:rPr>
                        <a:t/>
                      </a:r>
                      <a:br>
                        <a:rPr lang="en-US" altLang="zh-CN" sz="2700" b="0" i="0" kern="1200" dirty="0" smtClean="0">
                          <a:solidFill>
                            <a:schemeClr val="tx1"/>
                          </a:solidFill>
                          <a:latin typeface="+mn-lt"/>
                          <a:ea typeface="+mn-ea"/>
                          <a:cs typeface="+mn-cs"/>
                        </a:rPr>
                      </a:br>
                      <a:r>
                        <a:rPr lang="zh-CN" altLang="en-US" sz="2700" b="0" i="0" kern="1200" dirty="0" smtClean="0">
                          <a:solidFill>
                            <a:schemeClr val="tx1"/>
                          </a:solidFill>
                          <a:latin typeface="+mn-lt"/>
                          <a:ea typeface="+mn-ea"/>
                          <a:cs typeface="+mn-cs"/>
                        </a:rPr>
                        <a:t> </a:t>
                      </a:r>
                      <a:r>
                        <a:rPr lang="en-US" altLang="zh-CN" sz="2700" b="0" i="0" kern="1200" dirty="0" smtClean="0">
                          <a:solidFill>
                            <a:schemeClr val="tx1"/>
                          </a:solidFill>
                          <a:latin typeface="+mn-lt"/>
                          <a:ea typeface="+mn-ea"/>
                          <a:cs typeface="+mn-cs"/>
                        </a:rPr>
                        <a:t/>
                      </a:r>
                      <a:br>
                        <a:rPr lang="en-US" altLang="zh-CN" sz="2700" b="0" i="0" kern="1200" dirty="0" smtClean="0">
                          <a:solidFill>
                            <a:schemeClr val="tx1"/>
                          </a:solidFill>
                          <a:latin typeface="+mn-lt"/>
                          <a:ea typeface="+mn-ea"/>
                          <a:cs typeface="+mn-cs"/>
                        </a:rPr>
                      </a:br>
                      <a:r>
                        <a:rPr lang="en-US" altLang="zh-CN" sz="2700" b="0" i="0" kern="1200" dirty="0" smtClean="0">
                          <a:solidFill>
                            <a:schemeClr val="tx1"/>
                          </a:solidFill>
                          <a:latin typeface="+mn-lt"/>
                          <a:ea typeface="+mn-ea"/>
                          <a:cs typeface="+mn-cs"/>
                        </a:rPr>
                        <a:t/>
                      </a:r>
                      <a:br>
                        <a:rPr lang="en-US" altLang="zh-CN" sz="2700" b="0" i="0" kern="1200" dirty="0" smtClean="0">
                          <a:solidFill>
                            <a:schemeClr val="tx1"/>
                          </a:solidFill>
                          <a:latin typeface="+mn-lt"/>
                          <a:ea typeface="+mn-ea"/>
                          <a:cs typeface="+mn-cs"/>
                        </a:rPr>
                      </a:b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a:srcRect/>
          <a:stretch>
            <a:fillRect/>
          </a:stretch>
        </p:blipFill>
        <p:spPr bwMode="auto">
          <a:xfrm>
            <a:off x="5383207" y="4644240"/>
            <a:ext cx="1847850" cy="13049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ea"/>
                <a:ea typeface="+mn-ea"/>
                <a:cs typeface="黑体" pitchFamily="49" charset="-122"/>
              </a:rPr>
              <a:t>2.2 </a:t>
            </a:r>
            <a:r>
              <a:rPr dirty="0" smtClean="0">
                <a:latin typeface="+mn-ea"/>
                <a:ea typeface="+mn-ea"/>
                <a:cs typeface="黑体" pitchFamily="49" charset="-122"/>
              </a:rPr>
              <a:t>电子测厚仪</a:t>
            </a:r>
            <a:endParaRPr dirty="0">
              <a:cs typeface="黑体" pitchFamily="49" charset="-122"/>
            </a:endParaRPr>
          </a:p>
        </p:txBody>
      </p:sp>
      <p:graphicFrame>
        <p:nvGraphicFramePr>
          <p:cNvPr id="3" name="表格 2"/>
          <p:cNvGraphicFramePr>
            <a:graphicFrameLocks noGrp="1"/>
          </p:cNvGraphicFramePr>
          <p:nvPr/>
        </p:nvGraphicFramePr>
        <p:xfrm>
          <a:off x="2239935" y="1572406"/>
          <a:ext cx="7858180" cy="4143404"/>
        </p:xfrm>
        <a:graphic>
          <a:graphicData uri="http://schemas.openxmlformats.org/drawingml/2006/table">
            <a:tbl>
              <a:tblPr/>
              <a:tblGrid>
                <a:gridCol w="1738304"/>
                <a:gridCol w="3000396"/>
                <a:gridCol w="3119480"/>
              </a:tblGrid>
              <a:tr h="0">
                <a:tc>
                  <a:txBody>
                    <a:bodyPr/>
                    <a:lstStyle/>
                    <a:p>
                      <a:pPr indent="0" algn="ctr">
                        <a:lnSpc>
                          <a:spcPct val="150000"/>
                        </a:lnSpc>
                        <a:spcAft>
                          <a:spcPts val="0"/>
                        </a:spcAft>
                      </a:pPr>
                      <a:r>
                        <a:rPr lang="zh-CN" sz="1400" dirty="0">
                          <a:latin typeface="Times New Roman"/>
                          <a:ea typeface="宋体"/>
                          <a:cs typeface="Times New Roman"/>
                        </a:rPr>
                        <a:t>仪器名称</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GH-D </a:t>
                      </a:r>
                      <a:r>
                        <a:rPr lang="zh-CN" sz="1400" dirty="0">
                          <a:latin typeface="Times New Roman"/>
                          <a:ea typeface="宋体"/>
                          <a:cs typeface="Times New Roman"/>
                        </a:rPr>
                        <a:t>全自动高精度数字测厚仪</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GH-3 </a:t>
                      </a:r>
                      <a:r>
                        <a:rPr lang="zh-CN" sz="1400" dirty="0">
                          <a:latin typeface="Times New Roman"/>
                          <a:ea typeface="宋体"/>
                          <a:cs typeface="Times New Roman"/>
                        </a:rPr>
                        <a:t>数字测厚仪</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a:latin typeface="Times New Roman"/>
                          <a:ea typeface="宋体"/>
                          <a:cs typeface="Times New Roman"/>
                        </a:rPr>
                        <a:t>适用范围</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0" algn="ctr">
                        <a:lnSpc>
                          <a:spcPct val="150000"/>
                        </a:lnSpc>
                        <a:spcAft>
                          <a:spcPts val="0"/>
                        </a:spcAft>
                      </a:pPr>
                      <a:r>
                        <a:rPr lang="zh-CN" sz="1400">
                          <a:latin typeface="Times New Roman"/>
                          <a:ea typeface="宋体"/>
                          <a:cs typeface="Times New Roman"/>
                        </a:rPr>
                        <a:t>塑料薄膜、纸张等材料厚度测量</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a:txBody>
                    <a:bodyPr/>
                    <a:lstStyle/>
                    <a:p>
                      <a:pPr indent="0" algn="ctr">
                        <a:lnSpc>
                          <a:spcPct val="150000"/>
                        </a:lnSpc>
                        <a:spcAft>
                          <a:spcPts val="0"/>
                        </a:spcAft>
                      </a:pPr>
                      <a:r>
                        <a:rPr lang="zh-CN" sz="1400" dirty="0">
                          <a:latin typeface="Times New Roman"/>
                          <a:ea typeface="宋体"/>
                          <a:cs typeface="Times New Roman"/>
                        </a:rPr>
                        <a:t>测量范围</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0-1.5mm</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0.001-12.5mm</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a:latin typeface="Times New Roman"/>
                          <a:ea typeface="宋体"/>
                          <a:cs typeface="Times New Roman"/>
                        </a:rPr>
                        <a:t>分辨率</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smtClean="0">
                          <a:latin typeface="Times New Roman"/>
                          <a:ea typeface="宋体"/>
                          <a:cs typeface="Times New Roman"/>
                        </a:rPr>
                        <a:t>0.1</a:t>
                      </a:r>
                      <a:r>
                        <a:rPr lang="el-GR" sz="1400" dirty="0" smtClean="0">
                          <a:latin typeface="Times New Roman"/>
                          <a:ea typeface="宋体"/>
                          <a:cs typeface="Times New Roman"/>
                        </a:rPr>
                        <a:t>μ</a:t>
                      </a:r>
                      <a:r>
                        <a:rPr lang="en-US" sz="1400" dirty="0" smtClean="0">
                          <a:latin typeface="Times New Roman"/>
                          <a:ea typeface="宋体"/>
                          <a:cs typeface="Times New Roman"/>
                        </a:rPr>
                        <a:t>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0.001mm</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a:latin typeface="Times New Roman"/>
                          <a:ea typeface="宋体"/>
                          <a:cs typeface="Times New Roman"/>
                        </a:rPr>
                        <a:t>测量点数</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0-10</a:t>
                      </a:r>
                      <a:r>
                        <a:rPr lang="zh-CN" sz="1400">
                          <a:latin typeface="Times New Roman"/>
                          <a:ea typeface="宋体"/>
                          <a:cs typeface="Times New Roman"/>
                        </a:rPr>
                        <a:t>点</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a:latin typeface="Times New Roman"/>
                          <a:ea typeface="宋体"/>
                          <a:cs typeface="Times New Roman"/>
                        </a:rPr>
                        <a:t>测量力</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0.5N</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0.5N-1N</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a:latin typeface="Times New Roman"/>
                          <a:ea typeface="宋体"/>
                          <a:cs typeface="Times New Roman"/>
                        </a:rPr>
                        <a:t>测量头</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l-GR" sz="1400" dirty="0" smtClean="0">
                          <a:latin typeface="Times New Roman"/>
                          <a:ea typeface="宋体"/>
                          <a:cs typeface="Times New Roman"/>
                        </a:rPr>
                        <a:t>Φ</a:t>
                      </a:r>
                      <a:r>
                        <a:rPr lang="en-US" sz="1400" dirty="0" smtClean="0">
                          <a:latin typeface="Times New Roman"/>
                          <a:ea typeface="宋体"/>
                          <a:cs typeface="Times New Roman"/>
                        </a:rPr>
                        <a:t>5</a:t>
                      </a:r>
                      <a:r>
                        <a:rPr lang="en-US" altLang="zh-CN" sz="1400" dirty="0" smtClean="0">
                          <a:latin typeface="Times New Roman"/>
                          <a:ea typeface="宋体"/>
                          <a:cs typeface="Times New Roman"/>
                        </a:rPr>
                        <a:t>mm</a:t>
                      </a:r>
                      <a:r>
                        <a:rPr lang="en-US" sz="1400" dirty="0" smtClean="0">
                          <a:latin typeface="Times New Roman"/>
                          <a:ea typeface="宋体"/>
                          <a:cs typeface="Times New Roman"/>
                        </a:rPr>
                        <a:t>(</a:t>
                      </a:r>
                      <a:r>
                        <a:rPr lang="zh-CN" sz="1400" dirty="0">
                          <a:latin typeface="Times New Roman"/>
                          <a:ea typeface="宋体"/>
                          <a:cs typeface="Times New Roman"/>
                        </a:rPr>
                        <a:t>可定制</a:t>
                      </a:r>
                      <a:r>
                        <a:rPr lang="en-US" sz="1400" dirty="0">
                          <a:latin typeface="Times New Roman"/>
                          <a:ea typeface="宋体"/>
                          <a:cs typeface="Times New Roman"/>
                        </a:rPr>
                        <a:t>)</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l-GR" sz="1400" dirty="0" smtClean="0">
                          <a:latin typeface="Times New Roman"/>
                          <a:ea typeface="宋体"/>
                          <a:cs typeface="Times New Roman"/>
                        </a:rPr>
                        <a:t>Φ</a:t>
                      </a:r>
                      <a:r>
                        <a:rPr lang="en-US" sz="1400" dirty="0" smtClean="0">
                          <a:latin typeface="Times New Roman"/>
                          <a:ea typeface="宋体"/>
                          <a:cs typeface="Times New Roman"/>
                        </a:rPr>
                        <a:t>5</a:t>
                      </a:r>
                      <a:r>
                        <a:rPr lang="en-US" altLang="zh-CN" sz="1400" dirty="0" smtClean="0">
                          <a:latin typeface="Times New Roman"/>
                          <a:ea typeface="宋体"/>
                          <a:cs typeface="Times New Roman"/>
                        </a:rPr>
                        <a:t>mm</a:t>
                      </a:r>
                      <a:r>
                        <a:rPr lang="en-US" sz="1400" dirty="0" smtClean="0">
                          <a:latin typeface="Times New Roman"/>
                          <a:ea typeface="宋体"/>
                          <a:cs typeface="Times New Roman"/>
                        </a:rPr>
                        <a:t>(</a:t>
                      </a:r>
                      <a:r>
                        <a:rPr lang="zh-CN" sz="1400" dirty="0">
                          <a:latin typeface="Times New Roman"/>
                          <a:ea typeface="宋体"/>
                          <a:cs typeface="Times New Roman"/>
                        </a:rPr>
                        <a:t>可定制</a:t>
                      </a:r>
                      <a:r>
                        <a:rPr lang="en-US" sz="1400" dirty="0">
                          <a:latin typeface="Times New Roman"/>
                          <a:ea typeface="宋体"/>
                          <a:cs typeface="Times New Roman"/>
                        </a:rPr>
                        <a:t>)</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a:latin typeface="Times New Roman"/>
                          <a:ea typeface="宋体"/>
                          <a:cs typeface="Times New Roman"/>
                        </a:rPr>
                        <a:t>工作温度</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0-40</a:t>
                      </a:r>
                      <a:r>
                        <a:rPr lang="zh-CN"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0-40</a:t>
                      </a:r>
                      <a:r>
                        <a:rPr lang="zh-CN"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a:latin typeface="Times New Roman"/>
                          <a:ea typeface="宋体"/>
                          <a:cs typeface="Times New Roman"/>
                        </a:rPr>
                        <a:t>测量头表面粗糙度</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Ra&lt;0.2</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044">
                <a:tc>
                  <a:txBody>
                    <a:bodyPr/>
                    <a:lstStyle/>
                    <a:p>
                      <a:pPr indent="0" algn="ctr">
                        <a:lnSpc>
                          <a:spcPct val="150000"/>
                        </a:lnSpc>
                        <a:spcAft>
                          <a:spcPts val="0"/>
                        </a:spcAft>
                      </a:pPr>
                      <a:r>
                        <a:rPr lang="zh-CN" sz="1400">
                          <a:latin typeface="Times New Roman"/>
                          <a:ea typeface="宋体"/>
                          <a:cs typeface="Times New Roman"/>
                        </a:rPr>
                        <a:t>仪器外观</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22"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238125"/>
          </a:xfrm>
          <a:prstGeom prst="rect">
            <a:avLst/>
          </a:prstGeom>
          <a:noFill/>
        </p:spPr>
      </p:pic>
      <p:pic>
        <p:nvPicPr>
          <p:cNvPr id="921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238125"/>
          </a:xfrm>
          <a:prstGeom prst="rect">
            <a:avLst/>
          </a:prstGeom>
          <a:noFill/>
        </p:spPr>
      </p:pic>
      <p:pic>
        <p:nvPicPr>
          <p:cNvPr id="9217" name="图片 67" descr="测厚GH-3"/>
          <p:cNvPicPr>
            <a:picLocks noChangeAspect="1" noChangeArrowheads="1"/>
          </p:cNvPicPr>
          <p:nvPr/>
        </p:nvPicPr>
        <p:blipFill>
          <a:blip r:embed="rId3" cstate="print"/>
          <a:srcRect t="5147"/>
          <a:stretch>
            <a:fillRect/>
          </a:stretch>
        </p:blipFill>
        <p:spPr bwMode="auto">
          <a:xfrm flipH="1">
            <a:off x="8312165" y="4644240"/>
            <a:ext cx="733425" cy="933450"/>
          </a:xfrm>
          <a:prstGeom prst="rect">
            <a:avLst/>
          </a:prstGeom>
          <a:noFill/>
        </p:spPr>
      </p:pic>
      <p:pic>
        <p:nvPicPr>
          <p:cNvPr id="10" name="图片 66" descr="测厚GH-D"/>
          <p:cNvPicPr>
            <a:picLocks noChangeAspect="1" noChangeArrowheads="1"/>
          </p:cNvPicPr>
          <p:nvPr/>
        </p:nvPicPr>
        <p:blipFill>
          <a:blip r:embed="rId4"/>
          <a:srcRect/>
          <a:stretch>
            <a:fillRect/>
          </a:stretch>
        </p:blipFill>
        <p:spPr bwMode="auto">
          <a:xfrm>
            <a:off x="4883141" y="4644240"/>
            <a:ext cx="1447800" cy="952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黑体" pitchFamily="49" charset="-122"/>
              </a:rPr>
              <a:t>2.3 </a:t>
            </a:r>
            <a:r>
              <a:rPr dirty="0" smtClean="0">
                <a:cs typeface="黑体" pitchFamily="49" charset="-122"/>
              </a:rPr>
              <a:t>电子万能材料试验机</a:t>
            </a:r>
            <a:endParaRPr lang="zh-CN" altLang="en-US" dirty="0"/>
          </a:p>
        </p:txBody>
      </p:sp>
      <p:graphicFrame>
        <p:nvGraphicFramePr>
          <p:cNvPr id="3" name="表格 2"/>
          <p:cNvGraphicFramePr>
            <a:graphicFrameLocks noGrp="1"/>
          </p:cNvGraphicFramePr>
          <p:nvPr/>
        </p:nvGraphicFramePr>
        <p:xfrm>
          <a:off x="1239803" y="1072340"/>
          <a:ext cx="10215634" cy="5390805"/>
        </p:xfrm>
        <a:graphic>
          <a:graphicData uri="http://schemas.openxmlformats.org/drawingml/2006/table">
            <a:tbl>
              <a:tblPr/>
              <a:tblGrid>
                <a:gridCol w="928694"/>
                <a:gridCol w="2000264"/>
                <a:gridCol w="1928826"/>
                <a:gridCol w="2000264"/>
                <a:gridCol w="1714512"/>
                <a:gridCol w="1643074"/>
              </a:tblGrid>
              <a:tr h="428628">
                <a:tc>
                  <a:txBody>
                    <a:bodyPr/>
                    <a:lstStyle/>
                    <a:p>
                      <a:pPr indent="0" algn="ctr">
                        <a:lnSpc>
                          <a:spcPct val="150000"/>
                        </a:lnSpc>
                        <a:spcAft>
                          <a:spcPts val="0"/>
                        </a:spcAft>
                      </a:pPr>
                      <a:r>
                        <a:rPr lang="zh-CN" sz="1000" b="1" dirty="0" smtClean="0">
                          <a:latin typeface="Times New Roman"/>
                          <a:ea typeface="宋体"/>
                          <a:cs typeface="Times New Roman"/>
                        </a:rPr>
                        <a:t>仪器型号</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a:latin typeface="Times New Roman"/>
                          <a:ea typeface="宋体"/>
                          <a:cs typeface="Times New Roman"/>
                        </a:rPr>
                        <a:t>GHH</a:t>
                      </a:r>
                      <a:r>
                        <a:rPr lang="zh-CN" sz="1000" dirty="0" smtClean="0">
                          <a:latin typeface="Times New Roman"/>
                          <a:ea typeface="宋体"/>
                          <a:cs typeface="Times New Roman"/>
                        </a:rPr>
                        <a:t>型电子</a:t>
                      </a:r>
                      <a:r>
                        <a:rPr lang="zh-CN" sz="1000" dirty="0">
                          <a:latin typeface="Times New Roman"/>
                          <a:ea typeface="宋体"/>
                          <a:cs typeface="Times New Roman"/>
                        </a:rPr>
                        <a:t>拉力机</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a:latin typeface="Times New Roman"/>
                          <a:ea typeface="宋体"/>
                          <a:cs typeface="Times New Roman"/>
                        </a:rPr>
                        <a:t>GBH-1</a:t>
                      </a:r>
                      <a:r>
                        <a:rPr lang="zh-CN" sz="1000" dirty="0" smtClean="0">
                          <a:latin typeface="Times New Roman"/>
                          <a:ea typeface="宋体"/>
                          <a:cs typeface="Times New Roman"/>
                        </a:rPr>
                        <a:t>型电子</a:t>
                      </a:r>
                      <a:r>
                        <a:rPr lang="zh-CN" sz="1000" dirty="0">
                          <a:latin typeface="Times New Roman"/>
                          <a:ea typeface="宋体"/>
                          <a:cs typeface="Times New Roman"/>
                        </a:rPr>
                        <a:t>拉力机</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a:latin typeface="Times New Roman"/>
                          <a:ea typeface="宋体"/>
                          <a:cs typeface="Times New Roman"/>
                        </a:rPr>
                        <a:t>GBL-L</a:t>
                      </a:r>
                      <a:r>
                        <a:rPr lang="zh-CN" sz="1000" dirty="0" smtClean="0">
                          <a:latin typeface="Times New Roman"/>
                          <a:ea typeface="宋体"/>
                          <a:cs typeface="Times New Roman"/>
                        </a:rPr>
                        <a:t>型电子</a:t>
                      </a:r>
                      <a:r>
                        <a:rPr lang="zh-CN" sz="1000" dirty="0">
                          <a:latin typeface="Times New Roman"/>
                          <a:ea typeface="宋体"/>
                          <a:cs typeface="Times New Roman"/>
                        </a:rPr>
                        <a:t>拉力机</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a:latin typeface="Times New Roman"/>
                          <a:ea typeface="宋体"/>
                          <a:cs typeface="Times New Roman"/>
                        </a:rPr>
                        <a:t>GBS</a:t>
                      </a:r>
                      <a:r>
                        <a:rPr lang="zh-CN" sz="1000" dirty="0" smtClean="0">
                          <a:latin typeface="Times New Roman"/>
                          <a:ea typeface="宋体"/>
                          <a:cs typeface="Times New Roman"/>
                        </a:rPr>
                        <a:t>型电子</a:t>
                      </a:r>
                      <a:r>
                        <a:rPr lang="zh-CN" sz="1000" dirty="0">
                          <a:latin typeface="Times New Roman"/>
                          <a:ea typeface="宋体"/>
                          <a:cs typeface="Times New Roman"/>
                        </a:rPr>
                        <a:t>拉力机</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a:latin typeface="Times New Roman"/>
                          <a:ea typeface="宋体"/>
                          <a:cs typeface="Times New Roman"/>
                        </a:rPr>
                        <a:t>GBS-SP</a:t>
                      </a:r>
                      <a:r>
                        <a:rPr lang="zh-CN" sz="1000" dirty="0" smtClean="0">
                          <a:latin typeface="Times New Roman"/>
                          <a:ea typeface="宋体"/>
                          <a:cs typeface="Times New Roman"/>
                        </a:rPr>
                        <a:t>型电子</a:t>
                      </a:r>
                      <a:r>
                        <a:rPr lang="zh-CN" sz="1000" dirty="0">
                          <a:latin typeface="Times New Roman"/>
                          <a:ea typeface="宋体"/>
                          <a:cs typeface="Times New Roman"/>
                        </a:rPr>
                        <a:t>拉力机</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08">
                <a:tc>
                  <a:txBody>
                    <a:bodyPr/>
                    <a:lstStyle/>
                    <a:p>
                      <a:pPr indent="0" algn="ctr">
                        <a:lnSpc>
                          <a:spcPct val="150000"/>
                        </a:lnSpc>
                        <a:spcAft>
                          <a:spcPts val="0"/>
                        </a:spcAft>
                      </a:pPr>
                      <a:r>
                        <a:rPr lang="zh-CN" sz="1000" b="1" dirty="0" smtClean="0">
                          <a:latin typeface="Times New Roman"/>
                          <a:ea typeface="宋体"/>
                          <a:cs typeface="Times New Roman"/>
                        </a:rPr>
                        <a:t>适用范围</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zh-CN" sz="1000" dirty="0">
                          <a:latin typeface="Times New Roman"/>
                          <a:ea typeface="宋体"/>
                          <a:cs typeface="Times New Roman"/>
                        </a:rPr>
                        <a:t>检测各种塑料膜、纸铝塑复合膜等的剥离强度、拉伸强度、穿刺强度、压缩强度、撕裂强度、屈服强度、热封强度、断裂强度、延伸率等参数</a:t>
                      </a:r>
                      <a:endParaRPr lang="zh-CN" sz="1000" dirty="0">
                        <a:latin typeface="Tahoma"/>
                        <a:ea typeface="宋体"/>
                        <a:cs typeface="Times New Roman"/>
                      </a:endParaRPr>
                    </a:p>
                  </a:txBody>
                  <a:tcPr marL="41854" marR="4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zh-CN" sz="1000" dirty="0">
                          <a:latin typeface="Times New Roman"/>
                          <a:ea typeface="宋体"/>
                          <a:cs typeface="Times New Roman"/>
                        </a:rPr>
                        <a:t>对各种塑料薄膜、纸铝塑复合膜、胶带、软质包装材料、橡胶片材、纸张、无纺布等包材进行拉伸、剥离、热封、撕裂、穿刺、压缩、弯曲、剪切等力学性能的测试。</a:t>
                      </a:r>
                      <a:endParaRPr lang="zh-CN" sz="1000" dirty="0">
                        <a:latin typeface="Tahoma"/>
                        <a:ea typeface="宋体"/>
                        <a:cs typeface="Times New Roman"/>
                      </a:endParaRPr>
                    </a:p>
                  </a:txBody>
                  <a:tcPr marL="41854" marR="4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zh-CN" sz="1000" dirty="0">
                          <a:latin typeface="Times New Roman"/>
                          <a:ea typeface="宋体"/>
                          <a:cs typeface="Times New Roman"/>
                        </a:rPr>
                        <a:t>对各种塑料薄膜、纸铝塑复合膜、胶带、软质包装材料、橡胶片材、纸张、无纺布等包材进行拉伸、撕裂、热封、剥离等力学性能的测试。</a:t>
                      </a:r>
                      <a:endParaRPr lang="zh-CN" sz="1000" dirty="0">
                        <a:latin typeface="Tahoma"/>
                        <a:ea typeface="宋体"/>
                        <a:cs typeface="Times New Roman"/>
                      </a:endParaRPr>
                    </a:p>
                  </a:txBody>
                  <a:tcPr marL="41854" marR="4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0" algn="just">
                        <a:lnSpc>
                          <a:spcPct val="150000"/>
                        </a:lnSpc>
                        <a:spcAft>
                          <a:spcPts val="0"/>
                        </a:spcAft>
                      </a:pPr>
                      <a:r>
                        <a:rPr lang="zh-CN" sz="1000" dirty="0">
                          <a:latin typeface="Times New Roman"/>
                          <a:ea typeface="宋体"/>
                          <a:cs typeface="Times New Roman"/>
                        </a:rPr>
                        <a:t>对各种塑料薄膜、纸铝塑复合膜、胶带、软质包装材料、橡胶片材、纸张、无纺布等包材进行拉伸、剥离、热封等力学性能的测试。</a:t>
                      </a:r>
                      <a:endParaRPr lang="zh-CN" sz="1000" dirty="0">
                        <a:latin typeface="Tahoma"/>
                        <a:ea typeface="宋体"/>
                        <a:cs typeface="Times New Roman"/>
                      </a:endParaRPr>
                    </a:p>
                  </a:txBody>
                  <a:tcPr marL="41854" marR="4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92977">
                <a:tc>
                  <a:txBody>
                    <a:bodyPr/>
                    <a:lstStyle/>
                    <a:p>
                      <a:pPr indent="0" algn="ctr">
                        <a:lnSpc>
                          <a:spcPct val="150000"/>
                        </a:lnSpc>
                        <a:spcAft>
                          <a:spcPts val="0"/>
                        </a:spcAft>
                      </a:pPr>
                      <a:r>
                        <a:rPr lang="zh-CN" sz="1000" b="1" dirty="0">
                          <a:latin typeface="Times New Roman"/>
                          <a:ea typeface="宋体"/>
                          <a:cs typeface="Times New Roman"/>
                        </a:rPr>
                        <a:t>测</a:t>
                      </a:r>
                      <a:r>
                        <a:rPr lang="zh-CN" sz="1000" b="1" dirty="0" smtClean="0">
                          <a:latin typeface="Times New Roman"/>
                          <a:ea typeface="宋体"/>
                          <a:cs typeface="Times New Roman"/>
                        </a:rPr>
                        <a:t>力范围</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0</a:t>
                      </a:r>
                      <a:r>
                        <a:rPr lang="en-US" sz="1000" kern="100" dirty="0" smtClean="0">
                          <a:latin typeface="Times New Roman"/>
                          <a:ea typeface="宋体"/>
                          <a:cs typeface="Times New Roman"/>
                        </a:rPr>
                        <a:t>～</a:t>
                      </a:r>
                      <a:r>
                        <a:rPr lang="en-US" sz="1000" dirty="0" smtClean="0">
                          <a:latin typeface="Times New Roman"/>
                          <a:ea typeface="宋体"/>
                          <a:cs typeface="Times New Roman"/>
                        </a:rPr>
                        <a:t>5000N</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0</a:t>
                      </a:r>
                      <a:r>
                        <a:rPr lang="en-US" sz="1000" kern="100" dirty="0" smtClean="0">
                          <a:latin typeface="Times New Roman"/>
                          <a:ea typeface="宋体"/>
                          <a:cs typeface="Times New Roman"/>
                        </a:rPr>
                        <a:t>～</a:t>
                      </a:r>
                      <a:r>
                        <a:rPr lang="en-US" sz="1000" dirty="0" smtClean="0">
                          <a:latin typeface="Times New Roman"/>
                          <a:ea typeface="宋体"/>
                          <a:cs typeface="Times New Roman"/>
                        </a:rPr>
                        <a:t>500N</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0</a:t>
                      </a:r>
                      <a:r>
                        <a:rPr lang="en-US" sz="1000" kern="100" dirty="0" smtClean="0">
                          <a:latin typeface="Times New Roman"/>
                          <a:ea typeface="宋体"/>
                          <a:cs typeface="Times New Roman"/>
                        </a:rPr>
                        <a:t>～</a:t>
                      </a:r>
                      <a:r>
                        <a:rPr lang="en-US" sz="1000" dirty="0" smtClean="0">
                          <a:latin typeface="Times New Roman"/>
                          <a:ea typeface="宋体"/>
                          <a:cs typeface="Times New Roman"/>
                        </a:rPr>
                        <a:t>300N</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0</a:t>
                      </a:r>
                      <a:r>
                        <a:rPr lang="en-US" sz="1000" kern="100" dirty="0" smtClean="0">
                          <a:latin typeface="Times New Roman"/>
                          <a:ea typeface="宋体"/>
                          <a:cs typeface="Times New Roman"/>
                        </a:rPr>
                        <a:t>～</a:t>
                      </a:r>
                      <a:r>
                        <a:rPr lang="en-US" sz="1000" dirty="0" smtClean="0">
                          <a:latin typeface="Times New Roman"/>
                          <a:ea typeface="宋体"/>
                          <a:cs typeface="Times New Roman"/>
                        </a:rPr>
                        <a:t>300N</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0</a:t>
                      </a:r>
                      <a:r>
                        <a:rPr lang="en-US" sz="1000" kern="100" dirty="0" smtClean="0">
                          <a:latin typeface="Times New Roman"/>
                          <a:ea typeface="宋体"/>
                          <a:cs typeface="Times New Roman"/>
                        </a:rPr>
                        <a:t>～</a:t>
                      </a:r>
                      <a:r>
                        <a:rPr lang="en-US" sz="1000" dirty="0" smtClean="0">
                          <a:latin typeface="Times New Roman"/>
                          <a:ea typeface="宋体"/>
                          <a:cs typeface="Times New Roman"/>
                        </a:rPr>
                        <a:t>300N</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66">
                <a:tc>
                  <a:txBody>
                    <a:bodyPr/>
                    <a:lstStyle/>
                    <a:p>
                      <a:pPr indent="0" algn="ctr">
                        <a:lnSpc>
                          <a:spcPct val="150000"/>
                        </a:lnSpc>
                        <a:spcAft>
                          <a:spcPts val="0"/>
                        </a:spcAft>
                      </a:pPr>
                      <a:r>
                        <a:rPr lang="zh-CN" sz="1000" b="1" dirty="0">
                          <a:latin typeface="Times New Roman"/>
                          <a:ea typeface="宋体"/>
                          <a:cs typeface="Times New Roman"/>
                        </a:rPr>
                        <a:t>测</a:t>
                      </a:r>
                      <a:r>
                        <a:rPr lang="zh-CN" sz="1000" b="1" dirty="0" smtClean="0">
                          <a:latin typeface="Times New Roman"/>
                          <a:ea typeface="宋体"/>
                          <a:cs typeface="Times New Roman"/>
                        </a:rPr>
                        <a:t>力精度</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a:latin typeface="Times New Roman"/>
                          <a:ea typeface="宋体"/>
                          <a:cs typeface="Times New Roman"/>
                        </a:rPr>
                        <a:t>示值的</a:t>
                      </a:r>
                      <a:r>
                        <a:rPr lang="en-US" sz="1000">
                          <a:latin typeface="Times New Roman"/>
                          <a:ea typeface="宋体"/>
                          <a:cs typeface="Times New Roman"/>
                        </a:rPr>
                        <a:t>±0.5%</a:t>
                      </a:r>
                      <a:r>
                        <a:rPr lang="zh-CN" sz="1000">
                          <a:latin typeface="Times New Roman"/>
                          <a:ea typeface="宋体"/>
                          <a:cs typeface="Times New Roman"/>
                        </a:rPr>
                        <a:t>以内（</a:t>
                      </a:r>
                      <a:r>
                        <a:rPr lang="en-US" sz="1000">
                          <a:latin typeface="Times New Roman"/>
                          <a:ea typeface="宋体"/>
                          <a:cs typeface="Times New Roman"/>
                        </a:rPr>
                        <a:t>0.5</a:t>
                      </a:r>
                      <a:r>
                        <a:rPr lang="zh-CN" sz="1000">
                          <a:latin typeface="Times New Roman"/>
                          <a:ea typeface="宋体"/>
                          <a:cs typeface="Times New Roman"/>
                        </a:rPr>
                        <a:t>级）</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dirty="0">
                          <a:latin typeface="Times New Roman"/>
                          <a:ea typeface="宋体"/>
                          <a:cs typeface="Times New Roman"/>
                        </a:rPr>
                        <a:t>示值的</a:t>
                      </a:r>
                      <a:r>
                        <a:rPr lang="en-US" sz="1000" dirty="0">
                          <a:latin typeface="Times New Roman"/>
                          <a:ea typeface="宋体"/>
                          <a:cs typeface="Times New Roman"/>
                        </a:rPr>
                        <a:t>±0.5%</a:t>
                      </a:r>
                      <a:r>
                        <a:rPr lang="zh-CN" sz="1000" dirty="0" smtClean="0">
                          <a:latin typeface="Times New Roman"/>
                          <a:ea typeface="宋体"/>
                          <a:cs typeface="Times New Roman"/>
                        </a:rPr>
                        <a:t>以（</a:t>
                      </a:r>
                      <a:r>
                        <a:rPr lang="en-US" sz="1000" dirty="0">
                          <a:latin typeface="Times New Roman"/>
                          <a:ea typeface="宋体"/>
                          <a:cs typeface="Times New Roman"/>
                        </a:rPr>
                        <a:t>0.5</a:t>
                      </a:r>
                      <a:r>
                        <a:rPr lang="zh-CN" sz="1000" dirty="0">
                          <a:latin typeface="Times New Roman"/>
                          <a:ea typeface="宋体"/>
                          <a:cs typeface="Times New Roman"/>
                        </a:rPr>
                        <a:t>级）</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dirty="0">
                          <a:latin typeface="Times New Roman"/>
                          <a:ea typeface="宋体"/>
                          <a:cs typeface="Times New Roman"/>
                        </a:rPr>
                        <a:t>示值的</a:t>
                      </a:r>
                      <a:r>
                        <a:rPr lang="en-US" sz="1000" dirty="0">
                          <a:latin typeface="Times New Roman"/>
                          <a:ea typeface="宋体"/>
                          <a:cs typeface="Times New Roman"/>
                        </a:rPr>
                        <a:t>±1%</a:t>
                      </a:r>
                      <a:r>
                        <a:rPr lang="zh-CN" sz="1000" dirty="0">
                          <a:latin typeface="Times New Roman"/>
                          <a:ea typeface="宋体"/>
                          <a:cs typeface="Times New Roman"/>
                        </a:rPr>
                        <a:t>以内（</a:t>
                      </a:r>
                      <a:r>
                        <a:rPr lang="en-US" sz="1000" dirty="0">
                          <a:latin typeface="Times New Roman"/>
                          <a:ea typeface="宋体"/>
                          <a:cs typeface="Times New Roman"/>
                        </a:rPr>
                        <a:t>1</a:t>
                      </a:r>
                      <a:r>
                        <a:rPr lang="zh-CN" sz="1000" dirty="0">
                          <a:latin typeface="Times New Roman"/>
                          <a:ea typeface="宋体"/>
                          <a:cs typeface="Times New Roman"/>
                        </a:rPr>
                        <a:t>级）</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dirty="0">
                          <a:latin typeface="Times New Roman"/>
                          <a:ea typeface="宋体"/>
                          <a:cs typeface="Times New Roman"/>
                        </a:rPr>
                        <a:t>示值的</a:t>
                      </a:r>
                      <a:r>
                        <a:rPr lang="en-US" sz="1000" dirty="0">
                          <a:latin typeface="Times New Roman"/>
                          <a:ea typeface="宋体"/>
                          <a:cs typeface="Times New Roman"/>
                        </a:rPr>
                        <a:t>±1%</a:t>
                      </a:r>
                      <a:r>
                        <a:rPr lang="zh-CN" sz="1000" dirty="0" smtClean="0">
                          <a:latin typeface="Times New Roman"/>
                          <a:ea typeface="宋体"/>
                          <a:cs typeface="Times New Roman"/>
                        </a:rPr>
                        <a:t>以内（</a:t>
                      </a:r>
                      <a:r>
                        <a:rPr lang="en-US" sz="1000" dirty="0">
                          <a:latin typeface="Times New Roman"/>
                          <a:ea typeface="宋体"/>
                          <a:cs typeface="Times New Roman"/>
                        </a:rPr>
                        <a:t>1</a:t>
                      </a:r>
                      <a:r>
                        <a:rPr lang="zh-CN" sz="1000" dirty="0">
                          <a:latin typeface="Times New Roman"/>
                          <a:ea typeface="宋体"/>
                          <a:cs typeface="Times New Roman"/>
                        </a:rPr>
                        <a:t>级）</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dirty="0">
                          <a:latin typeface="Times New Roman"/>
                          <a:ea typeface="宋体"/>
                          <a:cs typeface="Times New Roman"/>
                        </a:rPr>
                        <a:t>示值的</a:t>
                      </a:r>
                      <a:r>
                        <a:rPr lang="en-US" sz="1000" dirty="0">
                          <a:latin typeface="Times New Roman"/>
                          <a:ea typeface="宋体"/>
                          <a:cs typeface="Times New Roman"/>
                        </a:rPr>
                        <a:t>±1%</a:t>
                      </a:r>
                      <a:r>
                        <a:rPr lang="zh-CN" sz="1000" dirty="0" smtClean="0">
                          <a:latin typeface="Times New Roman"/>
                          <a:ea typeface="宋体"/>
                          <a:cs typeface="Times New Roman"/>
                        </a:rPr>
                        <a:t>以内（</a:t>
                      </a:r>
                      <a:r>
                        <a:rPr lang="en-US" sz="1000" dirty="0">
                          <a:latin typeface="Times New Roman"/>
                          <a:ea typeface="宋体"/>
                          <a:cs typeface="Times New Roman"/>
                        </a:rPr>
                        <a:t>1</a:t>
                      </a:r>
                      <a:r>
                        <a:rPr lang="zh-CN" sz="1000" dirty="0">
                          <a:latin typeface="Times New Roman"/>
                          <a:ea typeface="宋体"/>
                          <a:cs typeface="Times New Roman"/>
                        </a:rPr>
                        <a:t>级）</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52">
                <a:tc>
                  <a:txBody>
                    <a:bodyPr/>
                    <a:lstStyle/>
                    <a:p>
                      <a:pPr indent="0" algn="ctr">
                        <a:lnSpc>
                          <a:spcPct val="150000"/>
                        </a:lnSpc>
                        <a:spcAft>
                          <a:spcPts val="0"/>
                        </a:spcAft>
                      </a:pPr>
                      <a:r>
                        <a:rPr lang="zh-CN" sz="1000" b="1" dirty="0" smtClean="0">
                          <a:latin typeface="Times New Roman"/>
                          <a:ea typeface="宋体"/>
                          <a:cs typeface="Times New Roman"/>
                        </a:rPr>
                        <a:t>试验速度</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0.01-500mm/min</a:t>
                      </a:r>
                      <a:r>
                        <a:rPr lang="zh-CN" sz="1000" dirty="0" smtClean="0">
                          <a:latin typeface="Times New Roman"/>
                          <a:ea typeface="宋体"/>
                          <a:cs typeface="Times New Roman"/>
                        </a:rPr>
                        <a:t>（</a:t>
                      </a:r>
                      <a:r>
                        <a:rPr lang="zh-CN" sz="1000" dirty="0">
                          <a:latin typeface="Times New Roman"/>
                          <a:ea typeface="宋体"/>
                          <a:cs typeface="Times New Roman"/>
                        </a:rPr>
                        <a:t>无级变速）</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0.01-500mm/min</a:t>
                      </a:r>
                      <a:r>
                        <a:rPr lang="zh-CN" sz="1000" dirty="0" smtClean="0">
                          <a:latin typeface="Times New Roman"/>
                          <a:ea typeface="宋体"/>
                          <a:cs typeface="Times New Roman"/>
                        </a:rPr>
                        <a:t>（</a:t>
                      </a:r>
                      <a:r>
                        <a:rPr lang="zh-CN" sz="1000" dirty="0">
                          <a:latin typeface="Times New Roman"/>
                          <a:ea typeface="宋体"/>
                          <a:cs typeface="Times New Roman"/>
                        </a:rPr>
                        <a:t>无级变速）</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a:latin typeface="Times New Roman"/>
                          <a:ea typeface="宋体"/>
                          <a:cs typeface="Times New Roman"/>
                        </a:rPr>
                        <a:t>100/200/250 </a:t>
                      </a:r>
                      <a:r>
                        <a:rPr lang="en-US" sz="1000" dirty="0" smtClean="0">
                          <a:latin typeface="Times New Roman"/>
                          <a:ea typeface="宋体"/>
                          <a:cs typeface="Times New Roman"/>
                        </a:rPr>
                        <a:t>mm/min</a:t>
                      </a:r>
                      <a:r>
                        <a:rPr lang="zh-CN" sz="1000" dirty="0" smtClean="0">
                          <a:latin typeface="Times New Roman"/>
                          <a:ea typeface="宋体"/>
                          <a:cs typeface="Times New Roman"/>
                        </a:rPr>
                        <a:t>三</a:t>
                      </a:r>
                      <a:r>
                        <a:rPr lang="zh-CN" sz="1000" dirty="0">
                          <a:latin typeface="Times New Roman"/>
                          <a:ea typeface="宋体"/>
                          <a:cs typeface="Times New Roman"/>
                        </a:rPr>
                        <a:t>级变速</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250mm/min</a:t>
                      </a:r>
                      <a:r>
                        <a:rPr lang="zh-CN" sz="1000">
                          <a:latin typeface="Times New Roman"/>
                          <a:ea typeface="宋体"/>
                          <a:cs typeface="Times New Roman"/>
                        </a:rPr>
                        <a:t>恒速</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smtClean="0">
                          <a:latin typeface="Times New Roman"/>
                          <a:ea typeface="宋体"/>
                          <a:cs typeface="Times New Roman"/>
                        </a:rPr>
                        <a:t>250mm/min</a:t>
                      </a:r>
                      <a:r>
                        <a:rPr lang="zh-CN" sz="1000" dirty="0" smtClean="0">
                          <a:latin typeface="Times New Roman"/>
                          <a:ea typeface="宋体"/>
                          <a:cs typeface="Times New Roman"/>
                        </a:rPr>
                        <a:t>恒速</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977">
                <a:tc>
                  <a:txBody>
                    <a:bodyPr/>
                    <a:lstStyle/>
                    <a:p>
                      <a:pPr indent="0" algn="ctr">
                        <a:lnSpc>
                          <a:spcPct val="150000"/>
                        </a:lnSpc>
                        <a:spcAft>
                          <a:spcPts val="0"/>
                        </a:spcAft>
                      </a:pPr>
                      <a:r>
                        <a:rPr lang="zh-CN" sz="1000" b="1" dirty="0" smtClean="0">
                          <a:latin typeface="Times New Roman"/>
                          <a:ea typeface="宋体"/>
                          <a:cs typeface="Times New Roman"/>
                        </a:rPr>
                        <a:t>速度精度</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a:latin typeface="Times New Roman"/>
                          <a:ea typeface="宋体"/>
                          <a:cs typeface="Times New Roman"/>
                        </a:rPr>
                        <a:t>示值的</a:t>
                      </a:r>
                      <a:r>
                        <a:rPr lang="en-US" sz="1000">
                          <a:latin typeface="Times New Roman"/>
                          <a:ea typeface="宋体"/>
                          <a:cs typeface="Times New Roman"/>
                        </a:rPr>
                        <a:t>±0.5%</a:t>
                      </a:r>
                      <a:r>
                        <a:rPr lang="zh-CN" sz="1000">
                          <a:latin typeface="Times New Roman"/>
                          <a:ea typeface="宋体"/>
                          <a:cs typeface="Times New Roman"/>
                        </a:rPr>
                        <a:t>以内</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dirty="0">
                          <a:latin typeface="Times New Roman"/>
                          <a:ea typeface="宋体"/>
                          <a:cs typeface="Times New Roman"/>
                        </a:rPr>
                        <a:t>示值的</a:t>
                      </a:r>
                      <a:r>
                        <a:rPr lang="en-US" sz="1000" dirty="0">
                          <a:latin typeface="Times New Roman"/>
                          <a:ea typeface="宋体"/>
                          <a:cs typeface="Times New Roman"/>
                        </a:rPr>
                        <a:t>±0.5</a:t>
                      </a:r>
                      <a:r>
                        <a:rPr lang="en-US" sz="1000" dirty="0" smtClean="0">
                          <a:latin typeface="Times New Roman"/>
                          <a:ea typeface="宋体"/>
                          <a:cs typeface="Times New Roman"/>
                        </a:rPr>
                        <a:t>%</a:t>
                      </a:r>
                      <a:r>
                        <a:rPr lang="zh-CN" sz="1000" dirty="0" smtClean="0">
                          <a:latin typeface="Times New Roman"/>
                          <a:ea typeface="宋体"/>
                          <a:cs typeface="Times New Roman"/>
                        </a:rPr>
                        <a:t>以内</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977">
                <a:tc>
                  <a:txBody>
                    <a:bodyPr/>
                    <a:lstStyle/>
                    <a:p>
                      <a:pPr indent="0" algn="ctr">
                        <a:lnSpc>
                          <a:spcPct val="150000"/>
                        </a:lnSpc>
                        <a:spcAft>
                          <a:spcPts val="0"/>
                        </a:spcAft>
                      </a:pPr>
                      <a:r>
                        <a:rPr lang="zh-CN" sz="1000" b="1" dirty="0" smtClean="0">
                          <a:latin typeface="Times New Roman"/>
                          <a:ea typeface="宋体"/>
                          <a:cs typeface="Times New Roman"/>
                        </a:rPr>
                        <a:t>位移精度</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a:latin typeface="Times New Roman"/>
                          <a:ea typeface="宋体"/>
                          <a:cs typeface="Times New Roman"/>
                        </a:rPr>
                        <a:t>示值的</a:t>
                      </a:r>
                      <a:r>
                        <a:rPr lang="en-US" sz="1000">
                          <a:latin typeface="Times New Roman"/>
                          <a:ea typeface="宋体"/>
                          <a:cs typeface="Times New Roman"/>
                        </a:rPr>
                        <a:t>±1%</a:t>
                      </a:r>
                      <a:r>
                        <a:rPr lang="zh-CN" sz="1000">
                          <a:latin typeface="Times New Roman"/>
                          <a:ea typeface="宋体"/>
                          <a:cs typeface="Times New Roman"/>
                        </a:rPr>
                        <a:t>以内</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dirty="0">
                          <a:latin typeface="Times New Roman"/>
                          <a:ea typeface="宋体"/>
                          <a:cs typeface="Times New Roman"/>
                        </a:rPr>
                        <a:t>示值的</a:t>
                      </a:r>
                      <a:r>
                        <a:rPr lang="en-US" sz="1000" dirty="0">
                          <a:latin typeface="Times New Roman"/>
                          <a:ea typeface="宋体"/>
                          <a:cs typeface="Times New Roman"/>
                        </a:rPr>
                        <a:t>±0.5</a:t>
                      </a:r>
                      <a:r>
                        <a:rPr lang="en-US" sz="1000" dirty="0" smtClean="0">
                          <a:latin typeface="Times New Roman"/>
                          <a:ea typeface="宋体"/>
                          <a:cs typeface="Times New Roman"/>
                        </a:rPr>
                        <a:t>%</a:t>
                      </a:r>
                      <a:r>
                        <a:rPr lang="zh-CN" sz="1000" dirty="0" smtClean="0">
                          <a:latin typeface="Times New Roman"/>
                          <a:ea typeface="宋体"/>
                          <a:cs typeface="Times New Roman"/>
                        </a:rPr>
                        <a:t>以内</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a:latin typeface="Times New Roman"/>
                          <a:ea typeface="宋体"/>
                          <a:cs typeface="Times New Roman"/>
                        </a:rPr>
                        <a:t>示值的</a:t>
                      </a:r>
                      <a:r>
                        <a:rPr lang="en-US" sz="1000">
                          <a:latin typeface="Times New Roman"/>
                          <a:ea typeface="宋体"/>
                          <a:cs typeface="Times New Roman"/>
                        </a:rPr>
                        <a:t>±1%</a:t>
                      </a:r>
                      <a:r>
                        <a:rPr lang="zh-CN" sz="1000">
                          <a:latin typeface="Times New Roman"/>
                          <a:ea typeface="宋体"/>
                          <a:cs typeface="Times New Roman"/>
                        </a:rPr>
                        <a:t>以内</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a:latin typeface="Times New Roman"/>
                          <a:ea typeface="宋体"/>
                          <a:cs typeface="Times New Roman"/>
                        </a:rPr>
                        <a:t>示值的</a:t>
                      </a:r>
                      <a:r>
                        <a:rPr lang="en-US" sz="1000">
                          <a:latin typeface="Times New Roman"/>
                          <a:ea typeface="宋体"/>
                          <a:cs typeface="Times New Roman"/>
                        </a:rPr>
                        <a:t>±1%</a:t>
                      </a:r>
                      <a:r>
                        <a:rPr lang="zh-CN" sz="1000">
                          <a:latin typeface="Times New Roman"/>
                          <a:ea typeface="宋体"/>
                          <a:cs typeface="Times New Roman"/>
                        </a:rPr>
                        <a:t>以内</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00">
                          <a:latin typeface="Times New Roman"/>
                          <a:ea typeface="宋体"/>
                          <a:cs typeface="Times New Roman"/>
                        </a:rPr>
                        <a:t>示值的</a:t>
                      </a:r>
                      <a:r>
                        <a:rPr lang="en-US" sz="1000">
                          <a:latin typeface="Times New Roman"/>
                          <a:ea typeface="宋体"/>
                          <a:cs typeface="Times New Roman"/>
                        </a:rPr>
                        <a:t>±1%</a:t>
                      </a:r>
                      <a:r>
                        <a:rPr lang="zh-CN" sz="1000">
                          <a:latin typeface="Times New Roman"/>
                          <a:ea typeface="宋体"/>
                          <a:cs typeface="Times New Roman"/>
                        </a:rPr>
                        <a:t>以内</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02">
                <a:tc>
                  <a:txBody>
                    <a:bodyPr/>
                    <a:lstStyle/>
                    <a:p>
                      <a:pPr indent="0" algn="ctr">
                        <a:lnSpc>
                          <a:spcPct val="150000"/>
                        </a:lnSpc>
                        <a:spcAft>
                          <a:spcPts val="0"/>
                        </a:spcAft>
                      </a:pPr>
                      <a:r>
                        <a:rPr lang="zh-CN" sz="1000" b="1">
                          <a:latin typeface="Times New Roman"/>
                          <a:ea typeface="宋体"/>
                          <a:cs typeface="Times New Roman"/>
                        </a:rPr>
                        <a:t>有效试验行程</a:t>
                      </a:r>
                      <a:endParaRPr lang="zh-CN" sz="1000" b="1">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600mm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800mm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700mm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600mm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410mm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indent="0" algn="ctr">
                        <a:lnSpc>
                          <a:spcPct val="150000"/>
                        </a:lnSpc>
                        <a:spcAft>
                          <a:spcPts val="0"/>
                        </a:spcAft>
                      </a:pPr>
                      <a:r>
                        <a:rPr lang="zh-CN" sz="1000" b="1">
                          <a:latin typeface="Times New Roman"/>
                          <a:ea typeface="宋体"/>
                          <a:cs typeface="Times New Roman"/>
                        </a:rPr>
                        <a:t>有效试验宽度</a:t>
                      </a:r>
                      <a:endParaRPr lang="zh-CN" sz="1000" b="1">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30mm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30mm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30mm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30mm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30mm</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977">
                <a:tc>
                  <a:txBody>
                    <a:bodyPr/>
                    <a:lstStyle/>
                    <a:p>
                      <a:pPr indent="0" algn="ctr">
                        <a:lnSpc>
                          <a:spcPct val="150000"/>
                        </a:lnSpc>
                        <a:spcAft>
                          <a:spcPts val="0"/>
                        </a:spcAft>
                      </a:pPr>
                      <a:r>
                        <a:rPr lang="zh-CN" sz="1000" b="1">
                          <a:latin typeface="Times New Roman"/>
                          <a:ea typeface="宋体"/>
                          <a:cs typeface="Times New Roman"/>
                        </a:rPr>
                        <a:t>延伸率</a:t>
                      </a:r>
                      <a:endParaRPr lang="zh-CN" sz="1000" b="1">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1100%</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dirty="0">
                          <a:latin typeface="Times New Roman"/>
                          <a:ea typeface="宋体"/>
                          <a:cs typeface="Times New Roman"/>
                        </a:rPr>
                        <a:t>1500%</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1250%</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800%</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00">
                          <a:latin typeface="Times New Roman"/>
                          <a:ea typeface="宋体"/>
                          <a:cs typeface="Times New Roman"/>
                        </a:rPr>
                        <a:t>700%</a:t>
                      </a:r>
                      <a:endParaRPr lang="zh-CN" sz="100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3012">
                <a:tc>
                  <a:txBody>
                    <a:bodyPr/>
                    <a:lstStyle/>
                    <a:p>
                      <a:pPr indent="0" algn="ctr">
                        <a:lnSpc>
                          <a:spcPct val="150000"/>
                        </a:lnSpc>
                        <a:spcAft>
                          <a:spcPts val="0"/>
                        </a:spcAft>
                      </a:pPr>
                      <a:r>
                        <a:rPr lang="zh-CN" sz="1000" b="1" dirty="0" smtClean="0">
                          <a:latin typeface="Times New Roman"/>
                          <a:ea typeface="宋体"/>
                          <a:cs typeface="Times New Roman"/>
                        </a:rPr>
                        <a:t>仪器外观</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000" dirty="0">
                        <a:latin typeface="Times New Roman"/>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000">
                        <a:latin typeface="Times New Roman"/>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000">
                        <a:latin typeface="Times New Roman"/>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000" dirty="0">
                        <a:latin typeface="Times New Roman"/>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977">
                <a:tc>
                  <a:txBody>
                    <a:bodyPr/>
                    <a:lstStyle/>
                    <a:p>
                      <a:pPr indent="0" algn="ctr">
                        <a:lnSpc>
                          <a:spcPct val="150000"/>
                        </a:lnSpc>
                        <a:spcAft>
                          <a:spcPts val="0"/>
                        </a:spcAft>
                      </a:pPr>
                      <a:r>
                        <a:rPr lang="zh-CN" sz="1000" b="1" dirty="0">
                          <a:latin typeface="Times New Roman"/>
                          <a:ea typeface="宋体"/>
                          <a:cs typeface="Times New Roman"/>
                        </a:rPr>
                        <a:t>其他</a:t>
                      </a:r>
                      <a:endParaRPr lang="zh-CN" sz="1000" b="1"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indent="0" algn="ctr">
                        <a:lnSpc>
                          <a:spcPct val="150000"/>
                        </a:lnSpc>
                        <a:spcAft>
                          <a:spcPts val="0"/>
                        </a:spcAft>
                      </a:pPr>
                      <a:r>
                        <a:rPr lang="zh-CN" sz="1000" dirty="0">
                          <a:latin typeface="Times New Roman"/>
                          <a:ea typeface="宋体"/>
                          <a:cs typeface="Times New Roman"/>
                        </a:rPr>
                        <a:t>型号：</a:t>
                      </a:r>
                      <a:r>
                        <a:rPr lang="en-US" sz="1000" dirty="0">
                          <a:latin typeface="Times New Roman"/>
                          <a:ea typeface="宋体"/>
                          <a:cs typeface="Times New Roman"/>
                        </a:rPr>
                        <a:t>LC-1</a:t>
                      </a:r>
                      <a:r>
                        <a:rPr lang="zh-CN" sz="1000" dirty="0">
                          <a:latin typeface="Times New Roman"/>
                          <a:ea typeface="宋体"/>
                          <a:cs typeface="Times New Roman"/>
                        </a:rPr>
                        <a:t>型拉力机试验专用裁样</a:t>
                      </a:r>
                      <a:r>
                        <a:rPr lang="zh-CN" sz="1000" dirty="0" smtClean="0">
                          <a:latin typeface="Times New Roman"/>
                          <a:ea typeface="宋体"/>
                          <a:cs typeface="Times New Roman"/>
                        </a:rPr>
                        <a:t>器</a:t>
                      </a:r>
                      <a:r>
                        <a:rPr lang="en-US" altLang="zh-CN" sz="1000" baseline="0" dirty="0" smtClean="0">
                          <a:latin typeface="Tahoma"/>
                          <a:ea typeface="宋体"/>
                          <a:cs typeface="Times New Roman"/>
                        </a:rPr>
                        <a:t>      </a:t>
                      </a:r>
                      <a:r>
                        <a:rPr lang="zh-CN" sz="1000" dirty="0" smtClean="0">
                          <a:latin typeface="Times New Roman"/>
                          <a:ea typeface="宋体"/>
                          <a:cs typeface="Times New Roman"/>
                        </a:rPr>
                        <a:t>裁</a:t>
                      </a:r>
                      <a:r>
                        <a:rPr lang="zh-CN" sz="1000" dirty="0">
                          <a:latin typeface="Times New Roman"/>
                          <a:ea typeface="宋体"/>
                          <a:cs typeface="Times New Roman"/>
                        </a:rPr>
                        <a:t>样尺寸：</a:t>
                      </a:r>
                      <a:r>
                        <a:rPr lang="en-US" sz="1000" dirty="0">
                          <a:latin typeface="Times New Roman"/>
                          <a:ea typeface="宋体"/>
                          <a:cs typeface="Times New Roman"/>
                        </a:rPr>
                        <a:t>15mm210mm</a:t>
                      </a:r>
                      <a:r>
                        <a:rPr lang="zh-CN" sz="1000" dirty="0">
                          <a:latin typeface="Times New Roman"/>
                          <a:ea typeface="宋体"/>
                          <a:cs typeface="Times New Roman"/>
                        </a:rPr>
                        <a:t>；裁样数量：</a:t>
                      </a:r>
                      <a:r>
                        <a:rPr lang="en-US" sz="1000" dirty="0">
                          <a:latin typeface="Times New Roman"/>
                          <a:ea typeface="宋体"/>
                          <a:cs typeface="Times New Roman"/>
                        </a:rPr>
                        <a:t>10</a:t>
                      </a:r>
                      <a:r>
                        <a:rPr lang="zh-CN" sz="1000" dirty="0">
                          <a:latin typeface="Times New Roman"/>
                          <a:ea typeface="宋体"/>
                          <a:cs typeface="Times New Roman"/>
                        </a:rPr>
                        <a:t>（单层）；样品厚度：</a:t>
                      </a:r>
                      <a:endParaRPr lang="zh-CN" sz="1000" dirty="0">
                        <a:latin typeface="Tahoma"/>
                        <a:ea typeface="宋体"/>
                        <a:cs typeface="Times New Roman"/>
                      </a:endParaRPr>
                    </a:p>
                  </a:txBody>
                  <a:tcPr marL="41854" marR="41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38919" name="图片 5" descr="GHH侧"/>
          <p:cNvPicPr>
            <a:picLocks noChangeAspect="1" noChangeArrowheads="1"/>
          </p:cNvPicPr>
          <p:nvPr/>
        </p:nvPicPr>
        <p:blipFill>
          <a:blip r:embed="rId2" cstate="print"/>
          <a:srcRect l="4263" r="33887"/>
          <a:stretch>
            <a:fillRect/>
          </a:stretch>
        </p:blipFill>
        <p:spPr bwMode="auto">
          <a:xfrm>
            <a:off x="2954315" y="5200972"/>
            <a:ext cx="569953" cy="872028"/>
          </a:xfrm>
          <a:prstGeom prst="rect">
            <a:avLst/>
          </a:prstGeom>
          <a:noFill/>
        </p:spPr>
      </p:pic>
      <p:pic>
        <p:nvPicPr>
          <p:cNvPr id="38918" name="图片 4" descr="GBH-1右"/>
          <p:cNvPicPr>
            <a:picLocks noChangeAspect="1" noChangeArrowheads="1"/>
          </p:cNvPicPr>
          <p:nvPr/>
        </p:nvPicPr>
        <p:blipFill>
          <a:blip r:embed="rId3" cstate="print"/>
          <a:srcRect l="32298" b="13185"/>
          <a:stretch>
            <a:fillRect/>
          </a:stretch>
        </p:blipFill>
        <p:spPr bwMode="auto">
          <a:xfrm>
            <a:off x="8883669" y="5110982"/>
            <a:ext cx="573901" cy="1104894"/>
          </a:xfrm>
          <a:prstGeom prst="rect">
            <a:avLst/>
          </a:prstGeom>
          <a:noFill/>
        </p:spPr>
      </p:pic>
      <p:pic>
        <p:nvPicPr>
          <p:cNvPr id="38917" name="图片 3" descr="GBL-L"/>
          <p:cNvPicPr>
            <a:picLocks noChangeAspect="1" noChangeArrowheads="1"/>
          </p:cNvPicPr>
          <p:nvPr/>
        </p:nvPicPr>
        <p:blipFill>
          <a:blip r:embed="rId4" cstate="print"/>
          <a:srcRect/>
          <a:stretch>
            <a:fillRect/>
          </a:stretch>
        </p:blipFill>
        <p:spPr bwMode="auto">
          <a:xfrm>
            <a:off x="7026281" y="5229452"/>
            <a:ext cx="667054" cy="914986"/>
          </a:xfrm>
          <a:prstGeom prst="rect">
            <a:avLst/>
          </a:prstGeom>
          <a:noFill/>
        </p:spPr>
      </p:pic>
      <p:pic>
        <p:nvPicPr>
          <p:cNvPr id="38916" name="图片 1" descr="GBS"/>
          <p:cNvPicPr>
            <a:picLocks noChangeAspect="1" noChangeArrowheads="1"/>
          </p:cNvPicPr>
          <p:nvPr/>
        </p:nvPicPr>
        <p:blipFill>
          <a:blip r:embed="rId5" cstate="print"/>
          <a:srcRect l="12576" r="10278"/>
          <a:stretch>
            <a:fillRect/>
          </a:stretch>
        </p:blipFill>
        <p:spPr bwMode="auto">
          <a:xfrm>
            <a:off x="5026017" y="5263380"/>
            <a:ext cx="550661" cy="881058"/>
          </a:xfrm>
          <a:prstGeom prst="rect">
            <a:avLst/>
          </a:prstGeom>
          <a:noFill/>
        </p:spPr>
      </p:pic>
      <p:pic>
        <p:nvPicPr>
          <p:cNvPr id="38915" name="图片 2" descr="GBS-SP"/>
          <p:cNvPicPr>
            <a:picLocks noChangeAspect="1" noChangeArrowheads="1"/>
          </p:cNvPicPr>
          <p:nvPr/>
        </p:nvPicPr>
        <p:blipFill>
          <a:blip r:embed="rId6" cstate="print"/>
          <a:srcRect/>
          <a:stretch>
            <a:fillRect/>
          </a:stretch>
        </p:blipFill>
        <p:spPr bwMode="auto">
          <a:xfrm>
            <a:off x="10383867" y="5272903"/>
            <a:ext cx="679818" cy="942973"/>
          </a:xfrm>
          <a:prstGeom prst="rect">
            <a:avLst/>
          </a:prstGeom>
          <a:noFill/>
        </p:spPr>
      </p:pic>
      <p:pic>
        <p:nvPicPr>
          <p:cNvPr id="3891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黑体" pitchFamily="49" charset="-122"/>
              </a:rPr>
              <a:t>2.4 </a:t>
            </a:r>
            <a:r>
              <a:rPr dirty="0" smtClean="0">
                <a:cs typeface="黑体" pitchFamily="49" charset="-122"/>
              </a:rPr>
              <a:t>热封试验仪</a:t>
            </a:r>
            <a:endParaRPr lang="zh-CN" altLang="en-US" dirty="0"/>
          </a:p>
        </p:txBody>
      </p:sp>
      <p:graphicFrame>
        <p:nvGraphicFramePr>
          <p:cNvPr id="3" name="表格 2"/>
          <p:cNvGraphicFramePr>
            <a:graphicFrameLocks noGrp="1"/>
          </p:cNvGraphicFramePr>
          <p:nvPr/>
        </p:nvGraphicFramePr>
        <p:xfrm>
          <a:off x="2525687" y="1172234"/>
          <a:ext cx="7143800" cy="4828656"/>
        </p:xfrm>
        <a:graphic>
          <a:graphicData uri="http://schemas.openxmlformats.org/drawingml/2006/table">
            <a:tbl>
              <a:tblPr/>
              <a:tblGrid>
                <a:gridCol w="928694"/>
                <a:gridCol w="1500198"/>
                <a:gridCol w="1500198"/>
                <a:gridCol w="1428760"/>
                <a:gridCol w="1785950"/>
              </a:tblGrid>
              <a:tr h="357190">
                <a:tc>
                  <a:txBody>
                    <a:bodyPr/>
                    <a:lstStyle/>
                    <a:p>
                      <a:pPr indent="0" algn="ctr">
                        <a:lnSpc>
                          <a:spcPct val="130000"/>
                        </a:lnSpc>
                        <a:spcAft>
                          <a:spcPts val="0"/>
                        </a:spcAft>
                      </a:pPr>
                      <a:r>
                        <a:rPr lang="zh-CN" sz="1400" b="1" dirty="0">
                          <a:latin typeface="Times New Roman"/>
                          <a:ea typeface="宋体"/>
                          <a:cs typeface="Times New Roman"/>
                        </a:rPr>
                        <a:t>仪器型号</a:t>
                      </a:r>
                      <a:endParaRPr lang="zh-CN" sz="1400" b="1"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GBB-H</a:t>
                      </a:r>
                      <a:r>
                        <a:rPr lang="zh-CN" sz="1400" dirty="0">
                          <a:latin typeface="Times New Roman"/>
                          <a:ea typeface="宋体"/>
                          <a:cs typeface="Times New Roman"/>
                        </a:rPr>
                        <a:t>热封仪</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GBB-D</a:t>
                      </a:r>
                      <a:r>
                        <a:rPr lang="zh-CN" sz="1400" dirty="0">
                          <a:latin typeface="Times New Roman"/>
                          <a:ea typeface="宋体"/>
                          <a:cs typeface="Times New Roman"/>
                        </a:rPr>
                        <a:t>热封仪</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GBB-F</a:t>
                      </a:r>
                      <a:r>
                        <a:rPr lang="zh-CN" sz="1400" dirty="0">
                          <a:latin typeface="Times New Roman"/>
                          <a:ea typeface="宋体"/>
                          <a:cs typeface="Times New Roman"/>
                        </a:rPr>
                        <a:t>热封仪</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GBB-A</a:t>
                      </a:r>
                      <a:r>
                        <a:rPr lang="zh-CN" sz="1400" dirty="0">
                          <a:latin typeface="Times New Roman"/>
                          <a:ea typeface="宋体"/>
                          <a:cs typeface="Times New Roman"/>
                        </a:rPr>
                        <a:t>热封仪</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92">
                <a:tc>
                  <a:txBody>
                    <a:bodyPr/>
                    <a:lstStyle/>
                    <a:p>
                      <a:pPr marL="0" marR="0" indent="0" algn="ctr" defTabSz="1364609" rtl="0" eaLnBrk="1" fontAlgn="auto" latinLnBrk="0" hangingPunct="1">
                        <a:lnSpc>
                          <a:spcPct val="130000"/>
                        </a:lnSpc>
                        <a:spcBef>
                          <a:spcPts val="0"/>
                        </a:spcBef>
                        <a:spcAft>
                          <a:spcPts val="0"/>
                        </a:spcAft>
                        <a:buClrTx/>
                        <a:buSzTx/>
                        <a:buFontTx/>
                        <a:buNone/>
                        <a:tabLst/>
                        <a:defRPr/>
                      </a:pPr>
                      <a:r>
                        <a:rPr lang="zh-CN" altLang="en-US" sz="1400" b="1" kern="100" dirty="0" smtClean="0">
                          <a:solidFill>
                            <a:schemeClr val="tx1"/>
                          </a:solidFill>
                          <a:latin typeface="Times New Roman"/>
                          <a:ea typeface="宋体"/>
                          <a:cs typeface="Times New Roman"/>
                        </a:rPr>
                        <a:t>执行标准</a:t>
                      </a: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lvl="0" indent="0" algn="just" defTabSz="1364609" rtl="0" eaLnBrk="1" fontAlgn="auto" latinLnBrk="0" hangingPunct="1">
                        <a:lnSpc>
                          <a:spcPct val="130000"/>
                        </a:lnSpc>
                        <a:spcBef>
                          <a:spcPts val="0"/>
                        </a:spcBef>
                        <a:spcAft>
                          <a:spcPts val="0"/>
                        </a:spcAft>
                        <a:buClrTx/>
                        <a:buSzTx/>
                        <a:buFontTx/>
                        <a:buNone/>
                        <a:tabLst/>
                        <a:defRPr/>
                      </a:pPr>
                      <a:r>
                        <a:rPr lang="en-US" altLang="zh-CN" sz="1400" kern="1200" dirty="0" smtClean="0">
                          <a:solidFill>
                            <a:schemeClr val="tx1"/>
                          </a:solidFill>
                          <a:latin typeface="Times New Roman"/>
                          <a:ea typeface="宋体"/>
                          <a:cs typeface="Times New Roman"/>
                        </a:rPr>
                        <a:t>QB/T 2358-1998  </a:t>
                      </a:r>
                      <a:r>
                        <a:rPr lang="zh-CN" altLang="en-US" sz="1400" kern="1200" dirty="0" smtClean="0">
                          <a:solidFill>
                            <a:schemeClr val="tx1"/>
                          </a:solidFill>
                          <a:latin typeface="Times New Roman"/>
                          <a:ea typeface="宋体"/>
                          <a:cs typeface="Times New Roman"/>
                        </a:rPr>
                        <a:t>塑料薄膜包装袋热合强度试验方法</a:t>
                      </a: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40892">
                <a:tc>
                  <a:txBody>
                    <a:bodyPr/>
                    <a:lstStyle/>
                    <a:p>
                      <a:pPr indent="0" algn="ctr">
                        <a:lnSpc>
                          <a:spcPct val="130000"/>
                        </a:lnSpc>
                        <a:spcAft>
                          <a:spcPts val="0"/>
                        </a:spcAft>
                      </a:pPr>
                      <a:r>
                        <a:rPr lang="zh-CN" sz="1400" b="1" dirty="0">
                          <a:latin typeface="Times New Roman"/>
                          <a:ea typeface="宋体"/>
                          <a:cs typeface="Times New Roman"/>
                        </a:rPr>
                        <a:t>适用范围</a:t>
                      </a:r>
                      <a:endParaRPr lang="zh-CN" sz="1400" b="1"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lgn="just">
                        <a:lnSpc>
                          <a:spcPct val="130000"/>
                        </a:lnSpc>
                        <a:spcAft>
                          <a:spcPts val="0"/>
                        </a:spcAft>
                      </a:pPr>
                      <a:r>
                        <a:rPr lang="zh-CN" sz="1400" dirty="0">
                          <a:latin typeface="Times New Roman"/>
                          <a:ea typeface="宋体"/>
                          <a:cs typeface="Times New Roman"/>
                        </a:rPr>
                        <a:t>测定塑料薄膜基材、软包装复合膜、涂布纸、铝箔及其它热封复合的适宜的热封温度范围，热封装速度，热封压力等</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54336">
                <a:tc>
                  <a:txBody>
                    <a:bodyPr/>
                    <a:lstStyle/>
                    <a:p>
                      <a:pPr indent="0" algn="ctr">
                        <a:lnSpc>
                          <a:spcPct val="130000"/>
                        </a:lnSpc>
                        <a:spcAft>
                          <a:spcPts val="0"/>
                        </a:spcAft>
                      </a:pPr>
                      <a:r>
                        <a:rPr lang="zh-CN" sz="1400" b="1">
                          <a:latin typeface="Times New Roman"/>
                          <a:ea typeface="宋体"/>
                          <a:cs typeface="Times New Roman"/>
                        </a:rPr>
                        <a:t>热封温度</a:t>
                      </a:r>
                      <a:endParaRPr lang="zh-CN" sz="1400" b="1">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a:latin typeface="Times New Roman"/>
                          <a:ea typeface="宋体"/>
                          <a:cs typeface="Times New Roman"/>
                        </a:rPr>
                        <a:t>室温</a:t>
                      </a:r>
                      <a:r>
                        <a:rPr lang="en-US" sz="1400">
                          <a:latin typeface="Times New Roman"/>
                          <a:ea typeface="宋体"/>
                          <a:cs typeface="Times New Roman"/>
                        </a:rPr>
                        <a:t>-300℃</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a:latin typeface="Times New Roman"/>
                          <a:ea typeface="宋体"/>
                          <a:cs typeface="Times New Roman"/>
                        </a:rPr>
                        <a:t>室温</a:t>
                      </a:r>
                      <a:r>
                        <a:rPr lang="en-US" sz="1400">
                          <a:latin typeface="Times New Roman"/>
                          <a:ea typeface="宋体"/>
                          <a:cs typeface="Times New Roman"/>
                        </a:rPr>
                        <a:t>-300℃</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dirty="0">
                          <a:latin typeface="Times New Roman"/>
                          <a:ea typeface="宋体"/>
                          <a:cs typeface="Times New Roman"/>
                        </a:rPr>
                        <a:t>室温</a:t>
                      </a:r>
                      <a:r>
                        <a:rPr lang="en-US" sz="1400" dirty="0">
                          <a:latin typeface="Times New Roman"/>
                          <a:ea typeface="宋体"/>
                          <a:cs typeface="Times New Roman"/>
                        </a:rPr>
                        <a:t>-300℃</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dirty="0">
                          <a:latin typeface="Times New Roman"/>
                          <a:ea typeface="宋体"/>
                          <a:cs typeface="Times New Roman"/>
                        </a:rPr>
                        <a:t>室温</a:t>
                      </a:r>
                      <a:r>
                        <a:rPr lang="en-US" sz="1400" dirty="0">
                          <a:latin typeface="Times New Roman"/>
                          <a:ea typeface="宋体"/>
                          <a:cs typeface="Times New Roman"/>
                        </a:rPr>
                        <a:t>-300℃</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indent="0" algn="ctr">
                        <a:lnSpc>
                          <a:spcPct val="130000"/>
                        </a:lnSpc>
                        <a:spcAft>
                          <a:spcPts val="0"/>
                        </a:spcAft>
                      </a:pPr>
                      <a:r>
                        <a:rPr lang="zh-CN" sz="1400" b="1">
                          <a:latin typeface="Times New Roman"/>
                          <a:ea typeface="宋体"/>
                          <a:cs typeface="Times New Roman"/>
                        </a:rPr>
                        <a:t>控温精度</a:t>
                      </a:r>
                      <a:endParaRPr lang="zh-CN" sz="1400" b="1">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±0.1℃</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±0.1℃</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±0.1℃</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±0.1℃</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indent="0" algn="ctr">
                        <a:lnSpc>
                          <a:spcPct val="130000"/>
                        </a:lnSpc>
                        <a:spcAft>
                          <a:spcPts val="0"/>
                        </a:spcAft>
                      </a:pPr>
                      <a:r>
                        <a:rPr lang="zh-CN" sz="1400" b="1">
                          <a:latin typeface="Times New Roman"/>
                          <a:ea typeface="宋体"/>
                          <a:cs typeface="Times New Roman"/>
                        </a:rPr>
                        <a:t>热封时间</a:t>
                      </a:r>
                      <a:endParaRPr lang="zh-CN" sz="1400" b="1">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0.01s-99.99h</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0.01s-99.99h</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0.01s-99.99h</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0.01s-99.99h</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indent="0" algn="ctr">
                        <a:lnSpc>
                          <a:spcPct val="130000"/>
                        </a:lnSpc>
                        <a:spcAft>
                          <a:spcPts val="0"/>
                        </a:spcAft>
                      </a:pPr>
                      <a:r>
                        <a:rPr lang="zh-CN" sz="1400" b="1">
                          <a:latin typeface="Times New Roman"/>
                          <a:ea typeface="宋体"/>
                          <a:cs typeface="Times New Roman"/>
                        </a:rPr>
                        <a:t>热封压力</a:t>
                      </a:r>
                      <a:endParaRPr lang="zh-CN" sz="1400" b="1">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0.05-0.8MPa</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0.05-0.8MPa</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a:latin typeface="Times New Roman"/>
                          <a:ea typeface="宋体"/>
                          <a:cs typeface="Times New Roman"/>
                        </a:rPr>
                        <a:t>0.05-0.8MPa</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a:latin typeface="Times New Roman"/>
                          <a:ea typeface="宋体"/>
                          <a:cs typeface="Times New Roman"/>
                        </a:rPr>
                        <a:t>0.05-0.8MPa</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indent="0" algn="ctr">
                        <a:lnSpc>
                          <a:spcPct val="130000"/>
                        </a:lnSpc>
                        <a:spcAft>
                          <a:spcPts val="0"/>
                        </a:spcAft>
                      </a:pPr>
                      <a:r>
                        <a:rPr lang="zh-CN" sz="1400" b="1">
                          <a:latin typeface="Times New Roman"/>
                          <a:ea typeface="宋体"/>
                          <a:cs typeface="Times New Roman"/>
                        </a:rPr>
                        <a:t>热封面</a:t>
                      </a:r>
                      <a:endParaRPr lang="zh-CN" sz="1400" b="1">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smtClean="0">
                          <a:latin typeface="Times New Roman"/>
                          <a:ea typeface="宋体"/>
                          <a:cs typeface="Times New Roman"/>
                        </a:rPr>
                        <a:t>150mm×10mm</a:t>
                      </a:r>
                      <a:r>
                        <a:rPr lang="zh-CN" sz="1400" dirty="0">
                          <a:latin typeface="Times New Roman"/>
                          <a:ea typeface="宋体"/>
                          <a:cs typeface="Times New Roman"/>
                        </a:rPr>
                        <a:t>光滑</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smtClean="0">
                          <a:latin typeface="Times New Roman"/>
                          <a:ea typeface="宋体"/>
                          <a:cs typeface="Times New Roman"/>
                        </a:rPr>
                        <a:t>250mm×60mm</a:t>
                      </a:r>
                      <a:r>
                        <a:rPr lang="zh-CN" sz="1400" dirty="0" smtClean="0">
                          <a:latin typeface="Times New Roman"/>
                          <a:ea typeface="宋体"/>
                          <a:cs typeface="Times New Roman"/>
                        </a:rPr>
                        <a:t>光滑</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smtClean="0">
                          <a:latin typeface="Times New Roman"/>
                          <a:ea typeface="宋体"/>
                          <a:cs typeface="Times New Roman"/>
                        </a:rPr>
                        <a:t>45mm×10mm</a:t>
                      </a:r>
                      <a:r>
                        <a:rPr lang="zh-CN" sz="1400" dirty="0">
                          <a:latin typeface="Times New Roman"/>
                          <a:ea typeface="宋体"/>
                          <a:cs typeface="Times New Roman"/>
                        </a:rPr>
                        <a:t>光滑</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400" dirty="0" smtClean="0">
                          <a:latin typeface="Times New Roman"/>
                          <a:ea typeface="宋体"/>
                          <a:cs typeface="Times New Roman"/>
                        </a:rPr>
                        <a:t>300mm×5.5mm</a:t>
                      </a:r>
                      <a:r>
                        <a:rPr lang="zh-CN" sz="1400" dirty="0" smtClean="0">
                          <a:latin typeface="Times New Roman"/>
                          <a:ea typeface="宋体"/>
                          <a:cs typeface="Times New Roman"/>
                        </a:rPr>
                        <a:t>光滑</a:t>
                      </a:r>
                      <a:r>
                        <a:rPr lang="en-US" sz="1400" dirty="0">
                          <a:latin typeface="Times New Roman"/>
                          <a:ea typeface="宋体"/>
                          <a:cs typeface="Times New Roman"/>
                        </a:rPr>
                        <a:t>5</a:t>
                      </a:r>
                      <a:r>
                        <a:rPr lang="zh-CN" sz="1400" dirty="0">
                          <a:latin typeface="Times New Roman"/>
                          <a:ea typeface="宋体"/>
                          <a:cs typeface="Times New Roman"/>
                        </a:rPr>
                        <a:t>段</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926">
                <a:tc>
                  <a:txBody>
                    <a:bodyPr/>
                    <a:lstStyle/>
                    <a:p>
                      <a:pPr indent="0" algn="ctr">
                        <a:lnSpc>
                          <a:spcPct val="130000"/>
                        </a:lnSpc>
                        <a:spcAft>
                          <a:spcPts val="0"/>
                        </a:spcAft>
                      </a:pPr>
                      <a:r>
                        <a:rPr lang="zh-CN" sz="1400" b="1" dirty="0">
                          <a:latin typeface="Times New Roman"/>
                          <a:ea typeface="宋体"/>
                          <a:cs typeface="Times New Roman"/>
                        </a:rPr>
                        <a:t>热封加热形式</a:t>
                      </a:r>
                      <a:endParaRPr lang="zh-CN" sz="1400" b="1"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a:latin typeface="Times New Roman"/>
                          <a:ea typeface="宋体"/>
                          <a:cs typeface="Times New Roman"/>
                        </a:rPr>
                        <a:t>双加热</a:t>
                      </a:r>
                      <a:endParaRPr lang="zh-CN" sz="1400">
                        <a:latin typeface="Tahoma"/>
                        <a:ea typeface="宋体"/>
                        <a:cs typeface="Times New Roman"/>
                      </a:endParaRPr>
                    </a:p>
                    <a:p>
                      <a:pPr indent="0" algn="ctr">
                        <a:lnSpc>
                          <a:spcPct val="130000"/>
                        </a:lnSpc>
                        <a:spcAft>
                          <a:spcPts val="0"/>
                        </a:spcAft>
                      </a:pPr>
                      <a:r>
                        <a:rPr lang="zh-CN" sz="1400">
                          <a:latin typeface="Times New Roman"/>
                          <a:ea typeface="宋体"/>
                          <a:cs typeface="Times New Roman"/>
                        </a:rPr>
                        <a:t>手动自动模式</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a:latin typeface="Times New Roman"/>
                          <a:ea typeface="宋体"/>
                          <a:cs typeface="Times New Roman"/>
                        </a:rPr>
                        <a:t>双加热</a:t>
                      </a:r>
                      <a:endParaRPr lang="zh-CN" sz="1400">
                        <a:latin typeface="Tahoma"/>
                        <a:ea typeface="宋体"/>
                        <a:cs typeface="Times New Roman"/>
                      </a:endParaRPr>
                    </a:p>
                    <a:p>
                      <a:pPr indent="0" algn="ctr">
                        <a:lnSpc>
                          <a:spcPct val="130000"/>
                        </a:lnSpc>
                        <a:spcAft>
                          <a:spcPts val="0"/>
                        </a:spcAft>
                      </a:pPr>
                      <a:r>
                        <a:rPr lang="zh-CN" sz="1400">
                          <a:latin typeface="Times New Roman"/>
                          <a:ea typeface="宋体"/>
                          <a:cs typeface="Times New Roman"/>
                        </a:rPr>
                        <a:t>手动自动模式</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a:latin typeface="Times New Roman"/>
                          <a:ea typeface="宋体"/>
                          <a:cs typeface="Times New Roman"/>
                        </a:rPr>
                        <a:t>双加热</a:t>
                      </a:r>
                      <a:endParaRPr lang="zh-CN" sz="1400">
                        <a:latin typeface="Tahoma"/>
                        <a:ea typeface="宋体"/>
                        <a:cs typeface="Times New Roman"/>
                      </a:endParaRPr>
                    </a:p>
                    <a:p>
                      <a:pPr indent="0" algn="ctr">
                        <a:lnSpc>
                          <a:spcPct val="130000"/>
                        </a:lnSpc>
                        <a:spcAft>
                          <a:spcPts val="0"/>
                        </a:spcAft>
                      </a:pPr>
                      <a:r>
                        <a:rPr lang="zh-CN" sz="1400">
                          <a:latin typeface="Times New Roman"/>
                          <a:ea typeface="宋体"/>
                          <a:cs typeface="Times New Roman"/>
                        </a:rPr>
                        <a:t>手动自动模式</a:t>
                      </a:r>
                      <a:endParaRPr lang="zh-CN" sz="140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400" dirty="0">
                          <a:latin typeface="Times New Roman"/>
                          <a:ea typeface="宋体"/>
                          <a:cs typeface="Times New Roman"/>
                        </a:rPr>
                        <a:t>双加热</a:t>
                      </a:r>
                      <a:endParaRPr lang="zh-CN" sz="1400" dirty="0">
                        <a:latin typeface="Tahoma"/>
                        <a:ea typeface="宋体"/>
                        <a:cs typeface="Times New Roman"/>
                      </a:endParaRPr>
                    </a:p>
                    <a:p>
                      <a:pPr indent="0" algn="ctr">
                        <a:lnSpc>
                          <a:spcPct val="130000"/>
                        </a:lnSpc>
                        <a:spcAft>
                          <a:spcPts val="0"/>
                        </a:spcAft>
                      </a:pPr>
                      <a:r>
                        <a:rPr lang="zh-CN" sz="1400" dirty="0">
                          <a:latin typeface="Times New Roman"/>
                          <a:ea typeface="宋体"/>
                          <a:cs typeface="Times New Roman"/>
                        </a:rPr>
                        <a:t>手动自动模式</a:t>
                      </a:r>
                      <a:endParaRPr lang="zh-CN" sz="1400" dirty="0">
                        <a:latin typeface="Tahoma"/>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860">
                <a:tc>
                  <a:txBody>
                    <a:bodyPr/>
                    <a:lstStyle/>
                    <a:p>
                      <a:pPr indent="0" algn="ctr">
                        <a:lnSpc>
                          <a:spcPct val="130000"/>
                        </a:lnSpc>
                        <a:spcAft>
                          <a:spcPts val="0"/>
                        </a:spcAft>
                      </a:pPr>
                      <a:r>
                        <a:rPr lang="zh-CN" sz="1400" b="1" kern="1200" dirty="0">
                          <a:solidFill>
                            <a:schemeClr val="tx1"/>
                          </a:solidFill>
                          <a:latin typeface="Times New Roman"/>
                          <a:ea typeface="宋体"/>
                          <a:cs typeface="Times New Roman"/>
                        </a:rPr>
                        <a:t>仪器外观</a:t>
                      </a: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endParaRPr lang="en-US" sz="1400">
                        <a:latin typeface="Times New Roman"/>
                        <a:ea typeface="宋体"/>
                        <a:cs typeface="Times New Roman"/>
                      </a:endParaRPr>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endParaRPr lang="zh-CN" altLang="en-US" sz="1400"/>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endParaRPr lang="zh-CN" altLang="en-US" sz="1400" dirty="0"/>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endParaRPr lang="zh-CN" altLang="en-US" sz="1400" dirty="0"/>
                    </a:p>
                  </a:txBody>
                  <a:tcPr marL="34413" marR="34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7897"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7896"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7895"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7894"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789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7892" name="Picture 4" descr="GBB-H"/>
          <p:cNvPicPr>
            <a:picLocks noChangeAspect="1" noChangeArrowheads="1"/>
          </p:cNvPicPr>
          <p:nvPr/>
        </p:nvPicPr>
        <p:blipFill>
          <a:blip r:embed="rId3"/>
          <a:srcRect l="21642" r="18678"/>
          <a:stretch>
            <a:fillRect/>
          </a:stretch>
        </p:blipFill>
        <p:spPr bwMode="auto">
          <a:xfrm>
            <a:off x="3811571" y="4715678"/>
            <a:ext cx="1085850" cy="1114425"/>
          </a:xfrm>
          <a:prstGeom prst="rect">
            <a:avLst/>
          </a:prstGeom>
          <a:noFill/>
        </p:spPr>
      </p:pic>
      <p:pic>
        <p:nvPicPr>
          <p:cNvPr id="37891" name="图片 4" descr="GBB-H热封仪修改"/>
          <p:cNvPicPr>
            <a:picLocks noChangeAspect="1" noChangeArrowheads="1"/>
          </p:cNvPicPr>
          <p:nvPr/>
        </p:nvPicPr>
        <p:blipFill>
          <a:blip r:embed="rId4" cstate="print"/>
          <a:srcRect/>
          <a:stretch>
            <a:fillRect/>
          </a:stretch>
        </p:blipFill>
        <p:spPr bwMode="auto">
          <a:xfrm>
            <a:off x="5311769" y="4858554"/>
            <a:ext cx="847725" cy="800100"/>
          </a:xfrm>
          <a:prstGeom prst="rect">
            <a:avLst/>
          </a:prstGeom>
          <a:noFill/>
        </p:spPr>
      </p:pic>
      <p:pic>
        <p:nvPicPr>
          <p:cNvPr id="37890" name="图片 3" descr="GBB-F"/>
          <p:cNvPicPr>
            <a:picLocks noChangeAspect="1" noChangeArrowheads="1"/>
          </p:cNvPicPr>
          <p:nvPr/>
        </p:nvPicPr>
        <p:blipFill>
          <a:blip r:embed="rId5" cstate="print"/>
          <a:srcRect l="16280"/>
          <a:stretch>
            <a:fillRect/>
          </a:stretch>
        </p:blipFill>
        <p:spPr bwMode="auto">
          <a:xfrm>
            <a:off x="8240727" y="4858554"/>
            <a:ext cx="1052511" cy="886325"/>
          </a:xfrm>
          <a:prstGeom prst="rect">
            <a:avLst/>
          </a:prstGeom>
          <a:noFill/>
        </p:spPr>
      </p:pic>
      <p:pic>
        <p:nvPicPr>
          <p:cNvPr id="37889" name="图片 5" descr="GBB-A"/>
          <p:cNvPicPr>
            <a:picLocks noChangeAspect="1" noChangeArrowheads="1"/>
          </p:cNvPicPr>
          <p:nvPr/>
        </p:nvPicPr>
        <p:blipFill>
          <a:blip r:embed="rId6"/>
          <a:srcRect l="18182"/>
          <a:stretch>
            <a:fillRect/>
          </a:stretch>
        </p:blipFill>
        <p:spPr bwMode="auto">
          <a:xfrm>
            <a:off x="6740529" y="4929992"/>
            <a:ext cx="1000125" cy="762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黑体" pitchFamily="49" charset="-122"/>
              </a:rPr>
              <a:t>2.5 </a:t>
            </a:r>
            <a:r>
              <a:rPr dirty="0" smtClean="0">
                <a:cs typeface="黑体" pitchFamily="49" charset="-122"/>
              </a:rPr>
              <a:t>冲击试验仪</a:t>
            </a:r>
            <a:endParaRPr lang="zh-CN" altLang="en-US" dirty="0"/>
          </a:p>
        </p:txBody>
      </p:sp>
      <p:graphicFrame>
        <p:nvGraphicFramePr>
          <p:cNvPr id="3" name="表格 2"/>
          <p:cNvGraphicFramePr>
            <a:graphicFrameLocks noGrp="1"/>
          </p:cNvGraphicFramePr>
          <p:nvPr/>
        </p:nvGraphicFramePr>
        <p:xfrm>
          <a:off x="1739869" y="1000902"/>
          <a:ext cx="9215502" cy="5317773"/>
        </p:xfrm>
        <a:graphic>
          <a:graphicData uri="http://schemas.openxmlformats.org/drawingml/2006/table">
            <a:tbl>
              <a:tblPr/>
              <a:tblGrid>
                <a:gridCol w="1143008"/>
                <a:gridCol w="1500198"/>
                <a:gridCol w="1571636"/>
                <a:gridCol w="2428892"/>
                <a:gridCol w="2571768"/>
              </a:tblGrid>
              <a:tr h="301115">
                <a:tc>
                  <a:txBody>
                    <a:bodyPr/>
                    <a:lstStyle/>
                    <a:p>
                      <a:pPr indent="0" algn="ctr">
                        <a:lnSpc>
                          <a:spcPct val="130000"/>
                        </a:lnSpc>
                        <a:spcAft>
                          <a:spcPts val="0"/>
                        </a:spcAft>
                      </a:pPr>
                      <a:r>
                        <a:rPr lang="zh-CN" sz="1100" b="1" dirty="0" smtClean="0">
                          <a:latin typeface="Times New Roman"/>
                          <a:ea typeface="宋体"/>
                          <a:cs typeface="Times New Roman"/>
                        </a:rPr>
                        <a:t>仪器型号</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a:latin typeface="Times New Roman"/>
                          <a:ea typeface="宋体"/>
                          <a:cs typeface="Times New Roman"/>
                        </a:rPr>
                        <a:t>GBG-L</a:t>
                      </a:r>
                      <a:r>
                        <a:rPr lang="zh-CN" sz="1100" dirty="0">
                          <a:latin typeface="Times New Roman"/>
                          <a:ea typeface="宋体"/>
                          <a:cs typeface="Times New Roman"/>
                        </a:rPr>
                        <a:t>摆</a:t>
                      </a:r>
                      <a:r>
                        <a:rPr lang="zh-CN" sz="1100" dirty="0" smtClean="0">
                          <a:latin typeface="Times New Roman"/>
                          <a:ea typeface="宋体"/>
                          <a:cs typeface="Times New Roman"/>
                        </a:rPr>
                        <a:t>锤冲击试验</a:t>
                      </a:r>
                      <a:r>
                        <a:rPr lang="zh-CN" sz="1100" dirty="0">
                          <a:latin typeface="Times New Roman"/>
                          <a:ea typeface="宋体"/>
                          <a:cs typeface="Times New Roman"/>
                        </a:rPr>
                        <a:t>仪</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a:latin typeface="Times New Roman"/>
                          <a:ea typeface="宋体"/>
                          <a:cs typeface="Times New Roman"/>
                        </a:rPr>
                        <a:t>GBD-B</a:t>
                      </a:r>
                      <a:r>
                        <a:rPr lang="zh-CN" sz="1100" dirty="0">
                          <a:latin typeface="Times New Roman"/>
                          <a:ea typeface="宋体"/>
                          <a:cs typeface="Times New Roman"/>
                        </a:rPr>
                        <a:t>摆</a:t>
                      </a:r>
                      <a:r>
                        <a:rPr lang="zh-CN" sz="1100" dirty="0" smtClean="0">
                          <a:latin typeface="Times New Roman"/>
                          <a:ea typeface="宋体"/>
                          <a:cs typeface="Times New Roman"/>
                        </a:rPr>
                        <a:t>锤冲击试验</a:t>
                      </a:r>
                      <a:r>
                        <a:rPr lang="zh-CN" sz="1100" dirty="0">
                          <a:latin typeface="Times New Roman"/>
                          <a:ea typeface="宋体"/>
                          <a:cs typeface="Times New Roman"/>
                        </a:rPr>
                        <a:t>仪</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a:latin typeface="Times New Roman"/>
                          <a:ea typeface="宋体"/>
                          <a:cs typeface="Times New Roman"/>
                        </a:rPr>
                        <a:t>GBD-L</a:t>
                      </a:r>
                      <a:r>
                        <a:rPr lang="zh-CN" sz="1100" dirty="0" smtClean="0">
                          <a:latin typeface="Times New Roman"/>
                          <a:ea typeface="宋体"/>
                          <a:cs typeface="Times New Roman"/>
                        </a:rPr>
                        <a:t>落标冲击试验</a:t>
                      </a:r>
                      <a:r>
                        <a:rPr lang="zh-CN" sz="1100" dirty="0">
                          <a:latin typeface="Times New Roman"/>
                          <a:ea typeface="宋体"/>
                          <a:cs typeface="Times New Roman"/>
                        </a:rPr>
                        <a:t>仪</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a:latin typeface="Times New Roman"/>
                          <a:ea typeface="宋体"/>
                          <a:cs typeface="Times New Roman"/>
                        </a:rPr>
                        <a:t>GB-LQ</a:t>
                      </a:r>
                      <a:r>
                        <a:rPr lang="zh-CN" sz="1100" dirty="0">
                          <a:latin typeface="Times New Roman"/>
                          <a:ea typeface="宋体"/>
                          <a:cs typeface="Times New Roman"/>
                        </a:rPr>
                        <a:t>落</a:t>
                      </a:r>
                      <a:r>
                        <a:rPr lang="zh-CN" sz="1100" dirty="0" smtClean="0">
                          <a:latin typeface="Times New Roman"/>
                          <a:ea typeface="宋体"/>
                          <a:cs typeface="Times New Roman"/>
                        </a:rPr>
                        <a:t>球冲击试验</a:t>
                      </a:r>
                      <a:r>
                        <a:rPr lang="zh-CN" sz="1100" dirty="0">
                          <a:latin typeface="Times New Roman"/>
                          <a:ea typeface="宋体"/>
                          <a:cs typeface="Times New Roman"/>
                        </a:rPr>
                        <a:t>仪</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231">
                <a:tc>
                  <a:txBody>
                    <a:bodyPr/>
                    <a:lstStyle/>
                    <a:p>
                      <a:pPr indent="0" algn="ctr">
                        <a:lnSpc>
                          <a:spcPct val="130000"/>
                        </a:lnSpc>
                        <a:spcAft>
                          <a:spcPts val="0"/>
                        </a:spcAft>
                      </a:pPr>
                      <a:r>
                        <a:rPr lang="zh-CN" sz="1100" b="1" dirty="0" smtClean="0">
                          <a:latin typeface="Times New Roman"/>
                          <a:ea typeface="宋体"/>
                          <a:cs typeface="Times New Roman"/>
                        </a:rPr>
                        <a:t>适用范围</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dirty="0">
                          <a:latin typeface="Times New Roman"/>
                          <a:ea typeface="宋体"/>
                          <a:cs typeface="Times New Roman"/>
                        </a:rPr>
                        <a:t>测定薄膜材料以及金属箔材等抗摆锤冲击性能</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a:latin typeface="Times New Roman"/>
                          <a:ea typeface="宋体"/>
                          <a:cs typeface="Times New Roman"/>
                        </a:rPr>
                        <a:t>测定塑料橡胶材料以及金属箔材等冲击韧性</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a:latin typeface="Times New Roman"/>
                          <a:ea typeface="宋体"/>
                          <a:cs typeface="Times New Roman"/>
                        </a:rPr>
                        <a:t>包装行业、薄膜厂家、包材检测机构等测定塑料薄膜、薄片等材料的抗冲击性能</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a:latin typeface="Times New Roman"/>
                          <a:ea typeface="宋体"/>
                          <a:cs typeface="Times New Roman"/>
                        </a:rPr>
                        <a:t>测试电子、电器、家电、塑料、通讯等成品或原件在安装过程中承受碰撞能力的性能</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117">
                <a:tc>
                  <a:txBody>
                    <a:bodyPr/>
                    <a:lstStyle/>
                    <a:p>
                      <a:pPr indent="0" algn="ctr">
                        <a:lnSpc>
                          <a:spcPct val="130000"/>
                        </a:lnSpc>
                        <a:spcAft>
                          <a:spcPts val="0"/>
                        </a:spcAft>
                      </a:pPr>
                      <a:r>
                        <a:rPr lang="zh-CN" sz="1100" b="1" dirty="0">
                          <a:latin typeface="Times New Roman"/>
                          <a:ea typeface="宋体"/>
                          <a:cs typeface="Times New Roman"/>
                        </a:rPr>
                        <a:t>最大</a:t>
                      </a:r>
                      <a:r>
                        <a:rPr lang="zh-CN" sz="1100" b="1" dirty="0" smtClean="0">
                          <a:latin typeface="Times New Roman"/>
                          <a:ea typeface="宋体"/>
                          <a:cs typeface="Times New Roman"/>
                        </a:rPr>
                        <a:t>冲击能量</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3J</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3J</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115">
                <a:tc>
                  <a:txBody>
                    <a:bodyPr/>
                    <a:lstStyle/>
                    <a:p>
                      <a:pPr indent="0" algn="ctr">
                        <a:lnSpc>
                          <a:spcPct val="130000"/>
                        </a:lnSpc>
                        <a:spcAft>
                          <a:spcPts val="0"/>
                        </a:spcAft>
                      </a:pPr>
                      <a:r>
                        <a:rPr lang="zh-CN" sz="1100" b="1">
                          <a:latin typeface="Times New Roman"/>
                          <a:ea typeface="宋体"/>
                          <a:cs typeface="Times New Roman"/>
                        </a:rPr>
                        <a:t>分辨率</a:t>
                      </a:r>
                      <a:endParaRPr lang="zh-CN" sz="1100" b="1">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0.001J</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0.02J</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115">
                <a:tc>
                  <a:txBody>
                    <a:bodyPr/>
                    <a:lstStyle/>
                    <a:p>
                      <a:pPr indent="0" algn="ctr">
                        <a:lnSpc>
                          <a:spcPct val="130000"/>
                        </a:lnSpc>
                        <a:spcAft>
                          <a:spcPts val="0"/>
                        </a:spcAft>
                      </a:pPr>
                      <a:r>
                        <a:rPr lang="zh-CN" sz="1100" b="1" dirty="0">
                          <a:latin typeface="Times New Roman"/>
                          <a:ea typeface="宋体"/>
                          <a:cs typeface="Times New Roman"/>
                        </a:rPr>
                        <a:t>摆</a:t>
                      </a:r>
                      <a:r>
                        <a:rPr lang="zh-CN" sz="1100" b="1" dirty="0" smtClean="0">
                          <a:latin typeface="Times New Roman"/>
                          <a:ea typeface="宋体"/>
                          <a:cs typeface="Times New Roman"/>
                        </a:rPr>
                        <a:t>锤扬</a:t>
                      </a:r>
                      <a:r>
                        <a:rPr lang="zh-CN" sz="1100" b="1" dirty="0">
                          <a:latin typeface="Times New Roman"/>
                          <a:ea typeface="宋体"/>
                          <a:cs typeface="Times New Roman"/>
                        </a:rPr>
                        <a:t>角</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smtClean="0">
                          <a:latin typeface="Times New Roman"/>
                          <a:ea typeface="宋体"/>
                          <a:cs typeface="Times New Roman"/>
                        </a:rPr>
                        <a:t>90</a:t>
                      </a:r>
                      <a:r>
                        <a:rPr lang="en-US" altLang="zh-CN" sz="1100" baseline="30000" dirty="0" smtClean="0">
                          <a:latin typeface="Times New Roman"/>
                          <a:ea typeface="宋体"/>
                          <a:cs typeface="Times New Roman"/>
                        </a:rPr>
                        <a:t>o</a:t>
                      </a:r>
                      <a:endParaRPr lang="zh-CN" sz="1100" baseline="300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smtClean="0">
                          <a:latin typeface="Times New Roman"/>
                          <a:ea typeface="宋体"/>
                          <a:cs typeface="Times New Roman"/>
                        </a:rPr>
                        <a:t>90</a:t>
                      </a:r>
                      <a:r>
                        <a:rPr lang="en-US" altLang="zh-CN" sz="1100" baseline="30000" dirty="0" smtClean="0">
                          <a:latin typeface="Times New Roman"/>
                          <a:ea typeface="宋体"/>
                          <a:cs typeface="Times New Roman"/>
                        </a:rPr>
                        <a:t>o</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26">
                <a:tc>
                  <a:txBody>
                    <a:bodyPr/>
                    <a:lstStyle/>
                    <a:p>
                      <a:pPr indent="0" algn="ctr">
                        <a:lnSpc>
                          <a:spcPct val="130000"/>
                        </a:lnSpc>
                        <a:spcAft>
                          <a:spcPts val="0"/>
                        </a:spcAft>
                      </a:pPr>
                      <a:r>
                        <a:rPr lang="zh-CN" sz="1100" b="1" dirty="0">
                          <a:latin typeface="Times New Roman"/>
                          <a:ea typeface="宋体"/>
                          <a:cs typeface="Times New Roman"/>
                        </a:rPr>
                        <a:t>摆锤</a:t>
                      </a:r>
                      <a:r>
                        <a:rPr lang="zh-CN" sz="1100" b="1" dirty="0" smtClean="0">
                          <a:latin typeface="Times New Roman"/>
                          <a:ea typeface="宋体"/>
                          <a:cs typeface="Times New Roman"/>
                        </a:rPr>
                        <a:t>摆动</a:t>
                      </a:r>
                      <a:r>
                        <a:rPr lang="zh-CN" sz="1100" b="1" dirty="0">
                          <a:latin typeface="Times New Roman"/>
                          <a:ea typeface="宋体"/>
                          <a:cs typeface="Times New Roman"/>
                        </a:rPr>
                        <a:t>半径</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280mm</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280mm</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115">
                <a:tc>
                  <a:txBody>
                    <a:bodyPr/>
                    <a:lstStyle/>
                    <a:p>
                      <a:pPr indent="0" algn="ctr">
                        <a:lnSpc>
                          <a:spcPct val="130000"/>
                        </a:lnSpc>
                        <a:spcAft>
                          <a:spcPts val="0"/>
                        </a:spcAft>
                      </a:pPr>
                      <a:r>
                        <a:rPr lang="zh-CN" sz="1100" b="1" dirty="0" smtClean="0">
                          <a:latin typeface="Times New Roman"/>
                          <a:ea typeface="宋体"/>
                          <a:cs typeface="Times New Roman"/>
                        </a:rPr>
                        <a:t>冲击速度</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a:latin typeface="Times New Roman"/>
                          <a:ea typeface="宋体"/>
                          <a:cs typeface="Times New Roman"/>
                        </a:rPr>
                        <a:t>约</a:t>
                      </a:r>
                      <a:r>
                        <a:rPr lang="en-US" sz="1100">
                          <a:latin typeface="Times New Roman"/>
                          <a:ea typeface="宋体"/>
                          <a:cs typeface="Times New Roman"/>
                        </a:rPr>
                        <a:t>2.5m/s</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686">
                <a:tc>
                  <a:txBody>
                    <a:bodyPr/>
                    <a:lstStyle/>
                    <a:p>
                      <a:pPr indent="0" algn="ctr">
                        <a:lnSpc>
                          <a:spcPct val="130000"/>
                        </a:lnSpc>
                        <a:spcAft>
                          <a:spcPts val="0"/>
                        </a:spcAft>
                      </a:pPr>
                      <a:r>
                        <a:rPr lang="zh-CN" sz="1100" b="1">
                          <a:latin typeface="Times New Roman"/>
                          <a:ea typeface="宋体"/>
                          <a:cs typeface="Times New Roman"/>
                        </a:rPr>
                        <a:t>规格</a:t>
                      </a:r>
                      <a:endParaRPr lang="zh-CN" sz="1100" b="1">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dirty="0">
                          <a:latin typeface="Times New Roman"/>
                          <a:ea typeface="宋体"/>
                          <a:cs typeface="Times New Roman"/>
                        </a:rPr>
                        <a:t>冲击头</a:t>
                      </a:r>
                      <a:r>
                        <a:rPr lang="en-US" sz="1100" dirty="0" smtClean="0">
                          <a:latin typeface="Times New Roman"/>
                          <a:ea typeface="宋体"/>
                          <a:cs typeface="Times New Roman"/>
                        </a:rPr>
                        <a:t>:Φ12.7mm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dirty="0">
                          <a:latin typeface="Times New Roman"/>
                          <a:ea typeface="宋体"/>
                          <a:cs typeface="Times New Roman"/>
                        </a:rPr>
                        <a:t>冲击头</a:t>
                      </a:r>
                      <a:r>
                        <a:rPr lang="en-US" sz="1100" dirty="0" smtClean="0">
                          <a:latin typeface="Times New Roman"/>
                          <a:ea typeface="宋体"/>
                          <a:cs typeface="Times New Roman"/>
                        </a:rPr>
                        <a:t>:Φ12.7mm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30000"/>
                        </a:lnSpc>
                        <a:spcAft>
                          <a:spcPts val="0"/>
                        </a:spcAft>
                      </a:pPr>
                      <a:r>
                        <a:rPr lang="zh-CN" sz="1100" dirty="0">
                          <a:latin typeface="Times New Roman"/>
                          <a:ea typeface="宋体"/>
                          <a:cs typeface="Times New Roman"/>
                        </a:rPr>
                        <a:t>镖头</a:t>
                      </a:r>
                      <a:r>
                        <a:rPr lang="en-US" sz="1100" dirty="0">
                          <a:latin typeface="Times New Roman"/>
                          <a:ea typeface="宋体"/>
                          <a:cs typeface="Times New Roman"/>
                        </a:rPr>
                        <a:t>:A</a:t>
                      </a:r>
                      <a:r>
                        <a:rPr lang="zh-CN" sz="1100" dirty="0">
                          <a:latin typeface="Times New Roman"/>
                          <a:ea typeface="宋体"/>
                          <a:cs typeface="Times New Roman"/>
                        </a:rPr>
                        <a:t>法：</a:t>
                      </a:r>
                      <a:r>
                        <a:rPr lang="en-US" sz="1100" dirty="0" smtClean="0">
                          <a:latin typeface="Times New Roman"/>
                          <a:ea typeface="宋体"/>
                          <a:cs typeface="Times New Roman"/>
                        </a:rPr>
                        <a:t>Φ38mmB</a:t>
                      </a:r>
                      <a:r>
                        <a:rPr lang="zh-CN" sz="1100" dirty="0">
                          <a:latin typeface="Times New Roman"/>
                          <a:ea typeface="宋体"/>
                          <a:cs typeface="Times New Roman"/>
                        </a:rPr>
                        <a:t>法：</a:t>
                      </a:r>
                      <a:r>
                        <a:rPr lang="en-US" sz="1100" dirty="0" smtClean="0">
                          <a:latin typeface="Times New Roman"/>
                          <a:ea typeface="宋体"/>
                          <a:cs typeface="Times New Roman"/>
                        </a:rPr>
                        <a:t>Φ38mm</a:t>
                      </a:r>
                      <a:r>
                        <a:rPr lang="zh-CN" sz="1100" dirty="0" smtClean="0">
                          <a:latin typeface="Times New Roman"/>
                          <a:ea typeface="宋体"/>
                          <a:cs typeface="Times New Roman"/>
                        </a:rPr>
                        <a:t>镖</a:t>
                      </a:r>
                      <a:r>
                        <a:rPr lang="zh-CN" sz="1100" dirty="0">
                          <a:latin typeface="Times New Roman"/>
                          <a:ea typeface="宋体"/>
                          <a:cs typeface="Times New Roman"/>
                        </a:rPr>
                        <a:t>头质量：</a:t>
                      </a:r>
                      <a:r>
                        <a:rPr lang="en-US" sz="1100" dirty="0">
                          <a:latin typeface="Times New Roman"/>
                          <a:ea typeface="宋体"/>
                          <a:cs typeface="Times New Roman"/>
                        </a:rPr>
                        <a:t>50-2000g</a:t>
                      </a:r>
                      <a:r>
                        <a:rPr lang="zh-CN" sz="1100" dirty="0">
                          <a:latin typeface="Times New Roman"/>
                          <a:ea typeface="宋体"/>
                          <a:cs typeface="Times New Roman"/>
                        </a:rPr>
                        <a:t>，</a:t>
                      </a:r>
                      <a:r>
                        <a:rPr lang="en-US" sz="1100" dirty="0">
                          <a:latin typeface="Times New Roman"/>
                          <a:ea typeface="宋体"/>
                          <a:cs typeface="Times New Roman"/>
                        </a:rPr>
                        <a:t>5g/</a:t>
                      </a:r>
                      <a:r>
                        <a:rPr lang="zh-CN" sz="1100" dirty="0">
                          <a:latin typeface="Times New Roman"/>
                          <a:ea typeface="宋体"/>
                          <a:cs typeface="Times New Roman"/>
                        </a:rPr>
                        <a:t>增量</a:t>
                      </a:r>
                      <a:r>
                        <a:rPr lang="zh-CN" sz="1100" dirty="0" smtClean="0">
                          <a:latin typeface="Times New Roman"/>
                          <a:ea typeface="宋体"/>
                          <a:cs typeface="Times New Roman"/>
                        </a:rPr>
                        <a:t>，质量</a:t>
                      </a:r>
                      <a:r>
                        <a:rPr lang="zh-CN" sz="1100" dirty="0">
                          <a:latin typeface="Times New Roman"/>
                          <a:ea typeface="宋体"/>
                          <a:cs typeface="Times New Roman"/>
                        </a:rPr>
                        <a:t>误差</a:t>
                      </a:r>
                      <a:r>
                        <a:rPr lang="en-US" sz="1100" dirty="0">
                          <a:latin typeface="Times New Roman"/>
                          <a:ea typeface="宋体"/>
                          <a:cs typeface="Times New Roman"/>
                        </a:rPr>
                        <a:t>0.5%</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a:latin typeface="Times New Roman"/>
                          <a:ea typeface="宋体"/>
                          <a:cs typeface="Times New Roman"/>
                        </a:rPr>
                        <a:t>钢球质量：</a:t>
                      </a:r>
                      <a:r>
                        <a:rPr lang="en-US" sz="1100">
                          <a:latin typeface="Times New Roman"/>
                          <a:ea typeface="宋体"/>
                          <a:cs typeface="Times New Roman"/>
                        </a:rPr>
                        <a:t>60g/100g</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115">
                <a:tc>
                  <a:txBody>
                    <a:bodyPr/>
                    <a:lstStyle/>
                    <a:p>
                      <a:pPr indent="0" algn="ctr">
                        <a:lnSpc>
                          <a:spcPct val="130000"/>
                        </a:lnSpc>
                        <a:spcAft>
                          <a:spcPts val="0"/>
                        </a:spcAft>
                      </a:pPr>
                      <a:r>
                        <a:rPr lang="zh-CN" sz="1100" b="1" dirty="0" smtClean="0">
                          <a:latin typeface="Times New Roman"/>
                          <a:ea typeface="宋体"/>
                          <a:cs typeface="Times New Roman"/>
                        </a:rPr>
                        <a:t>测试范围</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a:latin typeface="Times New Roman"/>
                          <a:ea typeface="宋体"/>
                          <a:cs typeface="Times New Roman"/>
                        </a:rPr>
                        <a:t>A</a:t>
                      </a:r>
                      <a:r>
                        <a:rPr lang="zh-CN" sz="1100" dirty="0">
                          <a:latin typeface="Times New Roman"/>
                          <a:ea typeface="宋体"/>
                          <a:cs typeface="Times New Roman"/>
                        </a:rPr>
                        <a:t>法：</a:t>
                      </a:r>
                      <a:r>
                        <a:rPr lang="en-US" sz="1100" dirty="0" smtClean="0">
                          <a:latin typeface="Times New Roman"/>
                          <a:ea typeface="宋体"/>
                          <a:cs typeface="Times New Roman"/>
                        </a:rPr>
                        <a:t>50-2000gB</a:t>
                      </a:r>
                      <a:r>
                        <a:rPr lang="zh-CN" sz="1100" dirty="0">
                          <a:latin typeface="Times New Roman"/>
                          <a:ea typeface="宋体"/>
                          <a:cs typeface="Times New Roman"/>
                        </a:rPr>
                        <a:t>法：</a:t>
                      </a:r>
                      <a:r>
                        <a:rPr lang="en-US" sz="1100" dirty="0">
                          <a:latin typeface="Times New Roman"/>
                          <a:ea typeface="宋体"/>
                          <a:cs typeface="Times New Roman"/>
                        </a:rPr>
                        <a:t>300-2000g</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115">
                <a:tc>
                  <a:txBody>
                    <a:bodyPr/>
                    <a:lstStyle/>
                    <a:p>
                      <a:pPr indent="0" algn="ctr">
                        <a:lnSpc>
                          <a:spcPct val="130000"/>
                        </a:lnSpc>
                        <a:spcAft>
                          <a:spcPts val="0"/>
                        </a:spcAft>
                      </a:pPr>
                      <a:r>
                        <a:rPr lang="zh-CN" sz="1100" b="1" dirty="0" smtClean="0">
                          <a:latin typeface="Times New Roman"/>
                          <a:ea typeface="宋体"/>
                          <a:cs typeface="Times New Roman"/>
                        </a:rPr>
                        <a:t>冲击高度</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15600mm/660mm</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20-2000mm</a:t>
                      </a:r>
                      <a:r>
                        <a:rPr lang="zh-CN" sz="1100">
                          <a:latin typeface="Times New Roman"/>
                          <a:ea typeface="宋体"/>
                          <a:cs typeface="Times New Roman"/>
                        </a:rPr>
                        <a:t>内任意调节</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673">
                <a:tc>
                  <a:txBody>
                    <a:bodyPr/>
                    <a:lstStyle/>
                    <a:p>
                      <a:pPr indent="0" algn="ctr">
                        <a:lnSpc>
                          <a:spcPct val="130000"/>
                        </a:lnSpc>
                        <a:spcAft>
                          <a:spcPts val="0"/>
                        </a:spcAft>
                      </a:pPr>
                      <a:r>
                        <a:rPr lang="zh-CN" sz="1100" b="1" dirty="0">
                          <a:latin typeface="Times New Roman"/>
                          <a:ea typeface="宋体"/>
                          <a:cs typeface="Times New Roman"/>
                        </a:rPr>
                        <a:t>试样加持</a:t>
                      </a:r>
                      <a:r>
                        <a:rPr lang="zh-CN" sz="1100" b="1" dirty="0" smtClean="0">
                          <a:latin typeface="Times New Roman"/>
                          <a:ea typeface="宋体"/>
                          <a:cs typeface="Times New Roman"/>
                        </a:rPr>
                        <a:t>器尺寸</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Φ60mm</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a:latin typeface="Times New Roman"/>
                          <a:ea typeface="宋体"/>
                          <a:cs typeface="Times New Roman"/>
                        </a:rPr>
                        <a:t>Φ60mm</a:t>
                      </a:r>
                      <a:endParaRPr lang="zh-CN" sz="110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sz="1100" dirty="0">
                          <a:latin typeface="Times New Roman"/>
                          <a:ea typeface="宋体"/>
                          <a:cs typeface="Times New Roman"/>
                        </a:rPr>
                        <a:t>外径</a:t>
                      </a:r>
                      <a:r>
                        <a:rPr lang="en-US" sz="1100" dirty="0" smtClean="0">
                          <a:latin typeface="Times New Roman"/>
                          <a:ea typeface="宋体"/>
                          <a:cs typeface="Times New Roman"/>
                        </a:rPr>
                        <a:t>150mm</a:t>
                      </a:r>
                      <a:r>
                        <a:rPr lang="zh-CN" sz="1100" dirty="0" smtClean="0">
                          <a:latin typeface="Times New Roman"/>
                          <a:ea typeface="宋体"/>
                          <a:cs typeface="Times New Roman"/>
                        </a:rPr>
                        <a:t>内径</a:t>
                      </a:r>
                      <a:r>
                        <a:rPr lang="en-US" sz="1100" dirty="0">
                          <a:latin typeface="Times New Roman"/>
                          <a:ea typeface="宋体"/>
                          <a:cs typeface="Times New Roman"/>
                        </a:rPr>
                        <a:t>125mm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smtClean="0">
                          <a:latin typeface="Times New Roman"/>
                          <a:ea typeface="宋体"/>
                          <a:cs typeface="Times New Roman"/>
                        </a:rPr>
                        <a:t>150mm×150mm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115">
                <a:tc>
                  <a:txBody>
                    <a:bodyPr/>
                    <a:lstStyle/>
                    <a:p>
                      <a:pPr indent="0" algn="ctr">
                        <a:lnSpc>
                          <a:spcPct val="130000"/>
                        </a:lnSpc>
                        <a:spcAft>
                          <a:spcPts val="0"/>
                        </a:spcAft>
                      </a:pPr>
                      <a:r>
                        <a:rPr lang="zh-CN" sz="1100" b="1" dirty="0" smtClean="0">
                          <a:latin typeface="Times New Roman"/>
                          <a:ea typeface="宋体"/>
                          <a:cs typeface="Times New Roman"/>
                        </a:rPr>
                        <a:t>试样尺寸</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smtClean="0">
                          <a:latin typeface="Times New Roman"/>
                          <a:ea typeface="宋体"/>
                          <a:cs typeface="Times New Roman"/>
                        </a:rPr>
                        <a:t>100mm×100mm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smtClean="0">
                          <a:latin typeface="Times New Roman"/>
                          <a:ea typeface="宋体"/>
                          <a:cs typeface="Times New Roman"/>
                        </a:rPr>
                        <a:t>100mm×100mm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smtClean="0">
                          <a:latin typeface="Times New Roman"/>
                          <a:ea typeface="宋体"/>
                          <a:cs typeface="Times New Roman"/>
                        </a:rPr>
                        <a:t>150mm×150mm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sz="1100" dirty="0" smtClean="0">
                          <a:latin typeface="Times New Roman"/>
                          <a:ea typeface="宋体"/>
                          <a:cs typeface="Times New Roman"/>
                        </a:rPr>
                        <a:t>150mm×150mm</a:t>
                      </a:r>
                      <a:endParaRPr lang="zh-CN" sz="1100"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560">
                <a:tc>
                  <a:txBody>
                    <a:bodyPr/>
                    <a:lstStyle/>
                    <a:p>
                      <a:pPr indent="0" algn="ctr">
                        <a:lnSpc>
                          <a:spcPct val="130000"/>
                        </a:lnSpc>
                        <a:spcAft>
                          <a:spcPts val="0"/>
                        </a:spcAft>
                      </a:pPr>
                      <a:r>
                        <a:rPr lang="zh-CN" sz="1100" b="1" dirty="0" smtClean="0">
                          <a:latin typeface="Times New Roman"/>
                          <a:ea typeface="宋体"/>
                          <a:cs typeface="Times New Roman"/>
                        </a:rPr>
                        <a:t>仪器外观</a:t>
                      </a:r>
                      <a:endParaRPr lang="zh-CN" sz="1100" b="1" dirty="0">
                        <a:latin typeface="Tahoma"/>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endParaRPr lang="en-US" sz="1100" dirty="0">
                        <a:latin typeface="Times New Roman"/>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endParaRPr lang="en-US" sz="1100">
                        <a:solidFill>
                          <a:srgbClr val="000000"/>
                        </a:solidFill>
                        <a:latin typeface="Times New Roman"/>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endParaRPr lang="en-US" sz="1100">
                        <a:latin typeface="Times New Roman"/>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endParaRPr lang="en-US" sz="1100" dirty="0">
                        <a:latin typeface="Times New Roman"/>
                        <a:ea typeface="宋体"/>
                        <a:cs typeface="Times New Roman"/>
                      </a:endParaRPr>
                    </a:p>
                  </a:txBody>
                  <a:tcPr marL="43016" marR="43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6879" name="Picture 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57150" cy="238125"/>
          </a:xfrm>
          <a:prstGeom prst="rect">
            <a:avLst/>
          </a:prstGeom>
          <a:noFill/>
        </p:spPr>
      </p:pic>
      <p:pic>
        <p:nvPicPr>
          <p:cNvPr id="36878" name="Picture 1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57150" cy="238125"/>
          </a:xfrm>
          <a:prstGeom prst="rect">
            <a:avLst/>
          </a:prstGeom>
          <a:noFill/>
        </p:spPr>
      </p:pic>
      <p:pic>
        <p:nvPicPr>
          <p:cNvPr id="36877"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61925" cy="238125"/>
          </a:xfrm>
          <a:prstGeom prst="rect">
            <a:avLst/>
          </a:prstGeom>
          <a:noFill/>
        </p:spPr>
      </p:pic>
      <p:pic>
        <p:nvPicPr>
          <p:cNvPr id="36876"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61925" cy="238125"/>
          </a:xfrm>
          <a:prstGeom prst="rect">
            <a:avLst/>
          </a:prstGeom>
          <a:noFill/>
        </p:spPr>
      </p:pic>
      <p:pic>
        <p:nvPicPr>
          <p:cNvPr id="36875"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74"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73"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72"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7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7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6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6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6867" name="Picture 3" descr="GBB-H"/>
          <p:cNvPicPr>
            <a:picLocks noChangeAspect="1" noChangeArrowheads="1"/>
          </p:cNvPicPr>
          <p:nvPr/>
        </p:nvPicPr>
        <p:blipFill>
          <a:blip r:embed="rId5"/>
          <a:srcRect/>
          <a:stretch>
            <a:fillRect/>
          </a:stretch>
        </p:blipFill>
        <p:spPr bwMode="auto">
          <a:xfrm>
            <a:off x="3240067" y="5501496"/>
            <a:ext cx="876300" cy="762000"/>
          </a:xfrm>
          <a:prstGeom prst="rect">
            <a:avLst/>
          </a:prstGeom>
          <a:noFill/>
        </p:spPr>
      </p:pic>
      <p:pic>
        <p:nvPicPr>
          <p:cNvPr id="36866" name="图片 4" descr="GBB-H热封仪修改"/>
          <p:cNvPicPr>
            <a:picLocks noChangeAspect="1" noChangeArrowheads="1"/>
          </p:cNvPicPr>
          <p:nvPr/>
        </p:nvPicPr>
        <p:blipFill>
          <a:blip r:embed="rId6"/>
          <a:srcRect/>
          <a:stretch>
            <a:fillRect/>
          </a:stretch>
        </p:blipFill>
        <p:spPr bwMode="auto">
          <a:xfrm>
            <a:off x="4740265" y="5501496"/>
            <a:ext cx="819150" cy="619125"/>
          </a:xfrm>
          <a:prstGeom prst="rect">
            <a:avLst/>
          </a:prstGeom>
          <a:noFill/>
        </p:spPr>
      </p:pic>
      <p:pic>
        <p:nvPicPr>
          <p:cNvPr id="36865" name="图片 3" descr="GBB-F"/>
          <p:cNvPicPr>
            <a:picLocks noChangeAspect="1" noChangeArrowheads="1"/>
          </p:cNvPicPr>
          <p:nvPr/>
        </p:nvPicPr>
        <p:blipFill>
          <a:blip r:embed="rId7" cstate="print"/>
          <a:srcRect/>
          <a:stretch>
            <a:fillRect/>
          </a:stretch>
        </p:blipFill>
        <p:spPr bwMode="auto">
          <a:xfrm>
            <a:off x="6811967" y="5430058"/>
            <a:ext cx="655636" cy="842960"/>
          </a:xfrm>
          <a:prstGeom prst="rect">
            <a:avLst/>
          </a:prstGeom>
          <a:noFill/>
        </p:spPr>
      </p:pic>
      <p:pic>
        <p:nvPicPr>
          <p:cNvPr id="19" name="图片 18"/>
          <p:cNvPicPr/>
          <p:nvPr/>
        </p:nvPicPr>
        <p:blipFill>
          <a:blip r:embed="rId8" cstate="print"/>
          <a:srcRect/>
          <a:stretch>
            <a:fillRect/>
          </a:stretch>
        </p:blipFill>
        <p:spPr bwMode="auto">
          <a:xfrm>
            <a:off x="9598049" y="5501496"/>
            <a:ext cx="261127" cy="78581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ea"/>
                <a:ea typeface="+mn-ea"/>
                <a:cs typeface="黑体" pitchFamily="49" charset="-122"/>
              </a:rPr>
              <a:t>2.6 </a:t>
            </a:r>
            <a:r>
              <a:rPr dirty="0" smtClean="0">
                <a:latin typeface="+mn-ea"/>
                <a:ea typeface="+mn-ea"/>
                <a:cs typeface="黑体" pitchFamily="49" charset="-122"/>
              </a:rPr>
              <a:t>水蒸气透过率测试仪</a:t>
            </a:r>
            <a:endParaRPr lang="zh-CN" altLang="en-US" dirty="0">
              <a:latin typeface="+mn-ea"/>
              <a:ea typeface="+mn-ea"/>
            </a:endParaRPr>
          </a:p>
        </p:txBody>
      </p:sp>
      <p:graphicFrame>
        <p:nvGraphicFramePr>
          <p:cNvPr id="3" name="表格 2"/>
          <p:cNvGraphicFramePr>
            <a:graphicFrameLocks noGrp="1"/>
          </p:cNvGraphicFramePr>
          <p:nvPr/>
        </p:nvGraphicFramePr>
        <p:xfrm>
          <a:off x="2525687" y="929464"/>
          <a:ext cx="7786742" cy="5685442"/>
        </p:xfrm>
        <a:graphic>
          <a:graphicData uri="http://schemas.openxmlformats.org/drawingml/2006/table">
            <a:tbl>
              <a:tblPr/>
              <a:tblGrid>
                <a:gridCol w="1069340"/>
                <a:gridCol w="3074064"/>
                <a:gridCol w="3643338"/>
              </a:tblGrid>
              <a:tr h="260032">
                <a:tc>
                  <a:txBody>
                    <a:bodyPr/>
                    <a:lstStyle/>
                    <a:p>
                      <a:pPr indent="0" algn="ctr">
                        <a:lnSpc>
                          <a:spcPct val="150000"/>
                        </a:lnSpc>
                        <a:spcAft>
                          <a:spcPts val="0"/>
                        </a:spcAft>
                      </a:pPr>
                      <a:r>
                        <a:rPr lang="zh-CN" sz="1400" b="1" kern="100" dirty="0">
                          <a:latin typeface="Times New Roman"/>
                          <a:ea typeface="宋体"/>
                          <a:cs typeface="Times New Roman"/>
                        </a:rPr>
                        <a:t>仪器型号</a:t>
                      </a:r>
                      <a:endParaRPr lang="zh-CN" sz="1400" b="1"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W501</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dirty="0">
                          <a:latin typeface="Times New Roman"/>
                          <a:ea typeface="宋体"/>
                          <a:cs typeface="Times New Roman"/>
                        </a:rPr>
                        <a:t>W533</a:t>
                      </a:r>
                      <a:endParaRPr lang="zh-CN" sz="14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9">
                <a:tc>
                  <a:txBody>
                    <a:bodyPr/>
                    <a:lstStyle/>
                    <a:p>
                      <a:pPr indent="0" algn="ctr">
                        <a:lnSpc>
                          <a:spcPct val="150000"/>
                        </a:lnSpc>
                        <a:spcAft>
                          <a:spcPts val="0"/>
                        </a:spcAft>
                      </a:pPr>
                      <a:r>
                        <a:rPr lang="zh-CN" altLang="en-US" sz="1400" b="1" kern="100" dirty="0" smtClean="0">
                          <a:solidFill>
                            <a:schemeClr val="tx1"/>
                          </a:solidFill>
                          <a:latin typeface="Times New Roman"/>
                          <a:ea typeface="宋体"/>
                          <a:cs typeface="Times New Roman"/>
                        </a:rPr>
                        <a:t>执行标准</a:t>
                      </a:r>
                      <a:endParaRPr lang="zh-CN" sz="1400" b="1" kern="100" dirty="0">
                        <a:solidFill>
                          <a:schemeClr val="tx1"/>
                        </a:solidFill>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l" defTabSz="1364609" rtl="0" eaLnBrk="1" fontAlgn="auto" latinLnBrk="0" hangingPunct="1">
                        <a:lnSpc>
                          <a:spcPct val="150000"/>
                        </a:lnSpc>
                        <a:spcBef>
                          <a:spcPts val="0"/>
                        </a:spcBef>
                        <a:spcAft>
                          <a:spcPts val="0"/>
                        </a:spcAft>
                        <a:buClrTx/>
                        <a:buSzTx/>
                        <a:buFontTx/>
                        <a:buNone/>
                        <a:tabLst/>
                        <a:defRPr/>
                      </a:pPr>
                      <a:r>
                        <a:rPr lang="en-US" altLang="en-US" sz="1400" kern="100" dirty="0" smtClean="0">
                          <a:solidFill>
                            <a:schemeClr val="tx1"/>
                          </a:solidFill>
                          <a:latin typeface="Times New Roman"/>
                          <a:ea typeface="宋体"/>
                          <a:cs typeface="Times New Roman"/>
                        </a:rPr>
                        <a:t>GB/T 1037-1988 </a:t>
                      </a:r>
                      <a:r>
                        <a:rPr lang="zh-CN" altLang="en-US" sz="1400" kern="100" dirty="0" smtClean="0">
                          <a:solidFill>
                            <a:schemeClr val="tx1"/>
                          </a:solidFill>
                          <a:latin typeface="Times New Roman"/>
                          <a:ea typeface="宋体"/>
                          <a:cs typeface="Times New Roman"/>
                        </a:rPr>
                        <a:t>塑料薄膜和片材透水蒸气性试验方法 杯式法</a:t>
                      </a:r>
                      <a:endParaRPr lang="en-US" altLang="zh-CN" sz="1400" kern="100" dirty="0" smtClean="0">
                        <a:solidFill>
                          <a:schemeClr val="tx1"/>
                        </a:solidFill>
                        <a:latin typeface="Times New Roman"/>
                        <a:ea typeface="宋体"/>
                        <a:cs typeface="Times New Roman"/>
                      </a:endParaRPr>
                    </a:p>
                    <a:p>
                      <a:pPr marL="0" marR="0" indent="0" algn="l" defTabSz="1364609" rtl="0" eaLnBrk="1" fontAlgn="auto" latinLnBrk="0" hangingPunct="1">
                        <a:lnSpc>
                          <a:spcPct val="150000"/>
                        </a:lnSpc>
                        <a:spcBef>
                          <a:spcPts val="0"/>
                        </a:spcBef>
                        <a:spcAft>
                          <a:spcPts val="0"/>
                        </a:spcAft>
                        <a:buClrTx/>
                        <a:buSzTx/>
                        <a:buFontTx/>
                        <a:buNone/>
                        <a:tabLst/>
                        <a:defRPr/>
                      </a:pPr>
                      <a:r>
                        <a:rPr lang="en-US" altLang="zh-CN" sz="1400" kern="100" dirty="0" smtClean="0">
                          <a:solidFill>
                            <a:schemeClr val="tx1"/>
                          </a:solidFill>
                          <a:latin typeface="Times New Roman"/>
                          <a:ea typeface="宋体"/>
                          <a:cs typeface="Times New Roman"/>
                          <a:sym typeface="+mn-ea"/>
                        </a:rPr>
                        <a:t>YBB00092003-2015 </a:t>
                      </a:r>
                      <a:r>
                        <a:rPr lang="zh-CN" altLang="en-US" sz="1400" kern="100" dirty="0" smtClean="0">
                          <a:solidFill>
                            <a:schemeClr val="tx1"/>
                          </a:solidFill>
                          <a:latin typeface="Times New Roman"/>
                          <a:ea typeface="宋体"/>
                          <a:cs typeface="Times New Roman"/>
                          <a:sym typeface="+mn-ea"/>
                        </a:rPr>
                        <a:t>：水蒸气透过量测定法</a:t>
                      </a:r>
                      <a:endParaRPr lang="zh-CN" altLang="en-US" sz="1400" kern="100" dirty="0" smtClean="0">
                        <a:solidFill>
                          <a:schemeClr val="tx1"/>
                        </a:solidFill>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61925">
                <a:tc>
                  <a:txBody>
                    <a:bodyPr/>
                    <a:lstStyle/>
                    <a:p>
                      <a:pPr indent="0" algn="ctr">
                        <a:lnSpc>
                          <a:spcPct val="150000"/>
                        </a:lnSpc>
                        <a:spcAft>
                          <a:spcPts val="0"/>
                        </a:spcAft>
                      </a:pPr>
                      <a:r>
                        <a:rPr lang="zh-CN" sz="1400" b="1" kern="100" dirty="0">
                          <a:latin typeface="Times New Roman"/>
                          <a:ea typeface="宋体"/>
                          <a:cs typeface="Times New Roman"/>
                        </a:rPr>
                        <a:t>测试腔数</a:t>
                      </a:r>
                      <a:endParaRPr lang="zh-CN" sz="1400" b="1"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1</a:t>
                      </a:r>
                      <a:r>
                        <a:rPr lang="zh-CN" sz="1400" kern="100">
                          <a:latin typeface="Times New Roman"/>
                          <a:ea typeface="宋体"/>
                          <a:cs typeface="Times New Roman"/>
                        </a:rPr>
                        <a:t>腔</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dirty="0">
                          <a:latin typeface="Times New Roman"/>
                          <a:ea typeface="宋体"/>
                          <a:cs typeface="Times New Roman"/>
                        </a:rPr>
                        <a:t>3</a:t>
                      </a:r>
                      <a:r>
                        <a:rPr lang="zh-CN" sz="1400" kern="100" dirty="0">
                          <a:latin typeface="Times New Roman"/>
                          <a:ea typeface="宋体"/>
                          <a:cs typeface="Times New Roman"/>
                        </a:rPr>
                        <a:t>腔</a:t>
                      </a:r>
                      <a:endParaRPr lang="zh-CN" sz="14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a:latin typeface="Times New Roman"/>
                          <a:ea typeface="宋体"/>
                          <a:cs typeface="Times New Roman"/>
                        </a:rPr>
                        <a:t>测量范围</a:t>
                      </a:r>
                      <a:endParaRPr lang="zh-CN" sz="140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0.01-10000g/(m²·24h)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0.01-10000g/(m²·24h)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a:latin typeface="Times New Roman"/>
                          <a:ea typeface="宋体"/>
                          <a:cs typeface="Times New Roman"/>
                        </a:rPr>
                        <a:t>测试精度</a:t>
                      </a:r>
                      <a:endParaRPr lang="zh-CN" sz="140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0.001g/(m²·24h)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0.001g/(m²·24h)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a:latin typeface="Times New Roman"/>
                          <a:ea typeface="宋体"/>
                          <a:cs typeface="Times New Roman"/>
                        </a:rPr>
                        <a:t>温度范围</a:t>
                      </a:r>
                      <a:endParaRPr lang="zh-CN" sz="140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15-55℃</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15-55℃</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a:latin typeface="Times New Roman"/>
                          <a:ea typeface="宋体"/>
                          <a:cs typeface="Times New Roman"/>
                        </a:rPr>
                        <a:t>温控精度</a:t>
                      </a:r>
                      <a:endParaRPr lang="zh-CN" sz="140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±0.1℃</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±0.1℃</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a:latin typeface="Times New Roman"/>
                          <a:ea typeface="宋体"/>
                          <a:cs typeface="Times New Roman"/>
                        </a:rPr>
                        <a:t>湿度范围</a:t>
                      </a:r>
                      <a:endParaRPr lang="zh-CN" sz="140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30-90%RH</a:t>
                      </a:r>
                      <a:r>
                        <a:rPr lang="zh-CN" sz="1400" kern="100">
                          <a:latin typeface="Times New Roman"/>
                          <a:ea typeface="宋体"/>
                          <a:cs typeface="Times New Roman"/>
                        </a:rPr>
                        <a:t>，</a:t>
                      </a:r>
                      <a:r>
                        <a:rPr lang="en-US" sz="1400" kern="100">
                          <a:latin typeface="Times New Roman"/>
                          <a:ea typeface="宋体"/>
                          <a:cs typeface="Times New Roman"/>
                        </a:rPr>
                        <a:t>100%RH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30-90%RH</a:t>
                      </a:r>
                      <a:r>
                        <a:rPr lang="zh-CN" sz="1400" kern="100">
                          <a:latin typeface="Times New Roman"/>
                          <a:ea typeface="宋体"/>
                          <a:cs typeface="Times New Roman"/>
                        </a:rPr>
                        <a:t>，</a:t>
                      </a:r>
                      <a:r>
                        <a:rPr lang="en-US" sz="1400" kern="100">
                          <a:latin typeface="Times New Roman"/>
                          <a:ea typeface="宋体"/>
                          <a:cs typeface="Times New Roman"/>
                        </a:rPr>
                        <a:t>100%RH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a:latin typeface="Times New Roman"/>
                          <a:ea typeface="宋体"/>
                          <a:cs typeface="Times New Roman"/>
                        </a:rPr>
                        <a:t>控湿精度</a:t>
                      </a:r>
                      <a:endParaRPr lang="zh-CN" sz="140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±2%RH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±2%RH</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dirty="0">
                          <a:latin typeface="Times New Roman"/>
                          <a:ea typeface="宋体"/>
                          <a:cs typeface="Times New Roman"/>
                        </a:rPr>
                        <a:t>载气</a:t>
                      </a:r>
                      <a:endParaRPr lang="zh-CN" sz="1400" b="1"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99.999%</a:t>
                      </a:r>
                      <a:r>
                        <a:rPr lang="zh-CN" sz="1400" kern="100">
                          <a:latin typeface="Times New Roman"/>
                          <a:ea typeface="宋体"/>
                          <a:cs typeface="Times New Roman"/>
                        </a:rPr>
                        <a:t>高纯氮气，空气</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kern="100">
                          <a:latin typeface="Times New Roman"/>
                          <a:ea typeface="宋体"/>
                          <a:cs typeface="Times New Roman"/>
                        </a:rPr>
                        <a:t>99.999%</a:t>
                      </a:r>
                      <a:r>
                        <a:rPr lang="zh-CN" sz="1400" kern="100">
                          <a:latin typeface="Times New Roman"/>
                          <a:ea typeface="宋体"/>
                          <a:cs typeface="Times New Roman"/>
                        </a:rPr>
                        <a:t>高纯氮气，空气</a:t>
                      </a:r>
                      <a:endParaRPr lang="zh-CN" sz="14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b="1" kern="100" dirty="0">
                          <a:latin typeface="Times New Roman"/>
                          <a:ea typeface="宋体"/>
                          <a:cs typeface="Times New Roman"/>
                        </a:rPr>
                        <a:t>试验尺寸</a:t>
                      </a:r>
                      <a:endParaRPr lang="zh-CN" sz="1400" b="1"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kern="100" dirty="0">
                          <a:latin typeface="Times New Roman"/>
                          <a:ea typeface="宋体"/>
                          <a:cs typeface="Times New Roman"/>
                        </a:rPr>
                        <a:t>直径</a:t>
                      </a:r>
                      <a:r>
                        <a:rPr lang="en-US" sz="1400" kern="100" dirty="0">
                          <a:latin typeface="Times New Roman"/>
                          <a:ea typeface="宋体"/>
                          <a:cs typeface="Times New Roman"/>
                        </a:rPr>
                        <a:t>125mm</a:t>
                      </a:r>
                      <a:r>
                        <a:rPr lang="zh-CN" sz="1400" kern="100" dirty="0">
                          <a:latin typeface="Times New Roman"/>
                          <a:ea typeface="宋体"/>
                          <a:cs typeface="Times New Roman"/>
                        </a:rPr>
                        <a:t>，透过面积</a:t>
                      </a:r>
                      <a:r>
                        <a:rPr lang="en-US" sz="1400" kern="100" dirty="0">
                          <a:latin typeface="Times New Roman"/>
                          <a:ea typeface="宋体"/>
                          <a:cs typeface="Times New Roman"/>
                        </a:rPr>
                        <a:t>86.54cm²</a:t>
                      </a:r>
                      <a:endParaRPr lang="zh-CN" sz="14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kern="100" dirty="0">
                          <a:latin typeface="Times New Roman"/>
                          <a:ea typeface="宋体"/>
                          <a:cs typeface="Times New Roman"/>
                        </a:rPr>
                        <a:t>直径</a:t>
                      </a:r>
                      <a:r>
                        <a:rPr lang="en-US" sz="1400" kern="100" dirty="0">
                          <a:latin typeface="Times New Roman"/>
                          <a:ea typeface="宋体"/>
                          <a:cs typeface="Times New Roman"/>
                        </a:rPr>
                        <a:t>125mm</a:t>
                      </a:r>
                      <a:r>
                        <a:rPr lang="zh-CN" sz="1400" kern="100" dirty="0">
                          <a:latin typeface="Times New Roman"/>
                          <a:ea typeface="宋体"/>
                          <a:cs typeface="Times New Roman"/>
                        </a:rPr>
                        <a:t>，透过面积</a:t>
                      </a:r>
                      <a:r>
                        <a:rPr lang="en-US" sz="1400" kern="100" dirty="0">
                          <a:latin typeface="Times New Roman"/>
                          <a:ea typeface="宋体"/>
                          <a:cs typeface="Times New Roman"/>
                        </a:rPr>
                        <a:t>86.54cm²</a:t>
                      </a:r>
                      <a:endParaRPr lang="zh-CN" sz="14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122">
                <a:tc>
                  <a:txBody>
                    <a:bodyPr/>
                    <a:lstStyle/>
                    <a:p>
                      <a:pPr indent="0" algn="ctr">
                        <a:lnSpc>
                          <a:spcPct val="150000"/>
                        </a:lnSpc>
                        <a:spcAft>
                          <a:spcPts val="0"/>
                        </a:spcAft>
                      </a:pPr>
                      <a:r>
                        <a:rPr lang="zh-CN" sz="1400" b="1" kern="100" dirty="0">
                          <a:latin typeface="Times New Roman"/>
                          <a:ea typeface="宋体"/>
                          <a:cs typeface="Times New Roman"/>
                        </a:rPr>
                        <a:t>仪器外观</a:t>
                      </a:r>
                      <a:endParaRPr lang="zh-CN" sz="1400" b="1"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400" kern="100" dirty="0">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5" name="图片 2" descr="533"/>
          <p:cNvPicPr>
            <a:picLocks noChangeAspect="1" noChangeArrowheads="1"/>
          </p:cNvPicPr>
          <p:nvPr/>
        </p:nvPicPr>
        <p:blipFill>
          <a:blip r:embed="rId2" cstate="print"/>
          <a:srcRect/>
          <a:stretch>
            <a:fillRect/>
          </a:stretch>
        </p:blipFill>
        <p:spPr bwMode="auto">
          <a:xfrm>
            <a:off x="7812099" y="5715810"/>
            <a:ext cx="1290632" cy="793324"/>
          </a:xfrm>
          <a:prstGeom prst="rect">
            <a:avLst/>
          </a:prstGeom>
          <a:noFill/>
        </p:spPr>
      </p:pic>
      <p:sp>
        <p:nvSpPr>
          <p:cNvPr id="6" name="TextBox 9"/>
          <p:cNvSpPr txBox="1">
            <a:spLocks noChangeArrowheads="1"/>
          </p:cNvSpPr>
          <p:nvPr/>
        </p:nvSpPr>
        <p:spPr bwMode="auto">
          <a:xfrm>
            <a:off x="1311241" y="929464"/>
            <a:ext cx="1379538" cy="307777"/>
          </a:xfrm>
          <a:prstGeom prst="rect">
            <a:avLst/>
          </a:prstGeom>
          <a:noFill/>
          <a:ln w="9525">
            <a:noFill/>
            <a:miter lim="800000"/>
            <a:headEnd/>
            <a:tailEnd/>
          </a:ln>
        </p:spPr>
        <p:txBody>
          <a:bodyPr lIns="0" tIns="0" rIns="0" bIns="0">
            <a:spAutoFit/>
          </a:bodyPr>
          <a:lstStyle/>
          <a:p>
            <a:pPr algn="ctr"/>
            <a:r>
              <a:rPr lang="zh-CN" altLang="en-US" sz="2000" b="1" dirty="0">
                <a:solidFill>
                  <a:schemeClr val="accent1"/>
                </a:solidFill>
              </a:rPr>
              <a:t>增重法</a:t>
            </a:r>
          </a:p>
        </p:txBody>
      </p:sp>
      <p:pic>
        <p:nvPicPr>
          <p:cNvPr id="8" name="图片 12"/>
          <p:cNvPicPr>
            <a:picLocks noChangeAspect="1" noChangeArrowheads="1"/>
          </p:cNvPicPr>
          <p:nvPr/>
        </p:nvPicPr>
        <p:blipFill>
          <a:blip r:embed="rId3" cstate="print"/>
          <a:srcRect/>
          <a:stretch>
            <a:fillRect/>
          </a:stretch>
        </p:blipFill>
        <p:spPr bwMode="auto">
          <a:xfrm>
            <a:off x="4811703" y="5930124"/>
            <a:ext cx="957373" cy="66079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4822964" y="1129745"/>
            <a:ext cx="1941045" cy="211429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2" name="组合 3"/>
          <p:cNvGrpSpPr/>
          <p:nvPr/>
        </p:nvGrpSpPr>
        <p:grpSpPr>
          <a:xfrm>
            <a:off x="4739131" y="3692546"/>
            <a:ext cx="2716913" cy="1242944"/>
            <a:chOff x="898937" y="1740306"/>
            <a:chExt cx="1085881" cy="931992"/>
          </a:xfrm>
        </p:grpSpPr>
        <p:sp>
          <p:nvSpPr>
            <p:cNvPr id="5" name="TextBox 4"/>
            <p:cNvSpPr txBox="1"/>
            <p:nvPr/>
          </p:nvSpPr>
          <p:spPr>
            <a:xfrm>
              <a:off x="910655" y="1740306"/>
              <a:ext cx="1062445" cy="530791"/>
            </a:xfrm>
            <a:prstGeom prst="rect">
              <a:avLst/>
            </a:prstGeom>
            <a:noFill/>
          </p:spPr>
          <p:txBody>
            <a:bodyPr wrap="square" lIns="0" rIns="0" rtlCol="0">
              <a:spAutoFit/>
            </a:bodyPr>
            <a:lstStyle/>
            <a:p>
              <a:pPr algn="ctr"/>
              <a:r>
                <a:rPr lang="zh-CN" altLang="en-US" sz="4000" b="1" dirty="0" smtClean="0">
                  <a:solidFill>
                    <a:schemeClr val="tx1">
                      <a:lumMod val="75000"/>
                      <a:lumOff val="25000"/>
                    </a:schemeClr>
                  </a:solidFill>
                </a:rPr>
                <a:t>前言</a:t>
              </a:r>
              <a:endParaRPr lang="zh-CN" altLang="en-US" sz="4000" b="1" dirty="0">
                <a:solidFill>
                  <a:schemeClr val="tx1">
                    <a:lumMod val="75000"/>
                    <a:lumOff val="25000"/>
                  </a:schemeClr>
                </a:solidFill>
              </a:endParaRPr>
            </a:p>
          </p:txBody>
        </p:sp>
        <p:sp>
          <p:nvSpPr>
            <p:cNvPr id="6" name="TextBox 5"/>
            <p:cNvSpPr txBox="1"/>
            <p:nvPr/>
          </p:nvSpPr>
          <p:spPr>
            <a:xfrm>
              <a:off x="898937" y="2418441"/>
              <a:ext cx="1085881" cy="253857"/>
            </a:xfrm>
            <a:prstGeom prst="rect">
              <a:avLst/>
            </a:prstGeom>
            <a:noFill/>
          </p:spPr>
          <p:txBody>
            <a:bodyPr wrap="square" rtlCol="0">
              <a:spAutoFit/>
            </a:bodyPr>
            <a:lstStyle/>
            <a:p>
              <a:pPr algn="ctr"/>
              <a:r>
                <a:rPr lang="en-US" altLang="zh-CN" sz="1600" b="1" dirty="0" smtClean="0">
                  <a:solidFill>
                    <a:schemeClr val="accent1"/>
                  </a:solidFill>
                </a:rPr>
                <a:t>GB/T 10004-2008</a:t>
              </a:r>
              <a:endParaRPr lang="zh-CN" altLang="en-US" sz="1600" b="1" dirty="0" smtClean="0">
                <a:solidFill>
                  <a:schemeClr val="accent1"/>
                </a:solidFill>
              </a:endParaRPr>
            </a:p>
          </p:txBody>
        </p:sp>
      </p:grpSp>
      <p:grpSp>
        <p:nvGrpSpPr>
          <p:cNvPr id="4" name="组合 6"/>
          <p:cNvGrpSpPr/>
          <p:nvPr/>
        </p:nvGrpSpPr>
        <p:grpSpPr>
          <a:xfrm>
            <a:off x="5461071" y="894607"/>
            <a:ext cx="2237310" cy="2439029"/>
            <a:chOff x="1249459" y="2668927"/>
            <a:chExt cx="1099775" cy="1198967"/>
          </a:xfrm>
        </p:grpSpPr>
        <p:sp>
          <p:nvSpPr>
            <p:cNvPr id="8" name="矩形 10"/>
            <p:cNvSpPr>
              <a:spLocks noChangeAspect="1"/>
            </p:cNvSpPr>
            <p:nvPr/>
          </p:nvSpPr>
          <p:spPr>
            <a:xfrm>
              <a:off x="1249459" y="2668927"/>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KSO_Shape"/>
            <p:cNvSpPr>
              <a:spLocks noChangeAspect="1"/>
            </p:cNvSpPr>
            <p:nvPr/>
          </p:nvSpPr>
          <p:spPr bwMode="auto">
            <a:xfrm>
              <a:off x="1613586" y="3052410"/>
              <a:ext cx="371520" cy="432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lumMod val="50000"/>
              </a:scheme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4556414" y="658220"/>
            <a:ext cx="1233265" cy="134446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r>
              <a:rPr lang="en-US" altLang="zh-CN" sz="4800" dirty="0" smtClean="0">
                <a:solidFill>
                  <a:prstClr val="white"/>
                </a:solidFill>
                <a:latin typeface="Impact" panose="020B0806030902050204" pitchFamily="34" charset="0"/>
              </a:rPr>
              <a:t>01</a:t>
            </a:r>
            <a:endParaRPr lang="zh-CN" altLang="en-US" sz="3700" dirty="0">
              <a:solidFill>
                <a:prstClr val="white"/>
              </a:solidFill>
              <a:latin typeface="Impact" panose="020B0806030902050204" pitchFamily="34" charset="0"/>
            </a:endParaRPr>
          </a:p>
        </p:txBody>
      </p:sp>
      <p:sp>
        <p:nvSpPr>
          <p:cNvPr id="13" name="椭圆 12"/>
          <p:cNvSpPr/>
          <p:nvPr/>
        </p:nvSpPr>
        <p:spPr>
          <a:xfrm>
            <a:off x="8370631" y="5478898"/>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4" name="椭圆 13"/>
          <p:cNvSpPr/>
          <p:nvPr/>
        </p:nvSpPr>
        <p:spPr>
          <a:xfrm>
            <a:off x="11251701" y="5125976"/>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5" name="椭圆 14"/>
          <p:cNvSpPr/>
          <p:nvPr/>
        </p:nvSpPr>
        <p:spPr>
          <a:xfrm>
            <a:off x="2597288" y="6289573"/>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6" name="椭圆 15"/>
          <p:cNvSpPr>
            <a:spLocks noChangeAspect="1"/>
          </p:cNvSpPr>
          <p:nvPr/>
        </p:nvSpPr>
        <p:spPr>
          <a:xfrm>
            <a:off x="6338868" y="6144520"/>
            <a:ext cx="768200" cy="7681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7" name="椭圆 16"/>
          <p:cNvSpPr>
            <a:spLocks noChangeAspect="1"/>
          </p:cNvSpPr>
          <p:nvPr/>
        </p:nvSpPr>
        <p:spPr>
          <a:xfrm>
            <a:off x="10340623" y="6289573"/>
            <a:ext cx="864225" cy="8642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8" name="椭圆 17"/>
          <p:cNvSpPr>
            <a:spLocks noChangeAspect="1"/>
          </p:cNvSpPr>
          <p:nvPr/>
        </p:nvSpPr>
        <p:spPr>
          <a:xfrm>
            <a:off x="7218331" y="6577640"/>
            <a:ext cx="1152300" cy="1152267"/>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9" name="椭圆 18"/>
          <p:cNvSpPr>
            <a:spLocks noChangeAspect="1"/>
          </p:cNvSpPr>
          <p:nvPr/>
        </p:nvSpPr>
        <p:spPr>
          <a:xfrm>
            <a:off x="4214953" y="5771623"/>
            <a:ext cx="672175" cy="67215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0" name="椭圆 19"/>
          <p:cNvSpPr>
            <a:spLocks noChangeAspect="1"/>
          </p:cNvSpPr>
          <p:nvPr/>
        </p:nvSpPr>
        <p:spPr>
          <a:xfrm>
            <a:off x="1679947" y="6144205"/>
            <a:ext cx="672175" cy="67215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1" name="椭圆 20"/>
          <p:cNvSpPr>
            <a:spLocks noChangeAspect="1"/>
          </p:cNvSpPr>
          <p:nvPr/>
        </p:nvSpPr>
        <p:spPr>
          <a:xfrm>
            <a:off x="1007772" y="6708063"/>
            <a:ext cx="672175" cy="67215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2" name="椭圆 21"/>
          <p:cNvSpPr>
            <a:spLocks noChangeAspect="1"/>
          </p:cNvSpPr>
          <p:nvPr/>
        </p:nvSpPr>
        <p:spPr>
          <a:xfrm>
            <a:off x="335447" y="6523354"/>
            <a:ext cx="432113" cy="4321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3" name="椭圆 22"/>
          <p:cNvSpPr>
            <a:spLocks noChangeAspect="1"/>
          </p:cNvSpPr>
          <p:nvPr/>
        </p:nvSpPr>
        <p:spPr>
          <a:xfrm>
            <a:off x="5238119" y="6018476"/>
            <a:ext cx="336088" cy="336078"/>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4" name="椭圆 23"/>
          <p:cNvSpPr>
            <a:spLocks noChangeAspect="1"/>
          </p:cNvSpPr>
          <p:nvPr/>
        </p:nvSpPr>
        <p:spPr>
          <a:xfrm>
            <a:off x="5844285" y="5712505"/>
            <a:ext cx="336088" cy="3360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5" name="椭圆 24"/>
          <p:cNvSpPr>
            <a:spLocks noChangeAspect="1"/>
          </p:cNvSpPr>
          <p:nvPr/>
        </p:nvSpPr>
        <p:spPr>
          <a:xfrm>
            <a:off x="95385" y="6265274"/>
            <a:ext cx="240063" cy="24005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Tree>
    <p:extLst>
      <p:ext uri="{BB962C8B-B14F-4D97-AF65-F5344CB8AC3E}">
        <p14:creationId xmlns:p14="http://schemas.microsoft.com/office/powerpoint/2010/main" xmlns="" val="3244021463"/>
      </p:ext>
    </p:extLst>
  </p:cSld>
  <p:clrMapOvr>
    <a:masterClrMapping/>
  </p:clrMapOvr>
  <mc:AlternateContent xmlns:mc="http://schemas.openxmlformats.org/markup-compatibility/2006">
    <mc:Choice xmlns:p14="http://schemas.microsoft.com/office/powerpoint/2010/main" xmlns="" Requires="p14">
      <p:transition spd="slow" p14:dur="1600" advTm="7000">
        <p:blinds dir="vert"/>
      </p:transition>
    </mc:Choice>
    <mc:Fallback>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10" presetClass="entr" presetSubtype="0" fill="hold" nodeType="withEffect">
                                  <p:stCondLst>
                                    <p:cond delay="1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par>
                                <p:cTn id="13" presetID="42" presetClass="path" presetSubtype="0" accel="50000" decel="50000" autoRev="1" fill="hold" nodeType="withEffect">
                                  <p:stCondLst>
                                    <p:cond delay="0"/>
                                  </p:stCondLst>
                                  <p:childTnLst>
                                    <p:animMotion origin="layout" path="M 2.77778E-7 1.80191E-6 L -0.06302 -0.00062 " pathEditMode="relative" rAng="0" ptsTypes="AA">
                                      <p:cBhvr>
                                        <p:cTn id="14" dur="1250" fill="hold"/>
                                        <p:tgtEl>
                                          <p:spTgt spid="4"/>
                                        </p:tgtEl>
                                        <p:attrNameLst>
                                          <p:attrName>ppt_x</p:attrName>
                                          <p:attrName>ppt_y</p:attrName>
                                        </p:attrNameLst>
                                      </p:cBhvr>
                                      <p:rCtr x="-3160" y="-31"/>
                                    </p:animMotion>
                                  </p:childTnLst>
                                </p:cTn>
                              </p:par>
                            </p:childTnLst>
                          </p:cTn>
                        </p:par>
                        <p:par>
                          <p:cTn id="15" fill="hold">
                            <p:stCondLst>
                              <p:cond delay="25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90"/>
                                          </p:val>
                                        </p:tav>
                                        <p:tav tm="100000">
                                          <p:val>
                                            <p:fltVal val="0"/>
                                          </p:val>
                                        </p:tav>
                                      </p:tavLst>
                                    </p:anim>
                                    <p:animEffect transition="in" filter="fade">
                                      <p:cBhvr>
                                        <p:cTn id="21" dur="5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103"/>
                                  </p:stCondLst>
                                  <p:childTnLst>
                                    <p:set>
                                      <p:cBhvr>
                                        <p:cTn id="39" dur="1" fill="hold">
                                          <p:stCondLst>
                                            <p:cond delay="0"/>
                                          </p:stCondLst>
                                        </p:cTn>
                                        <p:tgtEl>
                                          <p:spTgt spid="16"/>
                                        </p:tgtEl>
                                        <p:attrNameLst>
                                          <p:attrName>style.visibility</p:attrName>
                                        </p:attrNameLst>
                                      </p:cBhvr>
                                      <p:to>
                                        <p:strVal val="visible"/>
                                      </p:to>
                                    </p:set>
                                    <p:anim calcmode="lin" valueType="num">
                                      <p:cBhvr>
                                        <p:cTn id="40" dur="589" fill="hold"/>
                                        <p:tgtEl>
                                          <p:spTgt spid="16"/>
                                        </p:tgtEl>
                                        <p:attrNameLst>
                                          <p:attrName>ppt_w</p:attrName>
                                        </p:attrNameLst>
                                      </p:cBhvr>
                                      <p:tavLst>
                                        <p:tav tm="0">
                                          <p:val>
                                            <p:fltVal val="0"/>
                                          </p:val>
                                        </p:tav>
                                        <p:tav tm="100000">
                                          <p:val>
                                            <p:strVal val="#ppt_w"/>
                                          </p:val>
                                        </p:tav>
                                      </p:tavLst>
                                    </p:anim>
                                    <p:anim calcmode="lin" valueType="num">
                                      <p:cBhvr>
                                        <p:cTn id="41" dur="589" fill="hold"/>
                                        <p:tgtEl>
                                          <p:spTgt spid="16"/>
                                        </p:tgtEl>
                                        <p:attrNameLst>
                                          <p:attrName>ppt_h</p:attrName>
                                        </p:attrNameLst>
                                      </p:cBhvr>
                                      <p:tavLst>
                                        <p:tav tm="0">
                                          <p:val>
                                            <p:fltVal val="0"/>
                                          </p:val>
                                        </p:tav>
                                        <p:tav tm="100000">
                                          <p:val>
                                            <p:strVal val="#ppt_h"/>
                                          </p:val>
                                        </p:tav>
                                      </p:tavLst>
                                    </p:anim>
                                    <p:anim calcmode="lin" valueType="num">
                                      <p:cBhvr>
                                        <p:cTn id="42" dur="589" fill="hold"/>
                                        <p:tgtEl>
                                          <p:spTgt spid="16"/>
                                        </p:tgtEl>
                                        <p:attrNameLst>
                                          <p:attrName>ppt_x</p:attrName>
                                        </p:attrNameLst>
                                      </p:cBhvr>
                                      <p:tavLst>
                                        <p:tav tm="0">
                                          <p:val>
                                            <p:fltVal val="0.5"/>
                                          </p:val>
                                        </p:tav>
                                        <p:tav tm="100000">
                                          <p:val>
                                            <p:strVal val="#ppt_x"/>
                                          </p:val>
                                        </p:tav>
                                      </p:tavLst>
                                    </p:anim>
                                    <p:anim calcmode="lin" valueType="num">
                                      <p:cBhvr>
                                        <p:cTn id="43" dur="589" fill="hold"/>
                                        <p:tgtEl>
                                          <p:spTgt spid="16"/>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25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ppt_x</p:attrName>
                                        </p:attrNameLst>
                                      </p:cBhvr>
                                      <p:tavLst>
                                        <p:tav tm="0">
                                          <p:val>
                                            <p:fltVal val="0.5"/>
                                          </p:val>
                                        </p:tav>
                                        <p:tav tm="100000">
                                          <p:val>
                                            <p:strVal val="#ppt_x"/>
                                          </p:val>
                                        </p:tav>
                                      </p:tavLst>
                                    </p:anim>
                                    <p:anim calcmode="lin" valueType="num">
                                      <p:cBhvr>
                                        <p:cTn id="49" dur="500" fill="hold"/>
                                        <p:tgtEl>
                                          <p:spTgt spid="17"/>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35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ppt_x</p:attrName>
                                        </p:attrNameLst>
                                      </p:cBhvr>
                                      <p:tavLst>
                                        <p:tav tm="0">
                                          <p:val>
                                            <p:fltVal val="0.5"/>
                                          </p:val>
                                        </p:tav>
                                        <p:tav tm="100000">
                                          <p:val>
                                            <p:strVal val="#ppt_x"/>
                                          </p:val>
                                        </p:tav>
                                      </p:tavLst>
                                    </p:anim>
                                    <p:anim calcmode="lin" valueType="num">
                                      <p:cBhvr>
                                        <p:cTn id="55" dur="500" fill="hold"/>
                                        <p:tgtEl>
                                          <p:spTgt spid="13"/>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46"/>
                                  </p:stCondLst>
                                  <p:childTnLst>
                                    <p:set>
                                      <p:cBhvr>
                                        <p:cTn id="57" dur="1" fill="hold">
                                          <p:stCondLst>
                                            <p:cond delay="0"/>
                                          </p:stCondLst>
                                        </p:cTn>
                                        <p:tgtEl>
                                          <p:spTgt spid="19"/>
                                        </p:tgtEl>
                                        <p:attrNameLst>
                                          <p:attrName>style.visibility</p:attrName>
                                        </p:attrNameLst>
                                      </p:cBhvr>
                                      <p:to>
                                        <p:strVal val="visible"/>
                                      </p:to>
                                    </p:set>
                                    <p:anim calcmode="lin" valueType="num">
                                      <p:cBhvr>
                                        <p:cTn id="58" dur="227" fill="hold"/>
                                        <p:tgtEl>
                                          <p:spTgt spid="19"/>
                                        </p:tgtEl>
                                        <p:attrNameLst>
                                          <p:attrName>ppt_w</p:attrName>
                                        </p:attrNameLst>
                                      </p:cBhvr>
                                      <p:tavLst>
                                        <p:tav tm="0">
                                          <p:val>
                                            <p:fltVal val="0"/>
                                          </p:val>
                                        </p:tav>
                                        <p:tav tm="100000">
                                          <p:val>
                                            <p:strVal val="#ppt_w"/>
                                          </p:val>
                                        </p:tav>
                                      </p:tavLst>
                                    </p:anim>
                                    <p:anim calcmode="lin" valueType="num">
                                      <p:cBhvr>
                                        <p:cTn id="59" dur="227" fill="hold"/>
                                        <p:tgtEl>
                                          <p:spTgt spid="19"/>
                                        </p:tgtEl>
                                        <p:attrNameLst>
                                          <p:attrName>ppt_h</p:attrName>
                                        </p:attrNameLst>
                                      </p:cBhvr>
                                      <p:tavLst>
                                        <p:tav tm="0">
                                          <p:val>
                                            <p:fltVal val="0"/>
                                          </p:val>
                                        </p:tav>
                                        <p:tav tm="100000">
                                          <p:val>
                                            <p:strVal val="#ppt_h"/>
                                          </p:val>
                                        </p:tav>
                                      </p:tavLst>
                                    </p:anim>
                                    <p:anim calcmode="lin" valueType="num">
                                      <p:cBhvr>
                                        <p:cTn id="60" dur="227" fill="hold"/>
                                        <p:tgtEl>
                                          <p:spTgt spid="19"/>
                                        </p:tgtEl>
                                        <p:attrNameLst>
                                          <p:attrName>ppt_x</p:attrName>
                                        </p:attrNameLst>
                                      </p:cBhvr>
                                      <p:tavLst>
                                        <p:tav tm="0">
                                          <p:val>
                                            <p:fltVal val="0.5"/>
                                          </p:val>
                                        </p:tav>
                                        <p:tav tm="100000">
                                          <p:val>
                                            <p:strVal val="#ppt_x"/>
                                          </p:val>
                                        </p:tav>
                                      </p:tavLst>
                                    </p:anim>
                                    <p:anim calcmode="lin" valueType="num">
                                      <p:cBhvr>
                                        <p:cTn id="61" dur="227" fill="hold"/>
                                        <p:tgtEl>
                                          <p:spTgt spid="19"/>
                                        </p:tgtEl>
                                        <p:attrNameLst>
                                          <p:attrName>ppt_y</p:attrName>
                                        </p:attrNameLst>
                                      </p:cBhvr>
                                      <p:tavLst>
                                        <p:tav tm="0">
                                          <p:val>
                                            <p:fltVal val="0.5"/>
                                          </p:val>
                                        </p:tav>
                                        <p:tav tm="100000">
                                          <p:val>
                                            <p:strVal val="#ppt_y"/>
                                          </p:val>
                                        </p:tav>
                                      </p:tavLst>
                                    </p:anim>
                                  </p:childTnLst>
                                </p:cTn>
                              </p:par>
                              <p:par>
                                <p:cTn id="62" presetID="23" presetClass="entr" presetSubtype="528" fill="hold" grpId="0" nodeType="withEffect">
                                  <p:stCondLst>
                                    <p:cond delay="46"/>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fltVal val="0.5"/>
                                          </p:val>
                                        </p:tav>
                                        <p:tav tm="100000">
                                          <p:val>
                                            <p:strVal val="#ppt_y"/>
                                          </p:val>
                                        </p:tav>
                                      </p:tavLst>
                                    </p:anim>
                                  </p:childTnLst>
                                </p:cTn>
                              </p:par>
                              <p:par>
                                <p:cTn id="68" presetID="23" presetClass="entr" presetSubtype="528" fill="hold" grpId="0" nodeType="withEffect">
                                  <p:stCondLst>
                                    <p:cond delay="296"/>
                                  </p:stCondLst>
                                  <p:childTnLst>
                                    <p:set>
                                      <p:cBhvr>
                                        <p:cTn id="69" dur="1" fill="hold">
                                          <p:stCondLst>
                                            <p:cond delay="0"/>
                                          </p:stCondLst>
                                        </p:cTn>
                                        <p:tgtEl>
                                          <p:spTgt spid="20"/>
                                        </p:tgtEl>
                                        <p:attrNameLst>
                                          <p:attrName>style.visibility</p:attrName>
                                        </p:attrNameLst>
                                      </p:cBhvr>
                                      <p:to>
                                        <p:strVal val="visible"/>
                                      </p:to>
                                    </p:set>
                                    <p:anim calcmode="lin" valueType="num">
                                      <p:cBhvr>
                                        <p:cTn id="70" dur="695" fill="hold"/>
                                        <p:tgtEl>
                                          <p:spTgt spid="20"/>
                                        </p:tgtEl>
                                        <p:attrNameLst>
                                          <p:attrName>ppt_w</p:attrName>
                                        </p:attrNameLst>
                                      </p:cBhvr>
                                      <p:tavLst>
                                        <p:tav tm="0">
                                          <p:val>
                                            <p:fltVal val="0"/>
                                          </p:val>
                                        </p:tav>
                                        <p:tav tm="100000">
                                          <p:val>
                                            <p:strVal val="#ppt_w"/>
                                          </p:val>
                                        </p:tav>
                                      </p:tavLst>
                                    </p:anim>
                                    <p:anim calcmode="lin" valueType="num">
                                      <p:cBhvr>
                                        <p:cTn id="71" dur="695" fill="hold"/>
                                        <p:tgtEl>
                                          <p:spTgt spid="20"/>
                                        </p:tgtEl>
                                        <p:attrNameLst>
                                          <p:attrName>ppt_h</p:attrName>
                                        </p:attrNameLst>
                                      </p:cBhvr>
                                      <p:tavLst>
                                        <p:tav tm="0">
                                          <p:val>
                                            <p:fltVal val="0"/>
                                          </p:val>
                                        </p:tav>
                                        <p:tav tm="100000">
                                          <p:val>
                                            <p:strVal val="#ppt_h"/>
                                          </p:val>
                                        </p:tav>
                                      </p:tavLst>
                                    </p:anim>
                                    <p:anim calcmode="lin" valueType="num">
                                      <p:cBhvr>
                                        <p:cTn id="72" dur="695" fill="hold"/>
                                        <p:tgtEl>
                                          <p:spTgt spid="20"/>
                                        </p:tgtEl>
                                        <p:attrNameLst>
                                          <p:attrName>ppt_x</p:attrName>
                                        </p:attrNameLst>
                                      </p:cBhvr>
                                      <p:tavLst>
                                        <p:tav tm="0">
                                          <p:val>
                                            <p:fltVal val="0.5"/>
                                          </p:val>
                                        </p:tav>
                                        <p:tav tm="100000">
                                          <p:val>
                                            <p:strVal val="#ppt_x"/>
                                          </p:val>
                                        </p:tav>
                                      </p:tavLst>
                                    </p:anim>
                                    <p:anim calcmode="lin" valueType="num">
                                      <p:cBhvr>
                                        <p:cTn id="73" dur="695" fill="hold"/>
                                        <p:tgtEl>
                                          <p:spTgt spid="20"/>
                                        </p:tgtEl>
                                        <p:attrNameLst>
                                          <p:attrName>ppt_y</p:attrName>
                                        </p:attrNameLst>
                                      </p:cBhvr>
                                      <p:tavLst>
                                        <p:tav tm="0">
                                          <p:val>
                                            <p:fltVal val="0.5"/>
                                          </p:val>
                                        </p:tav>
                                        <p:tav tm="100000">
                                          <p:val>
                                            <p:strVal val="#ppt_y"/>
                                          </p:val>
                                        </p:tav>
                                      </p:tavLst>
                                    </p:anim>
                                  </p:childTnLst>
                                </p:cTn>
                              </p:par>
                              <p:par>
                                <p:cTn id="74" presetID="23" presetClass="entr" presetSubtype="528" fill="hold" grpId="0" nodeType="withEffect">
                                  <p:stCondLst>
                                    <p:cond delay="382"/>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 calcmode="lin" valueType="num">
                                      <p:cBhvr>
                                        <p:cTn id="78" dur="500" fill="hold"/>
                                        <p:tgtEl>
                                          <p:spTgt spid="21"/>
                                        </p:tgtEl>
                                        <p:attrNameLst>
                                          <p:attrName>ppt_x</p:attrName>
                                        </p:attrNameLst>
                                      </p:cBhvr>
                                      <p:tavLst>
                                        <p:tav tm="0">
                                          <p:val>
                                            <p:fltVal val="0.5"/>
                                          </p:val>
                                        </p:tav>
                                        <p:tav tm="100000">
                                          <p:val>
                                            <p:strVal val="#ppt_x"/>
                                          </p:val>
                                        </p:tav>
                                      </p:tavLst>
                                    </p:anim>
                                    <p:anim calcmode="lin" valueType="num">
                                      <p:cBhvr>
                                        <p:cTn id="79" dur="500" fill="hold"/>
                                        <p:tgtEl>
                                          <p:spTgt spid="21"/>
                                        </p:tgtEl>
                                        <p:attrNameLst>
                                          <p:attrName>ppt_y</p:attrName>
                                        </p:attrNameLst>
                                      </p:cBhvr>
                                      <p:tavLst>
                                        <p:tav tm="0">
                                          <p:val>
                                            <p:fltVal val="0.5"/>
                                          </p:val>
                                        </p:tav>
                                        <p:tav tm="100000">
                                          <p:val>
                                            <p:strVal val="#ppt_y"/>
                                          </p:val>
                                        </p:tav>
                                      </p:tavLst>
                                    </p:anim>
                                  </p:childTnLst>
                                </p:cTn>
                              </p:par>
                              <p:par>
                                <p:cTn id="80" presetID="23" presetClass="entr" presetSubtype="528" fill="hold" grpId="0" nodeType="withEffect">
                                  <p:stCondLst>
                                    <p:cond delay="301"/>
                                  </p:stCondLst>
                                  <p:childTnLst>
                                    <p:set>
                                      <p:cBhvr>
                                        <p:cTn id="81" dur="1" fill="hold">
                                          <p:stCondLst>
                                            <p:cond delay="0"/>
                                          </p:stCondLst>
                                        </p:cTn>
                                        <p:tgtEl>
                                          <p:spTgt spid="22"/>
                                        </p:tgtEl>
                                        <p:attrNameLst>
                                          <p:attrName>style.visibility</p:attrName>
                                        </p:attrNameLst>
                                      </p:cBhvr>
                                      <p:to>
                                        <p:strVal val="visible"/>
                                      </p:to>
                                    </p:set>
                                    <p:anim calcmode="lin" valueType="num">
                                      <p:cBhvr>
                                        <p:cTn id="82" dur="244" fill="hold"/>
                                        <p:tgtEl>
                                          <p:spTgt spid="22"/>
                                        </p:tgtEl>
                                        <p:attrNameLst>
                                          <p:attrName>ppt_w</p:attrName>
                                        </p:attrNameLst>
                                      </p:cBhvr>
                                      <p:tavLst>
                                        <p:tav tm="0">
                                          <p:val>
                                            <p:fltVal val="0"/>
                                          </p:val>
                                        </p:tav>
                                        <p:tav tm="100000">
                                          <p:val>
                                            <p:strVal val="#ppt_w"/>
                                          </p:val>
                                        </p:tav>
                                      </p:tavLst>
                                    </p:anim>
                                    <p:anim calcmode="lin" valueType="num">
                                      <p:cBhvr>
                                        <p:cTn id="83" dur="244" fill="hold"/>
                                        <p:tgtEl>
                                          <p:spTgt spid="22"/>
                                        </p:tgtEl>
                                        <p:attrNameLst>
                                          <p:attrName>ppt_h</p:attrName>
                                        </p:attrNameLst>
                                      </p:cBhvr>
                                      <p:tavLst>
                                        <p:tav tm="0">
                                          <p:val>
                                            <p:fltVal val="0"/>
                                          </p:val>
                                        </p:tav>
                                        <p:tav tm="100000">
                                          <p:val>
                                            <p:strVal val="#ppt_h"/>
                                          </p:val>
                                        </p:tav>
                                      </p:tavLst>
                                    </p:anim>
                                    <p:anim calcmode="lin" valueType="num">
                                      <p:cBhvr>
                                        <p:cTn id="84" dur="244" fill="hold"/>
                                        <p:tgtEl>
                                          <p:spTgt spid="22"/>
                                        </p:tgtEl>
                                        <p:attrNameLst>
                                          <p:attrName>ppt_x</p:attrName>
                                        </p:attrNameLst>
                                      </p:cBhvr>
                                      <p:tavLst>
                                        <p:tav tm="0">
                                          <p:val>
                                            <p:fltVal val="0.5"/>
                                          </p:val>
                                        </p:tav>
                                        <p:tav tm="100000">
                                          <p:val>
                                            <p:strVal val="#ppt_x"/>
                                          </p:val>
                                        </p:tav>
                                      </p:tavLst>
                                    </p:anim>
                                    <p:anim calcmode="lin" valueType="num">
                                      <p:cBhvr>
                                        <p:cTn id="85" dur="244" fill="hold"/>
                                        <p:tgtEl>
                                          <p:spTgt spid="22"/>
                                        </p:tgtEl>
                                        <p:attrNameLst>
                                          <p:attrName>ppt_y</p:attrName>
                                        </p:attrNameLst>
                                      </p:cBhvr>
                                      <p:tavLst>
                                        <p:tav tm="0">
                                          <p:val>
                                            <p:fltVal val="0.5"/>
                                          </p:val>
                                        </p:tav>
                                        <p:tav tm="100000">
                                          <p:val>
                                            <p:strVal val="#ppt_y"/>
                                          </p:val>
                                        </p:tav>
                                      </p:tavLst>
                                    </p:anim>
                                  </p:childTnLst>
                                </p:cTn>
                              </p:par>
                              <p:par>
                                <p:cTn id="86" presetID="23" presetClass="entr" presetSubtype="528" fill="hold" grpId="0" nodeType="withEffect">
                                  <p:stCondLst>
                                    <p:cond delay="50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34" fill="hold"/>
                                        <p:tgtEl>
                                          <p:spTgt spid="23"/>
                                        </p:tgtEl>
                                        <p:attrNameLst>
                                          <p:attrName>ppt_w</p:attrName>
                                        </p:attrNameLst>
                                      </p:cBhvr>
                                      <p:tavLst>
                                        <p:tav tm="0">
                                          <p:val>
                                            <p:fltVal val="0"/>
                                          </p:val>
                                        </p:tav>
                                        <p:tav tm="100000">
                                          <p:val>
                                            <p:strVal val="#ppt_w"/>
                                          </p:val>
                                        </p:tav>
                                      </p:tavLst>
                                    </p:anim>
                                    <p:anim calcmode="lin" valueType="num">
                                      <p:cBhvr>
                                        <p:cTn id="89" dur="534" fill="hold"/>
                                        <p:tgtEl>
                                          <p:spTgt spid="23"/>
                                        </p:tgtEl>
                                        <p:attrNameLst>
                                          <p:attrName>ppt_h</p:attrName>
                                        </p:attrNameLst>
                                      </p:cBhvr>
                                      <p:tavLst>
                                        <p:tav tm="0">
                                          <p:val>
                                            <p:fltVal val="0"/>
                                          </p:val>
                                        </p:tav>
                                        <p:tav tm="100000">
                                          <p:val>
                                            <p:strVal val="#ppt_h"/>
                                          </p:val>
                                        </p:tav>
                                      </p:tavLst>
                                    </p:anim>
                                    <p:anim calcmode="lin" valueType="num">
                                      <p:cBhvr>
                                        <p:cTn id="90" dur="534" fill="hold"/>
                                        <p:tgtEl>
                                          <p:spTgt spid="23"/>
                                        </p:tgtEl>
                                        <p:attrNameLst>
                                          <p:attrName>ppt_x</p:attrName>
                                        </p:attrNameLst>
                                      </p:cBhvr>
                                      <p:tavLst>
                                        <p:tav tm="0">
                                          <p:val>
                                            <p:fltVal val="0.5"/>
                                          </p:val>
                                        </p:tav>
                                        <p:tav tm="100000">
                                          <p:val>
                                            <p:strVal val="#ppt_x"/>
                                          </p:val>
                                        </p:tav>
                                      </p:tavLst>
                                    </p:anim>
                                    <p:anim calcmode="lin" valueType="num">
                                      <p:cBhvr>
                                        <p:cTn id="91" dur="534" fill="hold"/>
                                        <p:tgtEl>
                                          <p:spTgt spid="23"/>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500"/>
                                  </p:stCondLst>
                                  <p:childTnLst>
                                    <p:set>
                                      <p:cBhvr>
                                        <p:cTn id="93" dur="1" fill="hold">
                                          <p:stCondLst>
                                            <p:cond delay="0"/>
                                          </p:stCondLst>
                                        </p:cTn>
                                        <p:tgtEl>
                                          <p:spTgt spid="24"/>
                                        </p:tgtEl>
                                        <p:attrNameLst>
                                          <p:attrName>style.visibility</p:attrName>
                                        </p:attrNameLst>
                                      </p:cBhvr>
                                      <p:to>
                                        <p:strVal val="visible"/>
                                      </p:to>
                                    </p:set>
                                    <p:anim calcmode="lin" valueType="num">
                                      <p:cBhvr>
                                        <p:cTn id="94" dur="106" fill="hold"/>
                                        <p:tgtEl>
                                          <p:spTgt spid="24"/>
                                        </p:tgtEl>
                                        <p:attrNameLst>
                                          <p:attrName>ppt_w</p:attrName>
                                        </p:attrNameLst>
                                      </p:cBhvr>
                                      <p:tavLst>
                                        <p:tav tm="0">
                                          <p:val>
                                            <p:fltVal val="0"/>
                                          </p:val>
                                        </p:tav>
                                        <p:tav tm="100000">
                                          <p:val>
                                            <p:strVal val="#ppt_w"/>
                                          </p:val>
                                        </p:tav>
                                      </p:tavLst>
                                    </p:anim>
                                    <p:anim calcmode="lin" valueType="num">
                                      <p:cBhvr>
                                        <p:cTn id="95" dur="106" fill="hold"/>
                                        <p:tgtEl>
                                          <p:spTgt spid="24"/>
                                        </p:tgtEl>
                                        <p:attrNameLst>
                                          <p:attrName>ppt_h</p:attrName>
                                        </p:attrNameLst>
                                      </p:cBhvr>
                                      <p:tavLst>
                                        <p:tav tm="0">
                                          <p:val>
                                            <p:fltVal val="0"/>
                                          </p:val>
                                        </p:tav>
                                        <p:tav tm="100000">
                                          <p:val>
                                            <p:strVal val="#ppt_h"/>
                                          </p:val>
                                        </p:tav>
                                      </p:tavLst>
                                    </p:anim>
                                    <p:anim calcmode="lin" valueType="num">
                                      <p:cBhvr>
                                        <p:cTn id="96" dur="106" fill="hold"/>
                                        <p:tgtEl>
                                          <p:spTgt spid="24"/>
                                        </p:tgtEl>
                                        <p:attrNameLst>
                                          <p:attrName>ppt_x</p:attrName>
                                        </p:attrNameLst>
                                      </p:cBhvr>
                                      <p:tavLst>
                                        <p:tav tm="0">
                                          <p:val>
                                            <p:fltVal val="0.5"/>
                                          </p:val>
                                        </p:tav>
                                        <p:tav tm="100000">
                                          <p:val>
                                            <p:strVal val="#ppt_x"/>
                                          </p:val>
                                        </p:tav>
                                      </p:tavLst>
                                    </p:anim>
                                    <p:anim calcmode="lin" valueType="num">
                                      <p:cBhvr>
                                        <p:cTn id="97" dur="106" fill="hold"/>
                                        <p:tgtEl>
                                          <p:spTgt spid="24"/>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401"/>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 calcmode="lin" valueType="num">
                                      <p:cBhvr>
                                        <p:cTn id="102" dur="500" fill="hold"/>
                                        <p:tgtEl>
                                          <p:spTgt spid="25"/>
                                        </p:tgtEl>
                                        <p:attrNameLst>
                                          <p:attrName>ppt_x</p:attrName>
                                        </p:attrNameLst>
                                      </p:cBhvr>
                                      <p:tavLst>
                                        <p:tav tm="0">
                                          <p:val>
                                            <p:fltVal val="0.5"/>
                                          </p:val>
                                        </p:tav>
                                        <p:tav tm="100000">
                                          <p:val>
                                            <p:strVal val="#ppt_x"/>
                                          </p:val>
                                        </p:tav>
                                      </p:tavLst>
                                    </p:anim>
                                    <p:anim calcmode="lin" valueType="num">
                                      <p:cBhvr>
                                        <p:cTn id="103" dur="500" fill="hold"/>
                                        <p:tgtEl>
                                          <p:spTgt spid="25"/>
                                        </p:tgtEl>
                                        <p:attrNameLst>
                                          <p:attrName>ppt_y</p:attrName>
                                        </p:attrNameLst>
                                      </p:cBhvr>
                                      <p:tavLst>
                                        <p:tav tm="0">
                                          <p:val>
                                            <p:fltVal val="0.5"/>
                                          </p:val>
                                        </p:tav>
                                        <p:tav tm="100000">
                                          <p:val>
                                            <p:strVal val="#ppt_y"/>
                                          </p:val>
                                        </p:tav>
                                      </p:tavLst>
                                    </p:anim>
                                  </p:childTnLst>
                                </p:cTn>
                              </p:par>
                            </p:childTnLst>
                          </p:cTn>
                        </p:par>
                        <p:par>
                          <p:cTn id="104" fill="hold">
                            <p:stCondLst>
                              <p:cond delay="4034"/>
                            </p:stCondLst>
                            <p:childTnLst>
                              <p:par>
                                <p:cTn id="105" presetID="26" presetClass="emph" presetSubtype="0" repeatCount="3000" fill="hold" grpId="1" nodeType="afterEffect">
                                  <p:stCondLst>
                                    <p:cond delay="0"/>
                                  </p:stCondLst>
                                  <p:childTnLst>
                                    <p:animEffect transition="out" filter="fade">
                                      <p:cBhvr>
                                        <p:cTn id="106" dur="500" tmFilter="0, 0; .2, .5; .8, .5; 1, 0"/>
                                        <p:tgtEl>
                                          <p:spTgt spid="14"/>
                                        </p:tgtEl>
                                      </p:cBhvr>
                                    </p:animEffect>
                                    <p:animScale>
                                      <p:cBhvr>
                                        <p:cTn id="107" dur="250" autoRev="1" fill="hold"/>
                                        <p:tgtEl>
                                          <p:spTgt spid="14"/>
                                        </p:tgtEl>
                                      </p:cBhvr>
                                      <p:by x="105000" y="105000"/>
                                    </p:animScale>
                                  </p:childTnLst>
                                </p:cTn>
                              </p:par>
                              <p:par>
                                <p:cTn id="108" presetID="26" presetClass="emph" presetSubtype="0" repeatCount="3000" fill="hold" grpId="1" nodeType="withEffect">
                                  <p:stCondLst>
                                    <p:cond delay="300"/>
                                  </p:stCondLst>
                                  <p:childTnLst>
                                    <p:animEffect transition="out" filter="fade">
                                      <p:cBhvr>
                                        <p:cTn id="109" dur="350" tmFilter="0, 0; .2, .5; .8, .5; 1, 0"/>
                                        <p:tgtEl>
                                          <p:spTgt spid="15"/>
                                        </p:tgtEl>
                                      </p:cBhvr>
                                    </p:animEffect>
                                    <p:animScale>
                                      <p:cBhvr>
                                        <p:cTn id="110" dur="175" autoRev="1" fill="hold"/>
                                        <p:tgtEl>
                                          <p:spTgt spid="15"/>
                                        </p:tgtEl>
                                      </p:cBhvr>
                                      <p:by x="105000" y="105000"/>
                                    </p:animScale>
                                  </p:childTnLst>
                                </p:cTn>
                              </p:par>
                              <p:par>
                                <p:cTn id="111" presetID="26" presetClass="emph" presetSubtype="0" repeatCount="4000" fill="hold" grpId="1" nodeType="withEffect">
                                  <p:stCondLst>
                                    <p:cond delay="500"/>
                                  </p:stCondLst>
                                  <p:childTnLst>
                                    <p:animEffect transition="out" filter="fade">
                                      <p:cBhvr>
                                        <p:cTn id="112" dur="250" tmFilter="0, 0; .2, .5; .8, .5; 1, 0"/>
                                        <p:tgtEl>
                                          <p:spTgt spid="20"/>
                                        </p:tgtEl>
                                      </p:cBhvr>
                                    </p:animEffect>
                                    <p:animScale>
                                      <p:cBhvr>
                                        <p:cTn id="113" dur="125" autoRev="1" fill="hold"/>
                                        <p:tgtEl>
                                          <p:spTgt spid="20"/>
                                        </p:tgtEl>
                                      </p:cBhvr>
                                      <p:by x="105000" y="105000"/>
                                    </p:animScale>
                                  </p:childTnLst>
                                </p:cTn>
                              </p:par>
                              <p:par>
                                <p:cTn id="114" presetID="26" presetClass="emph" presetSubtype="0" repeatCount="3000" fill="hold" grpId="1" nodeType="withEffect">
                                  <p:stCondLst>
                                    <p:cond delay="150"/>
                                  </p:stCondLst>
                                  <p:childTnLst>
                                    <p:animEffect transition="out" filter="fade">
                                      <p:cBhvr>
                                        <p:cTn id="115" dur="400" tmFilter="0, 0; .2, .5; .8, .5; 1, 0"/>
                                        <p:tgtEl>
                                          <p:spTgt spid="13"/>
                                        </p:tgtEl>
                                      </p:cBhvr>
                                    </p:animEffect>
                                    <p:animScale>
                                      <p:cBhvr>
                                        <p:cTn id="116"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ea"/>
                <a:cs typeface="黑体" pitchFamily="49" charset="-122"/>
              </a:rPr>
              <a:t>2.6 </a:t>
            </a:r>
            <a:r>
              <a:rPr dirty="0" smtClean="0">
                <a:latin typeface="+mn-ea"/>
                <a:cs typeface="黑体" pitchFamily="49" charset="-122"/>
              </a:rPr>
              <a:t>水蒸气透过率测试仪</a:t>
            </a:r>
            <a:endParaRPr lang="zh-CN" altLang="en-US" dirty="0"/>
          </a:p>
        </p:txBody>
      </p:sp>
      <p:graphicFrame>
        <p:nvGraphicFramePr>
          <p:cNvPr id="3" name="表格 2"/>
          <p:cNvGraphicFramePr>
            <a:graphicFrameLocks noGrp="1"/>
          </p:cNvGraphicFramePr>
          <p:nvPr/>
        </p:nvGraphicFramePr>
        <p:xfrm>
          <a:off x="1382679" y="1286654"/>
          <a:ext cx="10358509" cy="5006848"/>
        </p:xfrm>
        <a:graphic>
          <a:graphicData uri="http://schemas.openxmlformats.org/drawingml/2006/table">
            <a:tbl>
              <a:tblPr/>
              <a:tblGrid>
                <a:gridCol w="1143007"/>
                <a:gridCol w="2214578"/>
                <a:gridCol w="2357454"/>
                <a:gridCol w="2357454"/>
                <a:gridCol w="2286016"/>
              </a:tblGrid>
              <a:tr h="184522">
                <a:tc>
                  <a:txBody>
                    <a:bodyPr/>
                    <a:lstStyle/>
                    <a:p>
                      <a:pPr indent="0" algn="ctr">
                        <a:lnSpc>
                          <a:spcPct val="150000"/>
                        </a:lnSpc>
                        <a:spcAft>
                          <a:spcPts val="0"/>
                        </a:spcAft>
                      </a:pPr>
                      <a:r>
                        <a:rPr lang="zh-CN" sz="1200" b="1" kern="100" dirty="0" smtClean="0">
                          <a:latin typeface="Times New Roman"/>
                          <a:ea typeface="宋体"/>
                          <a:cs typeface="Times New Roman"/>
                        </a:rPr>
                        <a:t>仪器型号</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W301</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a:latin typeface="Times New Roman"/>
                          <a:ea typeface="宋体"/>
                          <a:cs typeface="Times New Roman"/>
                        </a:rPr>
                        <a:t>W302</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a:latin typeface="Times New Roman"/>
                          <a:ea typeface="宋体"/>
                          <a:cs typeface="Times New Roman"/>
                        </a:rPr>
                        <a:t>W303</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a:latin typeface="Times New Roman"/>
                          <a:ea typeface="宋体"/>
                          <a:cs typeface="Times New Roman"/>
                        </a:rPr>
                        <a:t>W360</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53">
                <a:tc>
                  <a:txBody>
                    <a:bodyPr/>
                    <a:lstStyle/>
                    <a:p>
                      <a:pPr indent="0" algn="ctr">
                        <a:lnSpc>
                          <a:spcPct val="150000"/>
                        </a:lnSpc>
                        <a:spcAft>
                          <a:spcPts val="0"/>
                        </a:spcAft>
                      </a:pPr>
                      <a:r>
                        <a:rPr lang="zh-CN" altLang="en-US" sz="1200" b="1" kern="100" dirty="0" smtClean="0">
                          <a:solidFill>
                            <a:schemeClr val="tx1"/>
                          </a:solidFill>
                          <a:latin typeface="Times New Roman"/>
                          <a:ea typeface="宋体"/>
                          <a:cs typeface="Times New Roman"/>
                        </a:rPr>
                        <a:t>执行标准</a:t>
                      </a:r>
                      <a:endParaRPr lang="zh-CN" sz="1200" b="1" kern="100" dirty="0">
                        <a:solidFill>
                          <a:schemeClr val="tx1"/>
                        </a:solidFill>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defTabSz="1364609" rtl="0" eaLnBrk="1" fontAlgn="auto" latinLnBrk="0" hangingPunct="1">
                        <a:lnSpc>
                          <a:spcPct val="150000"/>
                        </a:lnSpc>
                        <a:spcBef>
                          <a:spcPts val="0"/>
                        </a:spcBef>
                        <a:spcAft>
                          <a:spcPts val="0"/>
                        </a:spcAft>
                        <a:buClrTx/>
                        <a:buSzTx/>
                        <a:buFontTx/>
                        <a:buNone/>
                        <a:tabLst/>
                        <a:defRPr/>
                      </a:pPr>
                      <a:r>
                        <a:rPr lang="en-US" altLang="en-US" sz="1200" kern="100" dirty="0" smtClean="0">
                          <a:solidFill>
                            <a:schemeClr val="tx1"/>
                          </a:solidFill>
                          <a:latin typeface="Times New Roman"/>
                          <a:ea typeface="宋体"/>
                          <a:cs typeface="Times New Roman"/>
                        </a:rPr>
                        <a:t>GB/T 1037-1988 </a:t>
                      </a:r>
                      <a:r>
                        <a:rPr lang="zh-CN" altLang="en-US" sz="1200" kern="100" dirty="0" smtClean="0">
                          <a:solidFill>
                            <a:schemeClr val="tx1"/>
                          </a:solidFill>
                          <a:latin typeface="Times New Roman"/>
                          <a:ea typeface="宋体"/>
                          <a:cs typeface="Times New Roman"/>
                        </a:rPr>
                        <a:t>塑料薄膜和片材透水蒸气性试验方法 杯式法、</a:t>
                      </a:r>
                      <a:r>
                        <a:rPr lang="en-US" altLang="zh-CN" sz="1200" kern="100" dirty="0" smtClean="0">
                          <a:solidFill>
                            <a:schemeClr val="tx1"/>
                          </a:solidFill>
                          <a:latin typeface="Times New Roman"/>
                          <a:ea typeface="宋体"/>
                          <a:cs typeface="Times New Roman"/>
                          <a:sym typeface="+mn-ea"/>
                        </a:rPr>
                        <a:t>YBB00092003-2015 </a:t>
                      </a:r>
                      <a:r>
                        <a:rPr lang="zh-CN" altLang="en-US" sz="1200" kern="100" dirty="0" smtClean="0">
                          <a:solidFill>
                            <a:schemeClr val="tx1"/>
                          </a:solidFill>
                          <a:latin typeface="Times New Roman"/>
                          <a:ea typeface="宋体"/>
                          <a:cs typeface="Times New Roman"/>
                          <a:sym typeface="+mn-ea"/>
                        </a:rPr>
                        <a:t>：水蒸气透过量测定法</a:t>
                      </a:r>
                      <a:endParaRPr lang="zh-CN" altLang="en-US" sz="1200" kern="100" dirty="0" smtClean="0">
                        <a:solidFill>
                          <a:schemeClr val="tx1"/>
                        </a:solidFill>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0380">
                <a:tc>
                  <a:txBody>
                    <a:bodyPr/>
                    <a:lstStyle/>
                    <a:p>
                      <a:pPr indent="0" algn="ctr">
                        <a:lnSpc>
                          <a:spcPct val="150000"/>
                        </a:lnSpc>
                        <a:spcAft>
                          <a:spcPts val="0"/>
                        </a:spcAft>
                      </a:pPr>
                      <a:r>
                        <a:rPr lang="zh-CN" sz="1200" b="1" kern="100" dirty="0" smtClean="0">
                          <a:latin typeface="Times New Roman"/>
                          <a:ea typeface="宋体"/>
                          <a:cs typeface="Times New Roman"/>
                        </a:rPr>
                        <a:t>测试腔</a:t>
                      </a:r>
                      <a:r>
                        <a:rPr lang="zh-CN" sz="1200" b="1" kern="100" dirty="0">
                          <a:latin typeface="Times New Roman"/>
                          <a:ea typeface="宋体"/>
                          <a:cs typeface="Times New Roman"/>
                        </a:rPr>
                        <a:t>数</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1</a:t>
                      </a:r>
                      <a:r>
                        <a:rPr lang="zh-CN" sz="1200" kern="100">
                          <a:latin typeface="Times New Roman"/>
                          <a:ea typeface="宋体"/>
                          <a:cs typeface="Times New Roman"/>
                        </a:rPr>
                        <a:t>腔</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a:latin typeface="Times New Roman"/>
                          <a:ea typeface="宋体"/>
                          <a:cs typeface="Times New Roman"/>
                        </a:rPr>
                        <a:t>2</a:t>
                      </a:r>
                      <a:r>
                        <a:rPr lang="zh-CN" sz="1200" kern="100" dirty="0">
                          <a:latin typeface="Times New Roman"/>
                          <a:ea typeface="宋体"/>
                          <a:cs typeface="Times New Roman"/>
                        </a:rPr>
                        <a:t>腔</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a:latin typeface="Times New Roman"/>
                          <a:ea typeface="宋体"/>
                          <a:cs typeface="Times New Roman"/>
                        </a:rPr>
                        <a:t>3</a:t>
                      </a:r>
                      <a:r>
                        <a:rPr lang="zh-CN" sz="1200" kern="100" dirty="0" smtClean="0">
                          <a:latin typeface="Times New Roman"/>
                          <a:ea typeface="宋体"/>
                          <a:cs typeface="Times New Roman"/>
                        </a:rPr>
                        <a:t>腔（</a:t>
                      </a:r>
                      <a:r>
                        <a:rPr lang="zh-CN" sz="1200" kern="100" dirty="0">
                          <a:latin typeface="Times New Roman"/>
                          <a:ea typeface="宋体"/>
                          <a:cs typeface="Times New Roman"/>
                        </a:rPr>
                        <a:t>可扩展）</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a:latin typeface="Times New Roman"/>
                          <a:ea typeface="宋体"/>
                          <a:cs typeface="Times New Roman"/>
                        </a:rPr>
                        <a:t>6</a:t>
                      </a:r>
                      <a:r>
                        <a:rPr lang="zh-CN" sz="1200" kern="100" dirty="0">
                          <a:latin typeface="Times New Roman"/>
                          <a:ea typeface="宋体"/>
                          <a:cs typeface="Times New Roman"/>
                        </a:rPr>
                        <a:t>腔</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423">
                <a:tc>
                  <a:txBody>
                    <a:bodyPr/>
                    <a:lstStyle/>
                    <a:p>
                      <a:pPr indent="0" algn="ctr">
                        <a:lnSpc>
                          <a:spcPct val="150000"/>
                        </a:lnSpc>
                        <a:spcAft>
                          <a:spcPts val="0"/>
                        </a:spcAft>
                      </a:pPr>
                      <a:r>
                        <a:rPr lang="zh-CN" sz="1200" b="1" kern="100" dirty="0" smtClean="0">
                          <a:latin typeface="Times New Roman"/>
                          <a:ea typeface="宋体"/>
                          <a:cs typeface="Times New Roman"/>
                        </a:rPr>
                        <a:t>测量范围</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0.01-10000g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0.01-10000g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0.01-10000g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0.01-10000g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indent="0" algn="ctr">
                        <a:lnSpc>
                          <a:spcPct val="150000"/>
                        </a:lnSpc>
                        <a:spcAft>
                          <a:spcPts val="0"/>
                        </a:spcAft>
                      </a:pPr>
                      <a:r>
                        <a:rPr lang="zh-CN" sz="1200" b="1" kern="100" dirty="0" smtClean="0">
                          <a:latin typeface="Times New Roman"/>
                          <a:ea typeface="宋体"/>
                          <a:cs typeface="Times New Roman"/>
                        </a:rPr>
                        <a:t>测试精度</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0.001g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0.001g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0.001g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0.001g</a:t>
                      </a:r>
                      <a:r>
                        <a:rPr lang="en-US" sz="1200" kern="100" dirty="0">
                          <a:latin typeface="Times New Roman"/>
                          <a:ea typeface="宋体"/>
                          <a:cs typeface="Times New Roman"/>
                        </a:rPr>
                        <a:t>/(m²·24h)</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67">
                <a:tc>
                  <a:txBody>
                    <a:bodyPr/>
                    <a:lstStyle/>
                    <a:p>
                      <a:pPr indent="0" algn="ctr">
                        <a:lnSpc>
                          <a:spcPct val="150000"/>
                        </a:lnSpc>
                        <a:spcAft>
                          <a:spcPts val="0"/>
                        </a:spcAft>
                      </a:pPr>
                      <a:r>
                        <a:rPr lang="zh-CN" sz="1200" b="1" kern="100" dirty="0" smtClean="0">
                          <a:latin typeface="Times New Roman"/>
                          <a:ea typeface="宋体"/>
                          <a:cs typeface="Times New Roman"/>
                        </a:rPr>
                        <a:t>温度范围</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15-45℃</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15-45℃</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10-50℃</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10-50℃</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34">
                <a:tc>
                  <a:txBody>
                    <a:bodyPr/>
                    <a:lstStyle/>
                    <a:p>
                      <a:pPr indent="0" algn="ctr">
                        <a:lnSpc>
                          <a:spcPct val="150000"/>
                        </a:lnSpc>
                        <a:spcAft>
                          <a:spcPts val="0"/>
                        </a:spcAft>
                      </a:pPr>
                      <a:r>
                        <a:rPr lang="zh-CN" sz="1200" b="1" kern="100" dirty="0" smtClean="0">
                          <a:latin typeface="Times New Roman"/>
                          <a:ea typeface="宋体"/>
                          <a:cs typeface="Times New Roman"/>
                        </a:rPr>
                        <a:t>温控精度</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±0.1℃</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±0.1℃</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±0.1℃</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±0.1℃</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53">
                <a:tc>
                  <a:txBody>
                    <a:bodyPr/>
                    <a:lstStyle/>
                    <a:p>
                      <a:pPr indent="0" algn="ctr">
                        <a:lnSpc>
                          <a:spcPct val="150000"/>
                        </a:lnSpc>
                        <a:spcAft>
                          <a:spcPts val="0"/>
                        </a:spcAft>
                      </a:pPr>
                      <a:r>
                        <a:rPr lang="zh-CN" sz="1200" b="1" kern="100" dirty="0" smtClean="0">
                          <a:latin typeface="Times New Roman"/>
                          <a:ea typeface="宋体"/>
                          <a:cs typeface="Times New Roman"/>
                        </a:rPr>
                        <a:t>湿度范围</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0-10%RH</a:t>
                      </a:r>
                      <a:r>
                        <a:rPr lang="zh-CN" altLang="en-US" sz="1200" kern="100" dirty="0" smtClean="0">
                          <a:latin typeface="Times New Roman"/>
                          <a:ea typeface="宋体"/>
                          <a:cs typeface="Times New Roman"/>
                        </a:rPr>
                        <a:t>，</a:t>
                      </a:r>
                      <a:r>
                        <a:rPr lang="en-US" sz="1200" kern="100" dirty="0" smtClean="0">
                          <a:latin typeface="Times New Roman"/>
                          <a:ea typeface="宋体"/>
                          <a:cs typeface="Times New Roman"/>
                        </a:rPr>
                        <a:t>30-90%RH</a:t>
                      </a:r>
                      <a:endParaRPr lang="zh-CN" sz="1200" kern="100" dirty="0">
                        <a:latin typeface="Tahoma"/>
                        <a:ea typeface="宋体"/>
                        <a:cs typeface="Times New Roman"/>
                      </a:endParaRPr>
                    </a:p>
                    <a:p>
                      <a:pPr indent="0" algn="ctr">
                        <a:lnSpc>
                          <a:spcPct val="150000"/>
                        </a:lnSpc>
                        <a:spcAft>
                          <a:spcPts val="0"/>
                        </a:spcAft>
                      </a:pPr>
                      <a:r>
                        <a:rPr lang="zh-CN" sz="1200" kern="100" dirty="0">
                          <a:latin typeface="Times New Roman"/>
                          <a:ea typeface="宋体"/>
                          <a:cs typeface="Times New Roman"/>
                        </a:rPr>
                        <a:t>双气流湿度法</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0-20%RH</a:t>
                      </a:r>
                      <a:r>
                        <a:rPr lang="zh-CN" altLang="en-US" sz="1200" kern="100" dirty="0" smtClean="0">
                          <a:latin typeface="Times New Roman"/>
                          <a:ea typeface="宋体"/>
                          <a:cs typeface="Times New Roman"/>
                        </a:rPr>
                        <a:t>，</a:t>
                      </a:r>
                      <a:r>
                        <a:rPr lang="en-US" sz="1200" kern="100" dirty="0" smtClean="0">
                          <a:latin typeface="Times New Roman"/>
                          <a:ea typeface="宋体"/>
                          <a:cs typeface="Times New Roman"/>
                        </a:rPr>
                        <a:t>30-90%RH</a:t>
                      </a:r>
                      <a:endParaRPr lang="zh-CN" sz="1200" kern="100" dirty="0">
                        <a:latin typeface="Tahoma"/>
                        <a:ea typeface="宋体"/>
                        <a:cs typeface="Times New Roman"/>
                      </a:endParaRPr>
                    </a:p>
                    <a:p>
                      <a:pPr indent="0" algn="ctr">
                        <a:lnSpc>
                          <a:spcPct val="150000"/>
                        </a:lnSpc>
                        <a:spcAft>
                          <a:spcPts val="0"/>
                        </a:spcAft>
                      </a:pPr>
                      <a:r>
                        <a:rPr lang="zh-CN" sz="1200" kern="100" dirty="0">
                          <a:latin typeface="Times New Roman"/>
                          <a:ea typeface="宋体"/>
                          <a:cs typeface="Times New Roman"/>
                        </a:rPr>
                        <a:t>双气流湿度法</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0-20%RH</a:t>
                      </a:r>
                      <a:r>
                        <a:rPr lang="zh-CN" altLang="en-US" sz="1200" kern="100" dirty="0" smtClean="0">
                          <a:latin typeface="Times New Roman"/>
                          <a:ea typeface="宋体"/>
                          <a:cs typeface="Times New Roman"/>
                        </a:rPr>
                        <a:t>，</a:t>
                      </a:r>
                      <a:r>
                        <a:rPr lang="en-US" sz="1200" kern="100" dirty="0" smtClean="0">
                          <a:latin typeface="Times New Roman"/>
                          <a:ea typeface="宋体"/>
                          <a:cs typeface="Times New Roman"/>
                        </a:rPr>
                        <a:t>30-90%RH</a:t>
                      </a:r>
                      <a:endParaRPr lang="zh-CN" sz="1200" kern="100" dirty="0">
                        <a:latin typeface="Tahoma"/>
                        <a:ea typeface="宋体"/>
                        <a:cs typeface="Times New Roman"/>
                      </a:endParaRPr>
                    </a:p>
                    <a:p>
                      <a:pPr indent="0" algn="ctr">
                        <a:lnSpc>
                          <a:spcPct val="150000"/>
                        </a:lnSpc>
                        <a:spcAft>
                          <a:spcPts val="0"/>
                        </a:spcAft>
                      </a:pPr>
                      <a:r>
                        <a:rPr lang="zh-CN" sz="1200" kern="100" dirty="0">
                          <a:latin typeface="Times New Roman"/>
                          <a:ea typeface="宋体"/>
                          <a:cs typeface="Times New Roman"/>
                        </a:rPr>
                        <a:t>双气流湿度法</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dirty="0" smtClean="0">
                          <a:latin typeface="Times New Roman"/>
                          <a:ea typeface="宋体"/>
                          <a:cs typeface="Times New Roman"/>
                        </a:rPr>
                        <a:t>0-10%RH</a:t>
                      </a:r>
                      <a:r>
                        <a:rPr lang="zh-CN" altLang="en-US" sz="1200" kern="100" dirty="0" smtClean="0">
                          <a:latin typeface="Times New Roman"/>
                          <a:ea typeface="宋体"/>
                          <a:cs typeface="Times New Roman"/>
                        </a:rPr>
                        <a:t>，</a:t>
                      </a:r>
                      <a:r>
                        <a:rPr lang="en-US" sz="1200" kern="100" dirty="0" smtClean="0">
                          <a:latin typeface="Times New Roman"/>
                          <a:ea typeface="宋体"/>
                          <a:cs typeface="Times New Roman"/>
                        </a:rPr>
                        <a:t>30-90%RH</a:t>
                      </a:r>
                      <a:endParaRPr lang="zh-CN" sz="1200" kern="100" dirty="0">
                        <a:latin typeface="Tahoma"/>
                        <a:ea typeface="宋体"/>
                        <a:cs typeface="Times New Roman"/>
                      </a:endParaRPr>
                    </a:p>
                    <a:p>
                      <a:pPr indent="0" algn="ctr">
                        <a:lnSpc>
                          <a:spcPct val="150000"/>
                        </a:lnSpc>
                        <a:spcAft>
                          <a:spcPts val="0"/>
                        </a:spcAft>
                      </a:pPr>
                      <a:r>
                        <a:rPr lang="zh-CN" sz="1200" kern="100" dirty="0">
                          <a:latin typeface="Times New Roman"/>
                          <a:ea typeface="宋体"/>
                          <a:cs typeface="Times New Roman"/>
                        </a:rPr>
                        <a:t>双气流湿度法</a:t>
                      </a:r>
                      <a:endParaRPr lang="zh-CN" sz="1200"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99">
                <a:tc>
                  <a:txBody>
                    <a:bodyPr/>
                    <a:lstStyle/>
                    <a:p>
                      <a:pPr indent="0" algn="ctr">
                        <a:lnSpc>
                          <a:spcPct val="150000"/>
                        </a:lnSpc>
                        <a:spcAft>
                          <a:spcPts val="0"/>
                        </a:spcAft>
                      </a:pPr>
                      <a:r>
                        <a:rPr lang="zh-CN" sz="1200" b="1" kern="100" dirty="0">
                          <a:latin typeface="Times New Roman"/>
                          <a:ea typeface="宋体"/>
                          <a:cs typeface="Times New Roman"/>
                        </a:rPr>
                        <a:t>控</a:t>
                      </a:r>
                      <a:r>
                        <a:rPr lang="zh-CN" sz="1200" b="1" kern="100" dirty="0" smtClean="0">
                          <a:latin typeface="Times New Roman"/>
                          <a:ea typeface="宋体"/>
                          <a:cs typeface="Times New Roman"/>
                        </a:rPr>
                        <a:t>湿精度</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±2%RH</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±2%RH</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±2%RH</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200" kern="100">
                          <a:latin typeface="Times New Roman"/>
                          <a:ea typeface="宋体"/>
                          <a:cs typeface="Times New Roman"/>
                        </a:rPr>
                        <a:t>±2%RH</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710">
                <a:tc>
                  <a:txBody>
                    <a:bodyPr/>
                    <a:lstStyle/>
                    <a:p>
                      <a:pPr indent="0" algn="ctr">
                        <a:lnSpc>
                          <a:spcPct val="150000"/>
                        </a:lnSpc>
                        <a:spcAft>
                          <a:spcPts val="0"/>
                        </a:spcAft>
                      </a:pPr>
                      <a:r>
                        <a:rPr lang="zh-CN" sz="1200" b="1" kern="100" dirty="0" smtClean="0">
                          <a:latin typeface="Times New Roman"/>
                          <a:ea typeface="宋体"/>
                          <a:cs typeface="Times New Roman"/>
                        </a:rPr>
                        <a:t>试验尺寸</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200" kern="100">
                          <a:latin typeface="Times New Roman"/>
                          <a:ea typeface="宋体"/>
                          <a:cs typeface="Times New Roman"/>
                        </a:rPr>
                        <a:t>直径</a:t>
                      </a:r>
                      <a:r>
                        <a:rPr lang="en-US" sz="1200" kern="100">
                          <a:latin typeface="Times New Roman"/>
                          <a:ea typeface="宋体"/>
                          <a:cs typeface="Times New Roman"/>
                        </a:rPr>
                        <a:t>90mm</a:t>
                      </a:r>
                      <a:r>
                        <a:rPr lang="zh-CN" sz="1200" kern="100">
                          <a:latin typeface="Times New Roman"/>
                          <a:ea typeface="宋体"/>
                          <a:cs typeface="Times New Roman"/>
                        </a:rPr>
                        <a:t>，透过面积</a:t>
                      </a:r>
                      <a:r>
                        <a:rPr lang="en-US" sz="1200" kern="100">
                          <a:latin typeface="Times New Roman"/>
                          <a:ea typeface="宋体"/>
                          <a:cs typeface="Times New Roman"/>
                        </a:rPr>
                        <a:t>50.24cm²</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200" kern="100">
                          <a:latin typeface="Times New Roman"/>
                          <a:ea typeface="宋体"/>
                          <a:cs typeface="Times New Roman"/>
                        </a:rPr>
                        <a:t>直径</a:t>
                      </a:r>
                      <a:r>
                        <a:rPr lang="en-US" sz="1200" kern="100">
                          <a:latin typeface="Times New Roman"/>
                          <a:ea typeface="宋体"/>
                          <a:cs typeface="Times New Roman"/>
                        </a:rPr>
                        <a:t>90mm</a:t>
                      </a:r>
                      <a:r>
                        <a:rPr lang="zh-CN" sz="1200" kern="100">
                          <a:latin typeface="Times New Roman"/>
                          <a:ea typeface="宋体"/>
                          <a:cs typeface="Times New Roman"/>
                        </a:rPr>
                        <a:t>，透过面积</a:t>
                      </a:r>
                      <a:r>
                        <a:rPr lang="en-US" sz="1200" kern="100">
                          <a:latin typeface="Times New Roman"/>
                          <a:ea typeface="宋体"/>
                          <a:cs typeface="Times New Roman"/>
                        </a:rPr>
                        <a:t>50.24cm²</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200" kern="100">
                          <a:latin typeface="Times New Roman"/>
                          <a:ea typeface="宋体"/>
                          <a:cs typeface="Times New Roman"/>
                        </a:rPr>
                        <a:t>直径</a:t>
                      </a:r>
                      <a:r>
                        <a:rPr lang="en-US" sz="1200" kern="100">
                          <a:latin typeface="Times New Roman"/>
                          <a:ea typeface="宋体"/>
                          <a:cs typeface="Times New Roman"/>
                        </a:rPr>
                        <a:t>90mm</a:t>
                      </a:r>
                      <a:r>
                        <a:rPr lang="zh-CN" sz="1200" kern="100">
                          <a:latin typeface="Times New Roman"/>
                          <a:ea typeface="宋体"/>
                          <a:cs typeface="Times New Roman"/>
                        </a:rPr>
                        <a:t>，透过面积</a:t>
                      </a:r>
                      <a:r>
                        <a:rPr lang="en-US" sz="1200" kern="100">
                          <a:latin typeface="Times New Roman"/>
                          <a:ea typeface="宋体"/>
                          <a:cs typeface="Times New Roman"/>
                        </a:rPr>
                        <a:t>50.24cm²</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200" kern="100">
                          <a:latin typeface="Times New Roman"/>
                          <a:ea typeface="宋体"/>
                          <a:cs typeface="Times New Roman"/>
                        </a:rPr>
                        <a:t>直径</a:t>
                      </a:r>
                      <a:r>
                        <a:rPr lang="en-US" sz="1200" kern="100">
                          <a:latin typeface="Times New Roman"/>
                          <a:ea typeface="宋体"/>
                          <a:cs typeface="Times New Roman"/>
                        </a:rPr>
                        <a:t>72mm</a:t>
                      </a:r>
                      <a:r>
                        <a:rPr lang="zh-CN" sz="1200" kern="100">
                          <a:latin typeface="Times New Roman"/>
                          <a:ea typeface="宋体"/>
                          <a:cs typeface="Times New Roman"/>
                        </a:rPr>
                        <a:t>，透过面积</a:t>
                      </a:r>
                      <a:r>
                        <a:rPr lang="en-US" sz="1200" kern="100">
                          <a:latin typeface="Times New Roman"/>
                          <a:ea typeface="宋体"/>
                          <a:cs typeface="Times New Roman"/>
                        </a:rPr>
                        <a:t>28.27cm²</a:t>
                      </a:r>
                      <a:endParaRPr lang="zh-CN" sz="1200" kern="10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446">
                <a:tc>
                  <a:txBody>
                    <a:bodyPr/>
                    <a:lstStyle/>
                    <a:p>
                      <a:pPr indent="0" algn="ctr">
                        <a:lnSpc>
                          <a:spcPct val="150000"/>
                        </a:lnSpc>
                        <a:spcAft>
                          <a:spcPts val="0"/>
                        </a:spcAft>
                      </a:pPr>
                      <a:r>
                        <a:rPr lang="zh-CN" sz="1200" b="1" kern="100" dirty="0" smtClean="0">
                          <a:latin typeface="Times New Roman"/>
                          <a:ea typeface="宋体"/>
                          <a:cs typeface="Times New Roman"/>
                        </a:rPr>
                        <a:t>仪器外观</a:t>
                      </a:r>
                      <a:endParaRPr lang="zh-CN" sz="1200" b="1" kern="100" dirty="0">
                        <a:latin typeface="Tahoma"/>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200" kern="100">
                        <a:latin typeface="Times New Roman"/>
                        <a:ea typeface="宋体"/>
                        <a:cs typeface="Times New Roman"/>
                      </a:endParaRPr>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200"/>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200" dirty="0"/>
                    </a:p>
                  </a:txBody>
                  <a:tcPr marL="75938" marR="75938" marT="37969" marB="3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4452" name="图片 2" descr="w301"/>
          <p:cNvPicPr>
            <a:picLocks noChangeAspect="1" noChangeArrowheads="1"/>
          </p:cNvPicPr>
          <p:nvPr/>
        </p:nvPicPr>
        <p:blipFill>
          <a:blip r:embed="rId2" cstate="print"/>
          <a:srcRect l="29324" t="15759" r="27196" b="32976"/>
          <a:stretch>
            <a:fillRect/>
          </a:stretch>
        </p:blipFill>
        <p:spPr bwMode="auto">
          <a:xfrm>
            <a:off x="3097191" y="5215744"/>
            <a:ext cx="1038225" cy="819150"/>
          </a:xfrm>
          <a:prstGeom prst="rect">
            <a:avLst/>
          </a:prstGeom>
          <a:noFill/>
        </p:spPr>
      </p:pic>
      <p:pic>
        <p:nvPicPr>
          <p:cNvPr id="104451" name="图片 15" descr="W302"/>
          <p:cNvPicPr>
            <a:picLocks noChangeAspect="1" noChangeArrowheads="1"/>
          </p:cNvPicPr>
          <p:nvPr/>
        </p:nvPicPr>
        <p:blipFill>
          <a:blip r:embed="rId3" cstate="print"/>
          <a:srcRect/>
          <a:stretch>
            <a:fillRect/>
          </a:stretch>
        </p:blipFill>
        <p:spPr bwMode="auto">
          <a:xfrm>
            <a:off x="5168893" y="5287182"/>
            <a:ext cx="1257300" cy="771525"/>
          </a:xfrm>
          <a:prstGeom prst="rect">
            <a:avLst/>
          </a:prstGeom>
          <a:noFill/>
        </p:spPr>
      </p:pic>
      <p:pic>
        <p:nvPicPr>
          <p:cNvPr id="104450" name="图片 19" descr="W303"/>
          <p:cNvPicPr>
            <a:picLocks noChangeAspect="1" noChangeArrowheads="1"/>
          </p:cNvPicPr>
          <p:nvPr/>
        </p:nvPicPr>
        <p:blipFill>
          <a:blip r:embed="rId4"/>
          <a:srcRect/>
          <a:stretch>
            <a:fillRect/>
          </a:stretch>
        </p:blipFill>
        <p:spPr bwMode="auto">
          <a:xfrm>
            <a:off x="7454909" y="5358620"/>
            <a:ext cx="1426094" cy="552451"/>
          </a:xfrm>
          <a:prstGeom prst="rect">
            <a:avLst/>
          </a:prstGeom>
          <a:noFill/>
        </p:spPr>
      </p:pic>
      <p:pic>
        <p:nvPicPr>
          <p:cNvPr id="104449" name="图片 20" descr="360"/>
          <p:cNvPicPr>
            <a:picLocks noChangeAspect="1" noChangeArrowheads="1"/>
          </p:cNvPicPr>
          <p:nvPr/>
        </p:nvPicPr>
        <p:blipFill>
          <a:blip r:embed="rId5" cstate="print"/>
          <a:srcRect l="11732" t="17599" r="10048" b="15915"/>
          <a:stretch>
            <a:fillRect/>
          </a:stretch>
        </p:blipFill>
        <p:spPr bwMode="auto">
          <a:xfrm>
            <a:off x="10026677" y="5144306"/>
            <a:ext cx="1066800" cy="1019175"/>
          </a:xfrm>
          <a:prstGeom prst="rect">
            <a:avLst/>
          </a:prstGeom>
          <a:noFill/>
        </p:spPr>
      </p:pic>
      <p:sp>
        <p:nvSpPr>
          <p:cNvPr id="8" name="TextBox 9"/>
          <p:cNvSpPr txBox="1">
            <a:spLocks noChangeArrowheads="1"/>
          </p:cNvSpPr>
          <p:nvPr/>
        </p:nvSpPr>
        <p:spPr bwMode="auto">
          <a:xfrm>
            <a:off x="1311241" y="929464"/>
            <a:ext cx="1379538" cy="307777"/>
          </a:xfrm>
          <a:prstGeom prst="rect">
            <a:avLst/>
          </a:prstGeom>
          <a:noFill/>
          <a:ln w="9525">
            <a:noFill/>
            <a:miter lim="800000"/>
            <a:headEnd/>
            <a:tailEnd/>
          </a:ln>
        </p:spPr>
        <p:txBody>
          <a:bodyPr lIns="0" tIns="0" rIns="0" bIns="0">
            <a:spAutoFit/>
          </a:bodyPr>
          <a:lstStyle/>
          <a:p>
            <a:pPr algn="ctr"/>
            <a:r>
              <a:rPr lang="zh-CN" altLang="en-US" sz="2000" b="1" dirty="0">
                <a:solidFill>
                  <a:schemeClr val="accent1"/>
                </a:solidFill>
              </a:rPr>
              <a:t>减重法</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mn-ea"/>
                <a:ea typeface="+mn-ea"/>
                <a:cs typeface="黑体" pitchFamily="49" charset="-122"/>
              </a:rPr>
              <a:t>2.7 </a:t>
            </a:r>
            <a:r>
              <a:rPr dirty="0" smtClean="0">
                <a:latin typeface="+mn-ea"/>
                <a:ea typeface="+mn-ea"/>
                <a:cs typeface="黑体" pitchFamily="49" charset="-122"/>
              </a:rPr>
              <a:t>气体透过率测定仪</a:t>
            </a:r>
            <a:endParaRPr lang="zh-CN" altLang="en-US" dirty="0">
              <a:latin typeface="+mn-ea"/>
              <a:ea typeface="+mn-ea"/>
            </a:endParaRPr>
          </a:p>
        </p:txBody>
      </p:sp>
      <p:graphicFrame>
        <p:nvGraphicFramePr>
          <p:cNvPr id="3" name="表格 2"/>
          <p:cNvGraphicFramePr>
            <a:graphicFrameLocks noGrp="1"/>
          </p:cNvGraphicFramePr>
          <p:nvPr/>
        </p:nvGraphicFramePr>
        <p:xfrm>
          <a:off x="2668563" y="1000902"/>
          <a:ext cx="7500990" cy="5643602"/>
        </p:xfrm>
        <a:graphic>
          <a:graphicData uri="http://schemas.openxmlformats.org/drawingml/2006/table">
            <a:tbl>
              <a:tblPr/>
              <a:tblGrid>
                <a:gridCol w="1335864"/>
                <a:gridCol w="2878978"/>
                <a:gridCol w="3286148"/>
              </a:tblGrid>
              <a:tr h="161925">
                <a:tc>
                  <a:txBody>
                    <a:bodyPr/>
                    <a:lstStyle/>
                    <a:p>
                      <a:pPr indent="0" algn="ctr">
                        <a:lnSpc>
                          <a:spcPct val="150000"/>
                        </a:lnSpc>
                        <a:spcAft>
                          <a:spcPts val="0"/>
                        </a:spcAft>
                      </a:pPr>
                      <a:r>
                        <a:rPr lang="zh-CN" sz="1150" b="1" kern="100" dirty="0">
                          <a:latin typeface="Times New Roman"/>
                          <a:ea typeface="宋体"/>
                          <a:cs typeface="Times New Roman"/>
                        </a:rPr>
                        <a:t>仪器型号</a:t>
                      </a:r>
                      <a:endParaRPr lang="zh-CN" sz="1150" b="1"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a:latin typeface="Times New Roman"/>
                          <a:ea typeface="宋体"/>
                          <a:cs typeface="Times New Roman"/>
                        </a:rPr>
                        <a:t>N500</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N530</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altLang="en-US" sz="1150" b="1" kern="100" dirty="0" smtClean="0">
                          <a:solidFill>
                            <a:schemeClr val="tx1"/>
                          </a:solidFill>
                          <a:latin typeface="Times New Roman"/>
                          <a:ea typeface="宋体"/>
                          <a:cs typeface="Times New Roman"/>
                        </a:rPr>
                        <a:t>执行标准</a:t>
                      </a:r>
                      <a:endParaRPr lang="zh-CN" sz="1150" b="1" kern="100" dirty="0">
                        <a:solidFill>
                          <a:schemeClr val="tx1"/>
                        </a:solidFill>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l" defTabSz="1364609" rtl="0" eaLnBrk="1" fontAlgn="auto" latinLnBrk="0" hangingPunct="1">
                        <a:lnSpc>
                          <a:spcPct val="150000"/>
                        </a:lnSpc>
                        <a:spcBef>
                          <a:spcPts val="0"/>
                        </a:spcBef>
                        <a:spcAft>
                          <a:spcPts val="0"/>
                        </a:spcAft>
                        <a:buClrTx/>
                        <a:buSzTx/>
                        <a:buFontTx/>
                        <a:buNone/>
                        <a:tabLst/>
                        <a:defRPr/>
                      </a:pPr>
                      <a:r>
                        <a:rPr lang="en-US" sz="1150" kern="100" dirty="0" smtClean="0">
                          <a:solidFill>
                            <a:schemeClr val="tx1"/>
                          </a:solidFill>
                          <a:latin typeface="Times New Roman"/>
                          <a:ea typeface="宋体"/>
                          <a:cs typeface="Times New Roman"/>
                        </a:rPr>
                        <a:t>GB/T 1038-2000 </a:t>
                      </a:r>
                      <a:r>
                        <a:rPr lang="zh-CN" altLang="en-US" sz="1150" kern="100" dirty="0" smtClean="0">
                          <a:solidFill>
                            <a:schemeClr val="tx1"/>
                          </a:solidFill>
                          <a:latin typeface="Times New Roman"/>
                          <a:ea typeface="宋体"/>
                          <a:cs typeface="Times New Roman"/>
                        </a:rPr>
                        <a:t>塑料薄膜和薄片气体透过性试验方法 压差法</a:t>
                      </a:r>
                      <a:endParaRPr lang="en-US" altLang="zh-CN" sz="1150" kern="100" dirty="0" smtClean="0">
                        <a:solidFill>
                          <a:schemeClr val="tx1"/>
                        </a:solidFill>
                        <a:latin typeface="Times New Roman"/>
                        <a:ea typeface="宋体"/>
                        <a:cs typeface="Times New Roman"/>
                      </a:endParaRPr>
                    </a:p>
                    <a:p>
                      <a:pPr marL="0" marR="0" indent="0" algn="l" defTabSz="1364609" rtl="0" eaLnBrk="1" fontAlgn="auto" latinLnBrk="0" hangingPunct="1">
                        <a:lnSpc>
                          <a:spcPct val="150000"/>
                        </a:lnSpc>
                        <a:spcBef>
                          <a:spcPts val="0"/>
                        </a:spcBef>
                        <a:spcAft>
                          <a:spcPts val="0"/>
                        </a:spcAft>
                        <a:buClrTx/>
                        <a:buSzTx/>
                        <a:buFontTx/>
                        <a:buNone/>
                        <a:tabLst/>
                        <a:defRPr/>
                      </a:pPr>
                      <a:r>
                        <a:rPr lang="en-US" altLang="zh-CN" sz="1150" kern="100" dirty="0" smtClean="0">
                          <a:solidFill>
                            <a:schemeClr val="tx1"/>
                          </a:solidFill>
                          <a:latin typeface="Times New Roman"/>
                          <a:ea typeface="宋体"/>
                          <a:cs typeface="Times New Roman"/>
                          <a:sym typeface="+mn-ea"/>
                        </a:rPr>
                        <a:t>YBB00082003-2015 </a:t>
                      </a:r>
                      <a:r>
                        <a:rPr lang="zh-CN" altLang="en-US" sz="1150" kern="100" dirty="0" smtClean="0">
                          <a:solidFill>
                            <a:schemeClr val="tx1"/>
                          </a:solidFill>
                          <a:latin typeface="Times New Roman"/>
                          <a:ea typeface="宋体"/>
                          <a:cs typeface="Times New Roman"/>
                          <a:sym typeface="+mn-ea"/>
                        </a:rPr>
                        <a:t>：气体透过量测定法</a:t>
                      </a:r>
                      <a:endParaRPr lang="zh-CN" altLang="en-US" sz="1150" kern="100" dirty="0" smtClean="0">
                        <a:solidFill>
                          <a:schemeClr val="tx1"/>
                        </a:solidFill>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61925">
                <a:tc>
                  <a:txBody>
                    <a:bodyPr/>
                    <a:lstStyle/>
                    <a:p>
                      <a:pPr indent="0" algn="ctr">
                        <a:lnSpc>
                          <a:spcPct val="150000"/>
                        </a:lnSpc>
                        <a:spcAft>
                          <a:spcPts val="0"/>
                        </a:spcAft>
                      </a:pPr>
                      <a:r>
                        <a:rPr lang="zh-CN" sz="1150" b="1" kern="100">
                          <a:latin typeface="Times New Roman"/>
                          <a:ea typeface="宋体"/>
                          <a:cs typeface="Times New Roman"/>
                        </a:rPr>
                        <a:t>测试腔数</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1</a:t>
                      </a:r>
                      <a:r>
                        <a:rPr lang="zh-CN" sz="1150" kern="100" dirty="0">
                          <a:latin typeface="Times New Roman"/>
                          <a:ea typeface="宋体"/>
                          <a:cs typeface="Times New Roman"/>
                        </a:rPr>
                        <a:t>腔</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3</a:t>
                      </a:r>
                      <a:r>
                        <a:rPr lang="zh-CN" sz="1150" kern="100" dirty="0">
                          <a:latin typeface="Times New Roman"/>
                          <a:ea typeface="宋体"/>
                          <a:cs typeface="Times New Roman"/>
                        </a:rPr>
                        <a:t>腔</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测量范围</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0.02-50000cm³/(m²·24h·0.1MPa</a:t>
                      </a:r>
                      <a:r>
                        <a:rPr lang="en-US" sz="1150" kern="100" dirty="0" smtClean="0">
                          <a:latin typeface="Times New Roman"/>
                          <a:ea typeface="宋体"/>
                          <a:cs typeface="Times New Roman"/>
                        </a:rPr>
                        <a:t>)</a:t>
                      </a:r>
                      <a:r>
                        <a:rPr lang="zh-CN" sz="1150" kern="100" dirty="0" smtClean="0">
                          <a:latin typeface="Times New Roman"/>
                          <a:ea typeface="宋体"/>
                          <a:cs typeface="Times New Roman"/>
                        </a:rPr>
                        <a:t>扩充</a:t>
                      </a:r>
                      <a:r>
                        <a:rPr lang="zh-CN" sz="1150" kern="100" dirty="0">
                          <a:latin typeface="Times New Roman"/>
                          <a:ea typeface="宋体"/>
                          <a:cs typeface="Times New Roman"/>
                        </a:rPr>
                        <a:t>体积上限</a:t>
                      </a:r>
                      <a:r>
                        <a:rPr lang="zh-CN" sz="1150" kern="100" dirty="0" smtClean="0">
                          <a:latin typeface="Times New Roman"/>
                          <a:ea typeface="宋体"/>
                          <a:cs typeface="Times New Roman"/>
                        </a:rPr>
                        <a:t>可</a:t>
                      </a:r>
                      <a:r>
                        <a:rPr lang="en-US" sz="1150" kern="100" dirty="0" smtClean="0">
                          <a:latin typeface="Times New Roman"/>
                          <a:ea typeface="宋体"/>
                          <a:cs typeface="Times New Roman"/>
                        </a:rPr>
                        <a:t>600000cm³</a:t>
                      </a:r>
                      <a:r>
                        <a:rPr lang="en-US" sz="1150" kern="100" dirty="0">
                          <a:latin typeface="Times New Roman"/>
                          <a:ea typeface="宋体"/>
                          <a:cs typeface="Times New Roman"/>
                        </a:rPr>
                        <a:t>/(m²·24h·0.1Mpa)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0.02-50000cm³/(m²·24h·0.1Mpa</a:t>
                      </a:r>
                      <a:r>
                        <a:rPr lang="en-US" sz="1150" kern="100" dirty="0" smtClean="0">
                          <a:latin typeface="Times New Roman"/>
                          <a:ea typeface="宋体"/>
                          <a:cs typeface="Times New Roman"/>
                        </a:rPr>
                        <a:t>)</a:t>
                      </a:r>
                      <a:r>
                        <a:rPr lang="zh-CN" sz="1150" kern="100" dirty="0" smtClean="0">
                          <a:latin typeface="Times New Roman"/>
                          <a:ea typeface="宋体"/>
                          <a:cs typeface="Times New Roman"/>
                        </a:rPr>
                        <a:t>扩充</a:t>
                      </a:r>
                      <a:r>
                        <a:rPr lang="zh-CN" sz="1150" kern="100" dirty="0">
                          <a:latin typeface="Times New Roman"/>
                          <a:ea typeface="宋体"/>
                          <a:cs typeface="Times New Roman"/>
                        </a:rPr>
                        <a:t>体积上限</a:t>
                      </a:r>
                      <a:r>
                        <a:rPr lang="zh-CN" sz="1150" kern="100" dirty="0" smtClean="0">
                          <a:latin typeface="Times New Roman"/>
                          <a:ea typeface="宋体"/>
                          <a:cs typeface="Times New Roman"/>
                        </a:rPr>
                        <a:t>可达</a:t>
                      </a:r>
                      <a:r>
                        <a:rPr lang="en-US" sz="1150" kern="100" dirty="0" smtClean="0">
                          <a:latin typeface="Times New Roman"/>
                          <a:ea typeface="宋体"/>
                          <a:cs typeface="Times New Roman"/>
                        </a:rPr>
                        <a:t>600000cm³</a:t>
                      </a:r>
                      <a:r>
                        <a:rPr lang="en-US" sz="1150" kern="100" dirty="0">
                          <a:latin typeface="Times New Roman"/>
                          <a:ea typeface="宋体"/>
                          <a:cs typeface="Times New Roman"/>
                        </a:rPr>
                        <a:t>/(m²·24h·0.1Mpa)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测试精度</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a:latin typeface="Times New Roman"/>
                          <a:ea typeface="宋体"/>
                          <a:cs typeface="Times New Roman"/>
                        </a:rPr>
                        <a:t>0.01cm³/(m²·24h·0.1Mpa)</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a:latin typeface="Times New Roman"/>
                          <a:ea typeface="宋体"/>
                          <a:cs typeface="Times New Roman"/>
                        </a:rPr>
                        <a:t>0.01cm³/(m²·24h·0.1Mpa)</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温度范围</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smtClean="0">
                          <a:latin typeface="Times New Roman"/>
                          <a:ea typeface="宋体"/>
                          <a:cs typeface="Times New Roman"/>
                        </a:rPr>
                        <a:t>15～35</a:t>
                      </a:r>
                      <a:r>
                        <a:rPr lang="en-US" sz="1150" kern="100" dirty="0">
                          <a:latin typeface="Times New Roman"/>
                          <a:ea typeface="宋体"/>
                          <a:cs typeface="Times New Roman"/>
                        </a:rPr>
                        <a:t>℃</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smtClean="0">
                          <a:latin typeface="Times New Roman"/>
                          <a:ea typeface="宋体"/>
                          <a:cs typeface="Times New Roman"/>
                        </a:rPr>
                        <a:t>5～50</a:t>
                      </a:r>
                      <a:r>
                        <a:rPr lang="en-US" sz="1150" kern="100" dirty="0">
                          <a:latin typeface="Times New Roman"/>
                          <a:ea typeface="宋体"/>
                          <a:cs typeface="Times New Roman"/>
                        </a:rPr>
                        <a:t>℃</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温控精度</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a:latin typeface="Times New Roman"/>
                          <a:ea typeface="宋体"/>
                          <a:cs typeface="Times New Roman"/>
                        </a:rPr>
                        <a:t>±0.01℃</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a:latin typeface="Times New Roman"/>
                          <a:ea typeface="宋体"/>
                          <a:cs typeface="Times New Roman"/>
                        </a:rPr>
                        <a:t>±0.01℃</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真空分辨率</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0.1Pa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0.1Pa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气源压力</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smtClean="0">
                          <a:latin typeface="Times New Roman"/>
                          <a:ea typeface="宋体"/>
                          <a:cs typeface="Times New Roman"/>
                        </a:rPr>
                        <a:t>0.2～0.8MPa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smtClean="0">
                          <a:latin typeface="Times New Roman"/>
                          <a:ea typeface="宋体"/>
                          <a:cs typeface="Times New Roman"/>
                        </a:rPr>
                        <a:t>0.2～0.8MPa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试验气体</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150" kern="100">
                          <a:latin typeface="Times New Roman"/>
                          <a:ea typeface="宋体"/>
                          <a:cs typeface="Times New Roman"/>
                        </a:rPr>
                        <a:t>氧气、二氧化碳、氮气</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150" kern="100">
                          <a:latin typeface="Times New Roman"/>
                          <a:ea typeface="宋体"/>
                          <a:cs typeface="Times New Roman"/>
                        </a:rPr>
                        <a:t>氧气、二氧化碳、氮气</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试验压力</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a:t>
                      </a:r>
                      <a:r>
                        <a:rPr lang="en-US" sz="1150" kern="100" dirty="0" smtClean="0">
                          <a:latin typeface="Times New Roman"/>
                          <a:ea typeface="宋体"/>
                          <a:cs typeface="Times New Roman"/>
                        </a:rPr>
                        <a:t>0.1～+0.1MPa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150" kern="100" dirty="0">
                          <a:latin typeface="Times New Roman"/>
                          <a:ea typeface="宋体"/>
                          <a:cs typeface="Times New Roman"/>
                        </a:rPr>
                        <a:t>-</a:t>
                      </a:r>
                      <a:r>
                        <a:rPr lang="en-US" sz="1150" kern="100" dirty="0" smtClean="0">
                          <a:latin typeface="Times New Roman"/>
                          <a:ea typeface="宋体"/>
                          <a:cs typeface="Times New Roman"/>
                        </a:rPr>
                        <a:t>0.1～+0.1MPa</a:t>
                      </a:r>
                      <a:endParaRPr lang="zh-CN" sz="115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150" b="1" kern="100">
                          <a:latin typeface="Times New Roman"/>
                          <a:ea typeface="宋体"/>
                          <a:cs typeface="Times New Roman"/>
                        </a:rPr>
                        <a:t>试验尺寸</a:t>
                      </a:r>
                      <a:endParaRPr lang="zh-CN" sz="1150" b="1"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150" kern="100">
                          <a:latin typeface="Times New Roman"/>
                          <a:ea typeface="宋体"/>
                          <a:cs typeface="Times New Roman"/>
                        </a:rPr>
                        <a:t>直径</a:t>
                      </a:r>
                      <a:r>
                        <a:rPr lang="en-US" sz="1150" kern="100">
                          <a:latin typeface="Times New Roman"/>
                          <a:ea typeface="宋体"/>
                          <a:cs typeface="Times New Roman"/>
                        </a:rPr>
                        <a:t>110mm</a:t>
                      </a:r>
                      <a:r>
                        <a:rPr lang="zh-CN" sz="1150" kern="100">
                          <a:latin typeface="Times New Roman"/>
                          <a:ea typeface="宋体"/>
                          <a:cs typeface="Times New Roman"/>
                        </a:rPr>
                        <a:t>，透过面积</a:t>
                      </a:r>
                      <a:r>
                        <a:rPr lang="en-US" sz="1150" kern="100">
                          <a:latin typeface="Times New Roman"/>
                          <a:ea typeface="宋体"/>
                          <a:cs typeface="Times New Roman"/>
                        </a:rPr>
                        <a:t>50.24cm²</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150" kern="100">
                          <a:latin typeface="Times New Roman"/>
                          <a:ea typeface="宋体"/>
                          <a:cs typeface="Times New Roman"/>
                        </a:rPr>
                        <a:t>直径</a:t>
                      </a:r>
                      <a:r>
                        <a:rPr lang="en-US" sz="1150" kern="100">
                          <a:latin typeface="Times New Roman"/>
                          <a:ea typeface="宋体"/>
                          <a:cs typeface="Times New Roman"/>
                        </a:rPr>
                        <a:t>110mm</a:t>
                      </a:r>
                      <a:r>
                        <a:rPr lang="zh-CN" sz="1150" kern="100">
                          <a:latin typeface="Times New Roman"/>
                          <a:ea typeface="宋体"/>
                          <a:cs typeface="Times New Roman"/>
                        </a:rPr>
                        <a:t>，透过面积</a:t>
                      </a:r>
                      <a:r>
                        <a:rPr lang="en-US" sz="1150" kern="100">
                          <a:latin typeface="Times New Roman"/>
                          <a:ea typeface="宋体"/>
                          <a:cs typeface="Times New Roman"/>
                        </a:rPr>
                        <a:t>50.24cm²</a:t>
                      </a:r>
                      <a:endParaRPr lang="zh-CN" sz="115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862">
                <a:tc>
                  <a:txBody>
                    <a:bodyPr/>
                    <a:lstStyle/>
                    <a:p>
                      <a:pPr indent="0" algn="ctr">
                        <a:lnSpc>
                          <a:spcPct val="150000"/>
                        </a:lnSpc>
                        <a:spcAft>
                          <a:spcPts val="0"/>
                        </a:spcAft>
                      </a:pPr>
                      <a:r>
                        <a:rPr lang="zh-CN" sz="1150" b="1" kern="100" dirty="0">
                          <a:latin typeface="Times New Roman"/>
                          <a:ea typeface="宋体"/>
                          <a:cs typeface="Times New Roman"/>
                        </a:rPr>
                        <a:t>仪器外观</a:t>
                      </a:r>
                      <a:endParaRPr lang="zh-CN" sz="1150" b="1"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150" kern="100">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5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9938" name="图片 23" descr="500"/>
          <p:cNvPicPr>
            <a:picLocks noChangeAspect="1" noChangeArrowheads="1"/>
          </p:cNvPicPr>
          <p:nvPr/>
        </p:nvPicPr>
        <p:blipFill>
          <a:blip r:embed="rId2" cstate="print"/>
          <a:srcRect l="10274" r="7533"/>
          <a:stretch>
            <a:fillRect/>
          </a:stretch>
        </p:blipFill>
        <p:spPr bwMode="auto">
          <a:xfrm>
            <a:off x="5026017" y="5787248"/>
            <a:ext cx="1071570" cy="784970"/>
          </a:xfrm>
          <a:prstGeom prst="rect">
            <a:avLst/>
          </a:prstGeom>
          <a:noFill/>
        </p:spPr>
      </p:pic>
      <p:pic>
        <p:nvPicPr>
          <p:cNvPr id="39937" name="图片 24" descr="n530g"/>
          <p:cNvPicPr>
            <a:picLocks noChangeAspect="1" noChangeArrowheads="1"/>
          </p:cNvPicPr>
          <p:nvPr/>
        </p:nvPicPr>
        <p:blipFill>
          <a:blip r:embed="rId3" cstate="print"/>
          <a:srcRect/>
          <a:stretch>
            <a:fillRect/>
          </a:stretch>
        </p:blipFill>
        <p:spPr bwMode="auto">
          <a:xfrm>
            <a:off x="8169289" y="5838426"/>
            <a:ext cx="1253552" cy="734640"/>
          </a:xfrm>
          <a:prstGeom prst="rect">
            <a:avLst/>
          </a:prstGeom>
          <a:noFill/>
        </p:spPr>
      </p:pic>
      <p:sp>
        <p:nvSpPr>
          <p:cNvPr id="6" name="TextBox 9"/>
          <p:cNvSpPr txBox="1">
            <a:spLocks noChangeArrowheads="1"/>
          </p:cNvSpPr>
          <p:nvPr/>
        </p:nvSpPr>
        <p:spPr bwMode="auto">
          <a:xfrm>
            <a:off x="1311241" y="929464"/>
            <a:ext cx="1379538" cy="307777"/>
          </a:xfrm>
          <a:prstGeom prst="rect">
            <a:avLst/>
          </a:prstGeom>
          <a:noFill/>
          <a:ln w="9525">
            <a:noFill/>
            <a:miter lim="800000"/>
            <a:headEnd/>
            <a:tailEnd/>
          </a:ln>
        </p:spPr>
        <p:txBody>
          <a:bodyPr lIns="0" tIns="0" rIns="0" bIns="0">
            <a:spAutoFit/>
          </a:bodyPr>
          <a:lstStyle/>
          <a:p>
            <a:pPr algn="ctr"/>
            <a:r>
              <a:rPr lang="zh-CN" altLang="en-US" sz="2000" b="1" dirty="0" smtClean="0">
                <a:solidFill>
                  <a:schemeClr val="accent1"/>
                </a:solidFill>
              </a:rPr>
              <a:t>压差法</a:t>
            </a:r>
            <a:endParaRPr lang="zh-CN" altLang="en-US" sz="2000" b="1" dirty="0">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黑体" pitchFamily="49" charset="-122"/>
              </a:rPr>
              <a:t>2.8 </a:t>
            </a:r>
            <a:r>
              <a:rPr dirty="0" smtClean="0">
                <a:cs typeface="黑体" pitchFamily="49" charset="-122"/>
              </a:rPr>
              <a:t>耐压试验机</a:t>
            </a:r>
            <a:endParaRPr lang="zh-CN" altLang="en-US" dirty="0"/>
          </a:p>
        </p:txBody>
      </p:sp>
      <p:graphicFrame>
        <p:nvGraphicFramePr>
          <p:cNvPr id="3" name="表格 2"/>
          <p:cNvGraphicFramePr>
            <a:graphicFrameLocks noGrp="1"/>
          </p:cNvGraphicFramePr>
          <p:nvPr/>
        </p:nvGraphicFramePr>
        <p:xfrm>
          <a:off x="1739869" y="929464"/>
          <a:ext cx="9144064" cy="5387542"/>
        </p:xfrm>
        <a:graphic>
          <a:graphicData uri="http://schemas.openxmlformats.org/drawingml/2006/table">
            <a:tbl>
              <a:tblPr/>
              <a:tblGrid>
                <a:gridCol w="1000132"/>
                <a:gridCol w="2500330"/>
                <a:gridCol w="1643074"/>
                <a:gridCol w="1928826"/>
                <a:gridCol w="2071702"/>
              </a:tblGrid>
              <a:tr h="258099">
                <a:tc>
                  <a:txBody>
                    <a:bodyPr/>
                    <a:lstStyle/>
                    <a:p>
                      <a:pPr indent="0" algn="ctr">
                        <a:lnSpc>
                          <a:spcPct val="150000"/>
                        </a:lnSpc>
                        <a:spcAft>
                          <a:spcPts val="0"/>
                        </a:spcAft>
                      </a:pPr>
                      <a:r>
                        <a:rPr lang="zh-CN" sz="1050" b="1" dirty="0" smtClean="0">
                          <a:latin typeface="Times New Roman"/>
                          <a:ea typeface="宋体"/>
                          <a:cs typeface="Times New Roman"/>
                        </a:rPr>
                        <a:t>仪器型号</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GY-1</a:t>
                      </a:r>
                      <a:r>
                        <a:rPr lang="zh-CN" sz="1050" dirty="0">
                          <a:latin typeface="Times New Roman"/>
                          <a:ea typeface="宋体"/>
                          <a:cs typeface="Times New Roman"/>
                        </a:rPr>
                        <a:t>压缩试验机</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GBN2000Z</a:t>
                      </a:r>
                      <a:r>
                        <a:rPr lang="zh-CN" sz="1050">
                          <a:latin typeface="Times New Roman"/>
                          <a:ea typeface="宋体"/>
                          <a:cs typeface="Times New Roman"/>
                        </a:rPr>
                        <a:t>型耐压试验机</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GBN2000A</a:t>
                      </a:r>
                      <a:r>
                        <a:rPr lang="zh-CN" sz="1050">
                          <a:latin typeface="Times New Roman"/>
                          <a:ea typeface="宋体"/>
                          <a:cs typeface="Times New Roman"/>
                        </a:rPr>
                        <a:t>型耐压试验机</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GBN200Z</a:t>
                      </a:r>
                      <a:r>
                        <a:rPr lang="zh-CN" sz="1050">
                          <a:latin typeface="Times New Roman"/>
                          <a:ea typeface="宋体"/>
                          <a:cs typeface="Times New Roman"/>
                        </a:rPr>
                        <a:t>型耐压试验机</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297">
                <a:tc>
                  <a:txBody>
                    <a:bodyPr/>
                    <a:lstStyle/>
                    <a:p>
                      <a:pPr indent="0" algn="ctr">
                        <a:lnSpc>
                          <a:spcPct val="150000"/>
                        </a:lnSpc>
                        <a:spcAft>
                          <a:spcPts val="0"/>
                        </a:spcAft>
                      </a:pPr>
                      <a:r>
                        <a:rPr lang="zh-CN" sz="1050" b="1" dirty="0" smtClean="0">
                          <a:latin typeface="Times New Roman"/>
                          <a:ea typeface="宋体"/>
                          <a:cs typeface="Times New Roman"/>
                        </a:rPr>
                        <a:t>适用范围</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检测瓦楞纸及牛皮纸样，其直立方向的耐压强度。配合各种附件可测试纸板的竖压强度、胶合强度及平压强度</a:t>
                      </a:r>
                      <a:endParaRPr lang="zh-CN" sz="1050" dirty="0">
                        <a:latin typeface="Tahoma"/>
                        <a:ea typeface="宋体"/>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适用于瓦楞纸箱、蜂窝板箱等包装件进行耐压、形变、堆码试验</a:t>
                      </a:r>
                      <a:endParaRPr lang="zh-CN" sz="1050" dirty="0">
                        <a:latin typeface="Tahoma"/>
                        <a:ea typeface="宋体"/>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0" algn="ctr">
                        <a:lnSpc>
                          <a:spcPct val="150000"/>
                        </a:lnSpc>
                        <a:spcAft>
                          <a:spcPts val="0"/>
                        </a:spcAft>
                      </a:pPr>
                      <a:r>
                        <a:rPr lang="zh-CN" sz="1050">
                          <a:latin typeface="Times New Roman"/>
                          <a:ea typeface="宋体"/>
                          <a:cs typeface="Times New Roman"/>
                        </a:rPr>
                        <a:t>测定包装袋耐压性能</a:t>
                      </a:r>
                      <a:endParaRPr lang="zh-CN" sz="1050">
                        <a:latin typeface="Tahoma"/>
                        <a:ea typeface="宋体"/>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16198">
                <a:tc>
                  <a:txBody>
                    <a:bodyPr/>
                    <a:lstStyle/>
                    <a:p>
                      <a:pPr indent="0" algn="ctr">
                        <a:lnSpc>
                          <a:spcPct val="150000"/>
                        </a:lnSpc>
                        <a:spcAft>
                          <a:spcPts val="0"/>
                        </a:spcAft>
                      </a:pPr>
                      <a:r>
                        <a:rPr lang="zh-CN" sz="1050" b="1" dirty="0">
                          <a:latin typeface="Times New Roman"/>
                          <a:ea typeface="宋体"/>
                          <a:cs typeface="Times New Roman"/>
                        </a:rPr>
                        <a:t>测</a:t>
                      </a:r>
                      <a:r>
                        <a:rPr lang="zh-CN" sz="1050" b="1" dirty="0" smtClean="0">
                          <a:latin typeface="Times New Roman"/>
                          <a:ea typeface="宋体"/>
                          <a:cs typeface="Times New Roman"/>
                        </a:rPr>
                        <a:t>力范围</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50-600N</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最大负荷：</a:t>
                      </a:r>
                      <a:r>
                        <a:rPr lang="en-US" sz="1050" dirty="0">
                          <a:latin typeface="Times New Roman"/>
                          <a:ea typeface="宋体"/>
                          <a:cs typeface="Times New Roman"/>
                        </a:rPr>
                        <a:t>20KN</a:t>
                      </a:r>
                      <a:endParaRPr lang="zh-CN" sz="1050" dirty="0">
                        <a:latin typeface="Tahoma"/>
                        <a:ea typeface="宋体"/>
                        <a:cs typeface="Times New Roman"/>
                      </a:endParaRPr>
                    </a:p>
                    <a:p>
                      <a:pPr indent="0" algn="ctr">
                        <a:lnSpc>
                          <a:spcPct val="150000"/>
                        </a:lnSpc>
                        <a:spcAft>
                          <a:spcPts val="0"/>
                        </a:spcAft>
                      </a:pPr>
                      <a:r>
                        <a:rPr lang="zh-CN" sz="1050" dirty="0">
                          <a:latin typeface="Times New Roman"/>
                          <a:ea typeface="宋体"/>
                          <a:cs typeface="Times New Roman"/>
                        </a:rPr>
                        <a:t>有效测力范围</a:t>
                      </a:r>
                      <a:r>
                        <a:rPr lang="zh-CN" sz="1050" dirty="0" smtClean="0">
                          <a:latin typeface="Times New Roman"/>
                          <a:ea typeface="宋体"/>
                          <a:cs typeface="Times New Roman"/>
                        </a:rPr>
                        <a:t>：</a:t>
                      </a:r>
                      <a:r>
                        <a:rPr lang="en-US" sz="1050" dirty="0" smtClean="0">
                          <a:latin typeface="Times New Roman"/>
                          <a:ea typeface="宋体"/>
                          <a:cs typeface="Times New Roman"/>
                        </a:rPr>
                        <a:t>0.4</a:t>
                      </a:r>
                      <a:r>
                        <a:rPr lang="en-US" sz="1050" dirty="0">
                          <a:latin typeface="Times New Roman"/>
                          <a:ea typeface="宋体"/>
                          <a:cs typeface="Times New Roman"/>
                        </a:rPr>
                        <a:t>%-100%</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smtClean="0">
                          <a:latin typeface="Times New Roman"/>
                          <a:ea typeface="宋体"/>
                          <a:cs typeface="Times New Roman"/>
                        </a:rPr>
                        <a:t>0-5000N</a:t>
                      </a:r>
                      <a:r>
                        <a:rPr lang="zh-CN" sz="1050" dirty="0" smtClean="0">
                          <a:latin typeface="Times New Roman"/>
                          <a:ea typeface="宋体"/>
                          <a:cs typeface="Times New Roman"/>
                        </a:rPr>
                        <a:t>（</a:t>
                      </a:r>
                      <a:r>
                        <a:rPr lang="zh-CN" sz="1050" dirty="0">
                          <a:latin typeface="Times New Roman"/>
                          <a:ea typeface="宋体"/>
                          <a:cs typeface="Times New Roman"/>
                        </a:rPr>
                        <a:t>可选）</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smtClean="0">
                          <a:latin typeface="Times New Roman"/>
                          <a:ea typeface="宋体"/>
                          <a:cs typeface="Times New Roman"/>
                        </a:rPr>
                        <a:t>0-5000N</a:t>
                      </a:r>
                      <a:r>
                        <a:rPr lang="zh-CN" sz="1050" dirty="0" smtClean="0">
                          <a:latin typeface="Times New Roman"/>
                          <a:ea typeface="宋体"/>
                          <a:cs typeface="Times New Roman"/>
                        </a:rPr>
                        <a:t>（</a:t>
                      </a:r>
                      <a:r>
                        <a:rPr lang="zh-CN" sz="1050" dirty="0">
                          <a:latin typeface="Times New Roman"/>
                          <a:ea typeface="宋体"/>
                          <a:cs typeface="Times New Roman"/>
                        </a:rPr>
                        <a:t>可选）</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99">
                <a:tc>
                  <a:txBody>
                    <a:bodyPr/>
                    <a:lstStyle/>
                    <a:p>
                      <a:pPr indent="0" algn="ctr">
                        <a:lnSpc>
                          <a:spcPct val="150000"/>
                        </a:lnSpc>
                        <a:spcAft>
                          <a:spcPts val="0"/>
                        </a:spcAft>
                      </a:pPr>
                      <a:r>
                        <a:rPr lang="zh-CN" sz="1050" b="1">
                          <a:latin typeface="Times New Roman"/>
                          <a:ea typeface="宋体"/>
                          <a:cs typeface="Times New Roman"/>
                        </a:rPr>
                        <a:t>分辨率</a:t>
                      </a:r>
                      <a:endParaRPr lang="zh-CN" sz="1050" b="1">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1N</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0.001N</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0.001N</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83">
                <a:tc>
                  <a:txBody>
                    <a:bodyPr/>
                    <a:lstStyle/>
                    <a:p>
                      <a:pPr indent="0" algn="ctr">
                        <a:lnSpc>
                          <a:spcPct val="150000"/>
                        </a:lnSpc>
                        <a:spcAft>
                          <a:spcPts val="0"/>
                        </a:spcAft>
                      </a:pPr>
                      <a:r>
                        <a:rPr lang="zh-CN" sz="1050" b="1" dirty="0">
                          <a:latin typeface="Times New Roman"/>
                          <a:ea typeface="宋体"/>
                          <a:cs typeface="Times New Roman"/>
                        </a:rPr>
                        <a:t>测</a:t>
                      </a:r>
                      <a:r>
                        <a:rPr lang="zh-CN" sz="1050" b="1" dirty="0" smtClean="0">
                          <a:latin typeface="Times New Roman"/>
                          <a:ea typeface="宋体"/>
                          <a:cs typeface="Times New Roman"/>
                        </a:rPr>
                        <a:t>力精度</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示值的</a:t>
                      </a:r>
                      <a:r>
                        <a:rPr lang="en-US" sz="1050">
                          <a:latin typeface="Times New Roman"/>
                          <a:ea typeface="宋体"/>
                          <a:cs typeface="Times New Roman"/>
                        </a:rPr>
                        <a:t>±1%</a:t>
                      </a:r>
                      <a:r>
                        <a:rPr lang="zh-CN" sz="1050">
                          <a:latin typeface="Times New Roman"/>
                          <a:ea typeface="宋体"/>
                          <a:cs typeface="Times New Roman"/>
                        </a:rPr>
                        <a:t>以内</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示值的</a:t>
                      </a:r>
                      <a:r>
                        <a:rPr lang="en-US" sz="1050">
                          <a:latin typeface="Times New Roman"/>
                          <a:ea typeface="宋体"/>
                          <a:cs typeface="Times New Roman"/>
                        </a:rPr>
                        <a:t>±1%</a:t>
                      </a:r>
                      <a:r>
                        <a:rPr lang="zh-CN" sz="1050">
                          <a:latin typeface="Times New Roman"/>
                          <a:ea typeface="宋体"/>
                          <a:cs typeface="Times New Roman"/>
                        </a:rPr>
                        <a:t>以内</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354">
                <a:tc>
                  <a:txBody>
                    <a:bodyPr/>
                    <a:lstStyle/>
                    <a:p>
                      <a:pPr indent="0" algn="ctr">
                        <a:lnSpc>
                          <a:spcPct val="150000"/>
                        </a:lnSpc>
                        <a:spcAft>
                          <a:spcPts val="0"/>
                        </a:spcAft>
                      </a:pPr>
                      <a:r>
                        <a:rPr lang="zh-CN" sz="1050" b="1" dirty="0" smtClean="0">
                          <a:latin typeface="Times New Roman"/>
                          <a:ea typeface="宋体"/>
                          <a:cs typeface="Times New Roman"/>
                        </a:rPr>
                        <a:t>试验速度</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12.53mm/min</a:t>
                      </a:r>
                      <a:endParaRPr lang="zh-CN" sz="1050" dirty="0">
                        <a:latin typeface="Tahoma"/>
                        <a:ea typeface="宋体"/>
                        <a:cs typeface="Times New Roman"/>
                      </a:endParaRPr>
                    </a:p>
                    <a:p>
                      <a:pPr indent="0" algn="ctr">
                        <a:lnSpc>
                          <a:spcPct val="150000"/>
                        </a:lnSpc>
                        <a:spcAft>
                          <a:spcPts val="0"/>
                        </a:spcAft>
                      </a:pPr>
                      <a:r>
                        <a:rPr lang="zh-CN" sz="1050" dirty="0">
                          <a:latin typeface="Times New Roman"/>
                          <a:ea typeface="宋体"/>
                          <a:cs typeface="Times New Roman"/>
                        </a:rPr>
                        <a:t>可切换手动调速</a:t>
                      </a:r>
                      <a:r>
                        <a:rPr lang="en-US" sz="1050" dirty="0">
                          <a:latin typeface="Times New Roman"/>
                          <a:ea typeface="宋体"/>
                          <a:cs typeface="Times New Roman"/>
                        </a:rPr>
                        <a:t>5-100mm/min</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0.01-200 </a:t>
                      </a:r>
                      <a:r>
                        <a:rPr lang="en-US" sz="1050" dirty="0" smtClean="0">
                          <a:latin typeface="Times New Roman"/>
                          <a:ea typeface="宋体"/>
                          <a:cs typeface="Times New Roman"/>
                        </a:rPr>
                        <a:t>mm/min</a:t>
                      </a:r>
                      <a:endParaRPr lang="zh-CN" sz="1050" dirty="0" smtClean="0">
                        <a:latin typeface="Tahoma"/>
                        <a:ea typeface="宋体"/>
                        <a:cs typeface="Times New Roman"/>
                      </a:endParaRPr>
                    </a:p>
                    <a:p>
                      <a:pPr indent="0" algn="ctr">
                        <a:lnSpc>
                          <a:spcPct val="150000"/>
                        </a:lnSpc>
                        <a:spcAft>
                          <a:spcPts val="0"/>
                        </a:spcAft>
                      </a:pPr>
                      <a:r>
                        <a:rPr lang="zh-CN" sz="1050" dirty="0" smtClean="0">
                          <a:latin typeface="Times New Roman"/>
                          <a:ea typeface="宋体"/>
                          <a:cs typeface="Times New Roman"/>
                        </a:rPr>
                        <a:t>（无级变速）</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0-300 mm/min</a:t>
                      </a:r>
                      <a:r>
                        <a:rPr lang="zh-CN" sz="1050" dirty="0">
                          <a:latin typeface="Times New Roman"/>
                          <a:ea typeface="宋体"/>
                          <a:cs typeface="Times New Roman"/>
                        </a:rPr>
                        <a:t>（无级变速）</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indent="0" algn="ctr">
                        <a:lnSpc>
                          <a:spcPct val="150000"/>
                        </a:lnSpc>
                        <a:spcAft>
                          <a:spcPts val="0"/>
                        </a:spcAft>
                      </a:pPr>
                      <a:r>
                        <a:rPr lang="zh-CN" sz="1050" b="1" dirty="0" smtClean="0">
                          <a:latin typeface="Times New Roman"/>
                          <a:ea typeface="宋体"/>
                          <a:cs typeface="Times New Roman"/>
                        </a:rPr>
                        <a:t>速度精度</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示值的</a:t>
                      </a:r>
                      <a:r>
                        <a:rPr lang="en-US" sz="1050">
                          <a:latin typeface="Times New Roman"/>
                          <a:ea typeface="宋体"/>
                          <a:cs typeface="Times New Roman"/>
                        </a:rPr>
                        <a:t>±0.5%</a:t>
                      </a:r>
                      <a:r>
                        <a:rPr lang="zh-CN" sz="1050">
                          <a:latin typeface="Times New Roman"/>
                          <a:ea typeface="宋体"/>
                          <a:cs typeface="Times New Roman"/>
                        </a:rPr>
                        <a:t>以内</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示值的</a:t>
                      </a:r>
                      <a:r>
                        <a:rPr lang="en-US" sz="1050">
                          <a:latin typeface="Times New Roman"/>
                          <a:ea typeface="宋体"/>
                          <a:cs typeface="Times New Roman"/>
                        </a:rPr>
                        <a:t>±1%</a:t>
                      </a:r>
                      <a:r>
                        <a:rPr lang="zh-CN" sz="1050">
                          <a:latin typeface="Times New Roman"/>
                          <a:ea typeface="宋体"/>
                          <a:cs typeface="Times New Roman"/>
                        </a:rPr>
                        <a:t>以内</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indent="0" algn="ctr">
                        <a:lnSpc>
                          <a:spcPct val="150000"/>
                        </a:lnSpc>
                        <a:spcAft>
                          <a:spcPts val="0"/>
                        </a:spcAft>
                      </a:pPr>
                      <a:r>
                        <a:rPr lang="zh-CN" sz="1050" b="1" dirty="0" smtClean="0">
                          <a:latin typeface="Times New Roman"/>
                          <a:ea typeface="宋体"/>
                          <a:cs typeface="Times New Roman"/>
                        </a:rPr>
                        <a:t>位移精度</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示值的</a:t>
                      </a:r>
                      <a:r>
                        <a:rPr lang="en-US" sz="1050">
                          <a:latin typeface="Times New Roman"/>
                          <a:ea typeface="宋体"/>
                          <a:cs typeface="Times New Roman"/>
                        </a:rPr>
                        <a:t>±0.5%</a:t>
                      </a:r>
                      <a:r>
                        <a:rPr lang="zh-CN" sz="1050">
                          <a:latin typeface="Times New Roman"/>
                          <a:ea typeface="宋体"/>
                          <a:cs typeface="Times New Roman"/>
                        </a:rPr>
                        <a:t>以内</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示值的</a:t>
                      </a:r>
                      <a:r>
                        <a:rPr lang="en-US" sz="1050">
                          <a:latin typeface="Times New Roman"/>
                          <a:ea typeface="宋体"/>
                          <a:cs typeface="Times New Roman"/>
                        </a:rPr>
                        <a:t>±1%</a:t>
                      </a:r>
                      <a:r>
                        <a:rPr lang="zh-CN" sz="1050">
                          <a:latin typeface="Times New Roman"/>
                          <a:ea typeface="宋体"/>
                          <a:cs typeface="Times New Roman"/>
                        </a:rPr>
                        <a:t>以内</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dirty="0">
                          <a:latin typeface="Times New Roman"/>
                          <a:ea typeface="宋体"/>
                          <a:cs typeface="Times New Roman"/>
                        </a:rPr>
                        <a:t>/</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示值的</a:t>
                      </a:r>
                      <a:r>
                        <a:rPr lang="en-US" sz="1050">
                          <a:latin typeface="Times New Roman"/>
                          <a:ea typeface="宋体"/>
                          <a:cs typeface="Times New Roman"/>
                        </a:rPr>
                        <a:t>±1%</a:t>
                      </a:r>
                      <a:r>
                        <a:rPr lang="zh-CN" sz="1050">
                          <a:latin typeface="Times New Roman"/>
                          <a:ea typeface="宋体"/>
                          <a:cs typeface="Times New Roman"/>
                        </a:rPr>
                        <a:t>以内</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indent="0" algn="ctr">
                        <a:lnSpc>
                          <a:spcPct val="150000"/>
                        </a:lnSpc>
                        <a:spcAft>
                          <a:spcPts val="0"/>
                        </a:spcAft>
                      </a:pPr>
                      <a:r>
                        <a:rPr lang="zh-CN" sz="1050" b="1">
                          <a:latin typeface="Times New Roman"/>
                          <a:ea typeface="宋体"/>
                          <a:cs typeface="Times New Roman"/>
                        </a:rPr>
                        <a:t>有效试验空间</a:t>
                      </a:r>
                      <a:endParaRPr lang="zh-CN" sz="1050" b="1">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行程：</a:t>
                      </a:r>
                      <a:r>
                        <a:rPr lang="en-US" sz="1050" dirty="0" smtClean="0">
                          <a:latin typeface="Times New Roman"/>
                          <a:ea typeface="宋体"/>
                          <a:cs typeface="Times New Roman"/>
                        </a:rPr>
                        <a:t>70mm</a:t>
                      </a:r>
                      <a:r>
                        <a:rPr lang="zh-CN" sz="1050" dirty="0" smtClean="0">
                          <a:latin typeface="Times New Roman"/>
                          <a:ea typeface="宋体"/>
                          <a:cs typeface="Times New Roman"/>
                        </a:rPr>
                        <a:t>面积</a:t>
                      </a:r>
                      <a:r>
                        <a:rPr lang="zh-CN" sz="1050" dirty="0">
                          <a:latin typeface="Times New Roman"/>
                          <a:ea typeface="宋体"/>
                          <a:cs typeface="Times New Roman"/>
                        </a:rPr>
                        <a:t>：</a:t>
                      </a:r>
                      <a:r>
                        <a:rPr lang="en-US" sz="1050" dirty="0" smtClean="0">
                          <a:latin typeface="Times New Roman"/>
                          <a:ea typeface="宋体"/>
                          <a:cs typeface="Times New Roman"/>
                        </a:rPr>
                        <a:t>100mm×100mm</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行程：</a:t>
                      </a:r>
                      <a:r>
                        <a:rPr lang="en-US" sz="1050" dirty="0">
                          <a:latin typeface="Times New Roman"/>
                          <a:ea typeface="宋体"/>
                          <a:cs typeface="Times New Roman"/>
                        </a:rPr>
                        <a:t>800mm</a:t>
                      </a:r>
                      <a:endParaRPr lang="zh-CN" sz="1050" dirty="0">
                        <a:latin typeface="Tahoma"/>
                        <a:ea typeface="宋体"/>
                        <a:cs typeface="Times New Roman"/>
                      </a:endParaRPr>
                    </a:p>
                    <a:p>
                      <a:pPr indent="0" algn="ctr">
                        <a:lnSpc>
                          <a:spcPct val="150000"/>
                        </a:lnSpc>
                        <a:spcAft>
                          <a:spcPts val="0"/>
                        </a:spcAft>
                      </a:pPr>
                      <a:r>
                        <a:rPr lang="zh-CN" sz="1050" dirty="0">
                          <a:latin typeface="Times New Roman"/>
                          <a:ea typeface="宋体"/>
                          <a:cs typeface="Times New Roman"/>
                        </a:rPr>
                        <a:t>面积：</a:t>
                      </a:r>
                      <a:r>
                        <a:rPr lang="en-US" sz="1050" dirty="0" smtClean="0">
                          <a:latin typeface="Times New Roman"/>
                          <a:ea typeface="宋体"/>
                          <a:cs typeface="Times New Roman"/>
                        </a:rPr>
                        <a:t>800mm×800mm</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行程：</a:t>
                      </a:r>
                      <a:r>
                        <a:rPr lang="en-US" sz="1050" dirty="0">
                          <a:latin typeface="Times New Roman"/>
                          <a:ea typeface="宋体"/>
                          <a:cs typeface="Times New Roman"/>
                        </a:rPr>
                        <a:t>135mm</a:t>
                      </a:r>
                      <a:endParaRPr lang="zh-CN" sz="1050" dirty="0">
                        <a:latin typeface="Tahoma"/>
                        <a:ea typeface="宋体"/>
                        <a:cs typeface="Times New Roman"/>
                      </a:endParaRPr>
                    </a:p>
                    <a:p>
                      <a:pPr indent="0" algn="ctr">
                        <a:lnSpc>
                          <a:spcPct val="150000"/>
                        </a:lnSpc>
                        <a:spcAft>
                          <a:spcPts val="0"/>
                        </a:spcAft>
                      </a:pPr>
                      <a:r>
                        <a:rPr lang="zh-CN" sz="1050" dirty="0">
                          <a:latin typeface="Times New Roman"/>
                          <a:ea typeface="宋体"/>
                          <a:cs typeface="Times New Roman"/>
                        </a:rPr>
                        <a:t>面积：</a:t>
                      </a:r>
                      <a:r>
                        <a:rPr lang="en-US" sz="1050" dirty="0" smtClean="0">
                          <a:latin typeface="Times New Roman"/>
                          <a:ea typeface="宋体"/>
                          <a:cs typeface="Times New Roman"/>
                        </a:rPr>
                        <a:t>500mm×40mm</a:t>
                      </a:r>
                      <a:r>
                        <a:rPr lang="zh-CN" sz="1050" dirty="0">
                          <a:latin typeface="Times New Roman"/>
                          <a:ea typeface="宋体"/>
                          <a:cs typeface="Times New Roman"/>
                        </a:rPr>
                        <a:t>（可选）</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行程：</a:t>
                      </a:r>
                      <a:r>
                        <a:rPr lang="en-US" sz="1050" dirty="0">
                          <a:latin typeface="Times New Roman"/>
                          <a:ea typeface="宋体"/>
                          <a:cs typeface="Times New Roman"/>
                        </a:rPr>
                        <a:t>100mm</a:t>
                      </a:r>
                      <a:endParaRPr lang="zh-CN" sz="1050" dirty="0">
                        <a:latin typeface="Tahoma"/>
                        <a:ea typeface="宋体"/>
                        <a:cs typeface="Times New Roman"/>
                      </a:endParaRPr>
                    </a:p>
                    <a:p>
                      <a:pPr indent="0" algn="ctr">
                        <a:lnSpc>
                          <a:spcPct val="150000"/>
                        </a:lnSpc>
                        <a:spcAft>
                          <a:spcPts val="0"/>
                        </a:spcAft>
                      </a:pPr>
                      <a:r>
                        <a:rPr lang="zh-CN" sz="1050" dirty="0">
                          <a:latin typeface="Times New Roman"/>
                          <a:ea typeface="宋体"/>
                          <a:cs typeface="Times New Roman"/>
                        </a:rPr>
                        <a:t>面积：</a:t>
                      </a:r>
                      <a:r>
                        <a:rPr lang="en-US" sz="1050" dirty="0" smtClean="0">
                          <a:latin typeface="Times New Roman"/>
                          <a:ea typeface="宋体"/>
                          <a:cs typeface="Times New Roman"/>
                        </a:rPr>
                        <a:t>200mm×140mm</a:t>
                      </a:r>
                      <a:r>
                        <a:rPr lang="zh-CN" sz="1050" dirty="0">
                          <a:latin typeface="Times New Roman"/>
                          <a:ea typeface="宋体"/>
                          <a:cs typeface="Times New Roman"/>
                        </a:rPr>
                        <a:t>（可选）</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8">
                <a:tc>
                  <a:txBody>
                    <a:bodyPr/>
                    <a:lstStyle/>
                    <a:p>
                      <a:pPr indent="0" algn="ctr">
                        <a:lnSpc>
                          <a:spcPct val="150000"/>
                        </a:lnSpc>
                        <a:spcAft>
                          <a:spcPts val="0"/>
                        </a:spcAft>
                      </a:pPr>
                      <a:r>
                        <a:rPr lang="zh-CN" sz="1050" b="1">
                          <a:latin typeface="Times New Roman"/>
                          <a:ea typeface="宋体"/>
                          <a:cs typeface="Times New Roman"/>
                        </a:rPr>
                        <a:t>其他</a:t>
                      </a:r>
                      <a:endParaRPr lang="zh-CN" sz="1050" b="1">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功能选择：平压、边压、胶合强度、环压强度</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a:latin typeface="Times New Roman"/>
                          <a:ea typeface="宋体"/>
                          <a:cs typeface="Times New Roman"/>
                        </a:rPr>
                        <a:t>试台升降装置：快</a:t>
                      </a:r>
                      <a:r>
                        <a:rPr lang="en-US" sz="1050">
                          <a:latin typeface="Times New Roman"/>
                          <a:ea typeface="宋体"/>
                          <a:cs typeface="Times New Roman"/>
                        </a:rPr>
                        <a:t>(200 mm/min)/</a:t>
                      </a:r>
                      <a:r>
                        <a:rPr lang="zh-CN" sz="1050">
                          <a:latin typeface="Times New Roman"/>
                          <a:ea typeface="宋体"/>
                          <a:cs typeface="Times New Roman"/>
                        </a:rPr>
                        <a:t>慢</a:t>
                      </a:r>
                      <a:r>
                        <a:rPr lang="en-US" sz="1050">
                          <a:latin typeface="Times New Roman"/>
                          <a:ea typeface="宋体"/>
                          <a:cs typeface="Times New Roman"/>
                        </a:rPr>
                        <a:t>(10 mm/min)</a:t>
                      </a:r>
                      <a:r>
                        <a:rPr lang="zh-CN" sz="1050">
                          <a:latin typeface="Times New Roman"/>
                          <a:ea typeface="宋体"/>
                          <a:cs typeface="Times New Roman"/>
                        </a:rPr>
                        <a:t>两种速度控制，可点动</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050">
                          <a:latin typeface="Times New Roman"/>
                          <a:ea typeface="宋体"/>
                          <a:cs typeface="Times New Roman"/>
                        </a:rPr>
                        <a:t>/</a:t>
                      </a:r>
                      <a:endParaRPr lang="zh-CN" sz="105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050" dirty="0">
                          <a:latin typeface="Times New Roman"/>
                          <a:ea typeface="宋体"/>
                          <a:cs typeface="Times New Roman"/>
                        </a:rPr>
                        <a:t>进气压</a:t>
                      </a:r>
                      <a:r>
                        <a:rPr lang="zh-CN" sz="1050" dirty="0" smtClean="0">
                          <a:latin typeface="Times New Roman"/>
                          <a:ea typeface="宋体"/>
                          <a:cs typeface="Times New Roman"/>
                        </a:rPr>
                        <a:t>：</a:t>
                      </a:r>
                      <a:r>
                        <a:rPr lang="en-US" sz="1050" dirty="0" smtClean="0">
                          <a:latin typeface="Times New Roman"/>
                          <a:ea typeface="宋体"/>
                          <a:cs typeface="Times New Roman"/>
                        </a:rPr>
                        <a:t>0-0.6MPa</a:t>
                      </a:r>
                      <a:endParaRPr lang="zh-CN" sz="1050" dirty="0">
                        <a:latin typeface="Tahoma"/>
                        <a:ea typeface="宋体"/>
                        <a:cs typeface="Times New Roman"/>
                      </a:endParaRPr>
                    </a:p>
                    <a:p>
                      <a:pPr indent="0" algn="ctr">
                        <a:lnSpc>
                          <a:spcPct val="150000"/>
                        </a:lnSpc>
                        <a:spcAft>
                          <a:spcPts val="0"/>
                        </a:spcAft>
                      </a:pPr>
                      <a:r>
                        <a:rPr lang="en-US" sz="1050" dirty="0">
                          <a:latin typeface="Times New Roman"/>
                          <a:ea typeface="宋体"/>
                          <a:cs typeface="Times New Roman"/>
                        </a:rPr>
                        <a:t>1</a:t>
                      </a:r>
                      <a:r>
                        <a:rPr lang="zh-CN" sz="1050" dirty="0">
                          <a:latin typeface="Times New Roman"/>
                          <a:ea typeface="宋体"/>
                          <a:cs typeface="Times New Roman"/>
                        </a:rPr>
                        <a:t>个测试</a:t>
                      </a:r>
                      <a:r>
                        <a:rPr lang="zh-CN" sz="1050" dirty="0" smtClean="0">
                          <a:latin typeface="Times New Roman"/>
                          <a:ea typeface="宋体"/>
                          <a:cs typeface="Times New Roman"/>
                        </a:rPr>
                        <a:t>盘（</a:t>
                      </a:r>
                      <a:r>
                        <a:rPr lang="zh-CN" sz="1050" dirty="0">
                          <a:latin typeface="Times New Roman"/>
                          <a:ea typeface="宋体"/>
                          <a:cs typeface="Times New Roman"/>
                        </a:rPr>
                        <a:t>可选</a:t>
                      </a:r>
                      <a:r>
                        <a:rPr lang="en-US" sz="1050" dirty="0">
                          <a:latin typeface="Times New Roman"/>
                          <a:ea typeface="宋体"/>
                          <a:cs typeface="Times New Roman"/>
                        </a:rPr>
                        <a:t>3</a:t>
                      </a:r>
                      <a:r>
                        <a:rPr lang="zh-CN" sz="1050" dirty="0">
                          <a:latin typeface="Times New Roman"/>
                          <a:ea typeface="宋体"/>
                          <a:cs typeface="Times New Roman"/>
                        </a:rPr>
                        <a:t>个）</a:t>
                      </a:r>
                      <a:endParaRPr lang="zh-CN" sz="1050"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667">
                <a:tc>
                  <a:txBody>
                    <a:bodyPr/>
                    <a:lstStyle/>
                    <a:p>
                      <a:pPr indent="0" algn="ctr">
                        <a:lnSpc>
                          <a:spcPct val="150000"/>
                        </a:lnSpc>
                        <a:spcAft>
                          <a:spcPts val="0"/>
                        </a:spcAft>
                      </a:pPr>
                      <a:r>
                        <a:rPr lang="zh-CN" sz="1050" b="1" dirty="0" smtClean="0">
                          <a:latin typeface="Times New Roman"/>
                          <a:ea typeface="宋体"/>
                          <a:cs typeface="Times New Roman"/>
                        </a:rPr>
                        <a:t>仪</a:t>
                      </a:r>
                      <a:r>
                        <a:rPr lang="zh-CN" altLang="en-US" sz="1050" b="1" dirty="0" smtClean="0">
                          <a:latin typeface="Times New Roman"/>
                          <a:ea typeface="宋体"/>
                          <a:cs typeface="Times New Roman"/>
                        </a:rPr>
                        <a:t>器</a:t>
                      </a:r>
                      <a:r>
                        <a:rPr lang="zh-CN" sz="1050" b="1" dirty="0" smtClean="0">
                          <a:latin typeface="Times New Roman"/>
                          <a:ea typeface="宋体"/>
                          <a:cs typeface="Times New Roman"/>
                        </a:rPr>
                        <a:t>外观</a:t>
                      </a:r>
                      <a:endParaRPr lang="zh-CN" sz="1050" b="1" dirty="0">
                        <a:latin typeface="Tahoma"/>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050">
                        <a:latin typeface="Times New Roman"/>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050">
                        <a:latin typeface="Times New Roman"/>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050">
                        <a:latin typeface="Times New Roman"/>
                        <a:ea typeface="宋体"/>
                        <a:cs typeface="Times New Roman"/>
                      </a:endParaRPr>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dirty="0"/>
                    </a:p>
                  </a:txBody>
                  <a:tcPr marL="36871" marR="36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5849"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5848"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5847"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584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5845"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5844" name="图片 4" descr="GBH-1右"/>
          <p:cNvPicPr>
            <a:picLocks noChangeAspect="1" noChangeArrowheads="1"/>
          </p:cNvPicPr>
          <p:nvPr/>
        </p:nvPicPr>
        <p:blipFill>
          <a:blip r:embed="rId3" cstate="print"/>
          <a:srcRect/>
          <a:stretch>
            <a:fillRect/>
          </a:stretch>
        </p:blipFill>
        <p:spPr bwMode="auto">
          <a:xfrm>
            <a:off x="3740133" y="5497497"/>
            <a:ext cx="804861" cy="789817"/>
          </a:xfrm>
          <a:prstGeom prst="rect">
            <a:avLst/>
          </a:prstGeom>
          <a:noFill/>
        </p:spPr>
      </p:pic>
      <p:pic>
        <p:nvPicPr>
          <p:cNvPr id="35843" name="图片 3" descr="GBL-L"/>
          <p:cNvPicPr>
            <a:picLocks noChangeAspect="1" noChangeArrowheads="1"/>
          </p:cNvPicPr>
          <p:nvPr/>
        </p:nvPicPr>
        <p:blipFill>
          <a:blip r:embed="rId4" cstate="print"/>
          <a:srcRect/>
          <a:stretch>
            <a:fillRect/>
          </a:stretch>
        </p:blipFill>
        <p:spPr bwMode="auto">
          <a:xfrm>
            <a:off x="5668959" y="5512415"/>
            <a:ext cx="767448" cy="774899"/>
          </a:xfrm>
          <a:prstGeom prst="rect">
            <a:avLst/>
          </a:prstGeom>
          <a:noFill/>
        </p:spPr>
      </p:pic>
      <p:pic>
        <p:nvPicPr>
          <p:cNvPr id="35842" name="图片 1" descr="GBS"/>
          <p:cNvPicPr>
            <a:picLocks noChangeAspect="1" noChangeArrowheads="1"/>
          </p:cNvPicPr>
          <p:nvPr/>
        </p:nvPicPr>
        <p:blipFill>
          <a:blip r:embed="rId5"/>
          <a:srcRect/>
          <a:stretch>
            <a:fillRect/>
          </a:stretch>
        </p:blipFill>
        <p:spPr bwMode="auto">
          <a:xfrm>
            <a:off x="7454909" y="5453877"/>
            <a:ext cx="952500" cy="904875"/>
          </a:xfrm>
          <a:prstGeom prst="rect">
            <a:avLst/>
          </a:prstGeom>
          <a:noFill/>
        </p:spPr>
      </p:pic>
      <p:pic>
        <p:nvPicPr>
          <p:cNvPr id="35841" name="图片 2" descr="GBS-SP"/>
          <p:cNvPicPr>
            <a:picLocks noChangeAspect="1" noChangeArrowheads="1"/>
          </p:cNvPicPr>
          <p:nvPr/>
        </p:nvPicPr>
        <p:blipFill>
          <a:blip r:embed="rId6" cstate="print"/>
          <a:srcRect/>
          <a:stretch>
            <a:fillRect/>
          </a:stretch>
        </p:blipFill>
        <p:spPr bwMode="auto">
          <a:xfrm>
            <a:off x="9240859" y="5468166"/>
            <a:ext cx="656731" cy="81914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cs typeface="黑体" pitchFamily="49" charset="-122"/>
              </a:rPr>
              <a:t>2.9 </a:t>
            </a:r>
            <a:r>
              <a:rPr dirty="0" smtClean="0">
                <a:cs typeface="黑体" pitchFamily="49" charset="-122"/>
              </a:rPr>
              <a:t>跌落试验机</a:t>
            </a:r>
          </a:p>
        </p:txBody>
      </p:sp>
      <p:graphicFrame>
        <p:nvGraphicFramePr>
          <p:cNvPr id="3" name="表格 2"/>
          <p:cNvGraphicFramePr>
            <a:graphicFrameLocks noGrp="1"/>
          </p:cNvGraphicFramePr>
          <p:nvPr/>
        </p:nvGraphicFramePr>
        <p:xfrm>
          <a:off x="2954315" y="1358092"/>
          <a:ext cx="6500858" cy="4771229"/>
        </p:xfrm>
        <a:graphic>
          <a:graphicData uri="http://schemas.openxmlformats.org/drawingml/2006/table">
            <a:tbl>
              <a:tblPr/>
              <a:tblGrid>
                <a:gridCol w="1785950"/>
                <a:gridCol w="4714908"/>
              </a:tblGrid>
              <a:tr h="0">
                <a:tc>
                  <a:txBody>
                    <a:bodyPr/>
                    <a:lstStyle/>
                    <a:p>
                      <a:pPr indent="0" algn="ctr">
                        <a:lnSpc>
                          <a:spcPct val="150000"/>
                        </a:lnSpc>
                        <a:spcAft>
                          <a:spcPts val="0"/>
                        </a:spcAft>
                      </a:pPr>
                      <a:r>
                        <a:rPr lang="zh-CN" sz="1400" dirty="0">
                          <a:latin typeface="Times New Roman"/>
                          <a:ea typeface="宋体"/>
                          <a:cs typeface="Times New Roman"/>
                        </a:rPr>
                        <a:t>仪器名称</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364609"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Times New Roman"/>
                          <a:ea typeface="宋体"/>
                          <a:cs typeface="Times New Roman"/>
                        </a:rPr>
                        <a:t>DL-2000</a:t>
                      </a:r>
                      <a:r>
                        <a:rPr lang="zh-CN" altLang="en-US" sz="1400" kern="1200" dirty="0" smtClean="0">
                          <a:solidFill>
                            <a:schemeClr val="tx1"/>
                          </a:solidFill>
                          <a:latin typeface="Times New Roman"/>
                          <a:ea typeface="宋体"/>
                          <a:cs typeface="Times New Roman"/>
                        </a:rPr>
                        <a:t>单臂跌落试验机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sz="1400" dirty="0">
                          <a:latin typeface="Times New Roman"/>
                          <a:ea typeface="宋体"/>
                          <a:cs typeface="Times New Roman"/>
                        </a:rPr>
                        <a:t>适用范围</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spcAft>
                          <a:spcPts val="0"/>
                        </a:spcAft>
                      </a:pPr>
                      <a:r>
                        <a:rPr lang="zh-CN" altLang="en-US" sz="1400" kern="1200" dirty="0" smtClean="0">
                          <a:solidFill>
                            <a:schemeClr val="tx1"/>
                          </a:solidFill>
                          <a:latin typeface="Times New Roman"/>
                          <a:ea typeface="宋体"/>
                          <a:cs typeface="Times New Roman"/>
                        </a:rPr>
                        <a:t>在实验室中模拟包装件在实际运输过程中受到运输影响的程度，从而评定包装设计的合理性适</a:t>
                      </a:r>
                      <a:endParaRPr lang="zh-CN"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indent="0" algn="ctr" defTabSz="1364609" rtl="0" eaLnBrk="1" latinLnBrk="0" hangingPunct="1">
                        <a:lnSpc>
                          <a:spcPct val="150000"/>
                        </a:lnSpc>
                        <a:spcAft>
                          <a:spcPts val="0"/>
                        </a:spcAft>
                      </a:pPr>
                      <a:r>
                        <a:rPr lang="zh-CN" altLang="en-US" sz="1400" kern="1200" dirty="0" smtClean="0">
                          <a:solidFill>
                            <a:schemeClr val="tx1"/>
                          </a:solidFill>
                          <a:latin typeface="Times New Roman"/>
                          <a:ea typeface="宋体"/>
                          <a:cs typeface="Times New Roman"/>
                        </a:rPr>
                        <a:t>跌落高度</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1364609" rtl="0" eaLnBrk="1" latinLnBrk="0" hangingPunct="1">
                        <a:lnSpc>
                          <a:spcPct val="150000"/>
                        </a:lnSpc>
                        <a:spcAft>
                          <a:spcPts val="0"/>
                        </a:spcAft>
                      </a:pPr>
                      <a:r>
                        <a:rPr lang="en-US" altLang="en-US" sz="1400" kern="1200" dirty="0" smtClean="0">
                          <a:solidFill>
                            <a:schemeClr val="tx1"/>
                          </a:solidFill>
                          <a:latin typeface="Times New Roman"/>
                          <a:ea typeface="宋体"/>
                          <a:cs typeface="Times New Roman"/>
                        </a:rPr>
                        <a:t>400-1500mm</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altLang="en-US" sz="1400" dirty="0" smtClean="0">
                          <a:latin typeface="宋体" pitchFamily="2" charset="-122"/>
                          <a:ea typeface="宋体" pitchFamily="2" charset="-122"/>
                          <a:cs typeface="Georgia" pitchFamily="18" charset="0"/>
                        </a:rPr>
                        <a:t>测量最大重量</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altLang="en-US" sz="1400" dirty="0" smtClean="0">
                          <a:latin typeface="宋体" pitchFamily="2" charset="-122"/>
                          <a:ea typeface="宋体" pitchFamily="2" charset="-122"/>
                          <a:cs typeface="Georgia" pitchFamily="18" charset="0"/>
                        </a:rPr>
                        <a:t>约</a:t>
                      </a:r>
                      <a:r>
                        <a:rPr lang="en-US" altLang="zh-CN" sz="1400" dirty="0" smtClean="0">
                          <a:latin typeface="宋体" pitchFamily="2" charset="-122"/>
                          <a:ea typeface="宋体" pitchFamily="2" charset="-122"/>
                          <a:cs typeface="Georgia" pitchFamily="18" charset="0"/>
                        </a:rPr>
                        <a:t>60Kg</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altLang="en-US" sz="1400" dirty="0" smtClean="0">
                          <a:latin typeface="宋体" pitchFamily="2" charset="-122"/>
                          <a:ea typeface="宋体" pitchFamily="2" charset="-122"/>
                          <a:cs typeface="Georgia" pitchFamily="18" charset="0"/>
                        </a:rPr>
                        <a:t>试件最大尺寸</a:t>
                      </a:r>
                      <a:r>
                        <a:rPr lang="en-US" altLang="zh-CN" sz="1400" dirty="0" smtClean="0">
                          <a:latin typeface="宋体" pitchFamily="2" charset="-122"/>
                          <a:ea typeface="宋体" pitchFamily="2" charset="-122"/>
                          <a:cs typeface="Georgia" pitchFamily="18" charset="0"/>
                        </a:rPr>
                        <a:t>(mm)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altLang="en-US" sz="1400" dirty="0" smtClean="0">
                          <a:latin typeface="宋体" pitchFamily="2" charset="-122"/>
                          <a:ea typeface="宋体" pitchFamily="2" charset="-122"/>
                          <a:cs typeface="Georgia" pitchFamily="18" charset="0"/>
                        </a:rPr>
                        <a:t>约</a:t>
                      </a:r>
                      <a:r>
                        <a:rPr lang="en-US" altLang="zh-CN" sz="1400" dirty="0" smtClean="0">
                          <a:latin typeface="宋体" pitchFamily="2" charset="-122"/>
                          <a:ea typeface="宋体" pitchFamily="2" charset="-122"/>
                          <a:cs typeface="Georgia" pitchFamily="18" charset="0"/>
                        </a:rPr>
                        <a:t>800 mm× 800mm × 800mm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Georgia" pitchFamily="18" charset="0"/>
                        </a:rPr>
                        <a:t>冲击面板尺寸</a:t>
                      </a:r>
                      <a:r>
                        <a:rPr lang="en-US" altLang="zh-CN" sz="1400" dirty="0" smtClean="0">
                          <a:latin typeface="宋体" pitchFamily="2" charset="-122"/>
                          <a:ea typeface="宋体" pitchFamily="2" charset="-122"/>
                          <a:cs typeface="Georgia" pitchFamily="18" charset="0"/>
                        </a:rPr>
                        <a:t>(mm)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Georgia" pitchFamily="18" charset="0"/>
                        </a:rPr>
                        <a:t>1000</a:t>
                      </a:r>
                      <a:r>
                        <a:rPr lang="en-US" altLang="zh-CN" sz="1400" dirty="0" smtClean="0">
                          <a:latin typeface="宋体" pitchFamily="2" charset="-122"/>
                          <a:ea typeface="宋体" pitchFamily="2" charset="-122"/>
                          <a:cs typeface="Georgia" pitchFamily="18" charset="0"/>
                        </a:rPr>
                        <a:t>mm×</a:t>
                      </a: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Georgia" pitchFamily="18" charset="0"/>
                        </a:rPr>
                        <a:t>1500mm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altLang="en-US" sz="1400" dirty="0" smtClean="0">
                          <a:latin typeface="宋体" pitchFamily="2" charset="-122"/>
                          <a:ea typeface="宋体" pitchFamily="2" charset="-122"/>
                          <a:cs typeface="Georgia" pitchFamily="18" charset="0"/>
                        </a:rPr>
                        <a:t>托臂尺寸</a:t>
                      </a:r>
                      <a:r>
                        <a:rPr lang="en-US" altLang="zh-CN" sz="1400" dirty="0" smtClean="0">
                          <a:latin typeface="宋体" pitchFamily="2" charset="-122"/>
                          <a:ea typeface="宋体" pitchFamily="2" charset="-122"/>
                          <a:cs typeface="Georgia" pitchFamily="18" charset="0"/>
                        </a:rPr>
                        <a:t>(mm)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altLang="zh-CN" sz="1400" dirty="0" smtClean="0">
                          <a:latin typeface="宋体" pitchFamily="2" charset="-122"/>
                          <a:ea typeface="宋体" pitchFamily="2" charset="-122"/>
                          <a:cs typeface="Georgia" pitchFamily="18" charset="0"/>
                        </a:rPr>
                        <a:t>60mm×180mm×8mm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50000"/>
                        </a:lnSpc>
                        <a:spcAft>
                          <a:spcPts val="0"/>
                        </a:spcAft>
                      </a:pPr>
                      <a:r>
                        <a:rPr lang="zh-CN" altLang="en-US" sz="1400" dirty="0" smtClean="0">
                          <a:latin typeface="宋体" pitchFamily="2" charset="-122"/>
                          <a:ea typeface="宋体" pitchFamily="2" charset="-122"/>
                          <a:cs typeface="Georgia" pitchFamily="18" charset="0"/>
                        </a:rPr>
                        <a:t>跌落误差</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altLang="zh-CN" sz="1400" dirty="0" smtClean="0">
                          <a:latin typeface="宋体" pitchFamily="2" charset="-122"/>
                          <a:ea typeface="宋体" pitchFamily="2" charset="-122"/>
                          <a:cs typeface="Georgia" pitchFamily="18" charset="0"/>
                        </a:rPr>
                        <a:t>±5mm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869">
                <a:tc>
                  <a:txBody>
                    <a:bodyPr/>
                    <a:lstStyle/>
                    <a:p>
                      <a:pPr indent="0" algn="ctr">
                        <a:lnSpc>
                          <a:spcPct val="150000"/>
                        </a:lnSpc>
                        <a:spcAft>
                          <a:spcPts val="0"/>
                        </a:spcAft>
                      </a:pPr>
                      <a:r>
                        <a:rPr lang="zh-CN" sz="1400" dirty="0">
                          <a:latin typeface="Times New Roman"/>
                          <a:ea typeface="宋体"/>
                          <a:cs typeface="Times New Roman"/>
                        </a:rPr>
                        <a:t>仪器外观</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图片 3" descr="点击查看源网页"/>
          <p:cNvPicPr/>
          <p:nvPr/>
        </p:nvPicPr>
        <p:blipFill>
          <a:blip r:embed="rId2"/>
          <a:stretch>
            <a:fillRect/>
          </a:stretch>
        </p:blipFill>
        <p:spPr>
          <a:xfrm>
            <a:off x="6383339" y="4429926"/>
            <a:ext cx="1571636" cy="1500198"/>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cs typeface="黑体" pitchFamily="49" charset="-122"/>
              </a:rPr>
              <a:t>2.10 </a:t>
            </a:r>
            <a:r>
              <a:rPr dirty="0" smtClean="0">
                <a:cs typeface="黑体" pitchFamily="49" charset="-122"/>
              </a:rPr>
              <a:t>摩擦系数测定仪</a:t>
            </a:r>
            <a:endParaRPr lang="zh-CN" altLang="en-US" dirty="0"/>
          </a:p>
        </p:txBody>
      </p:sp>
      <p:graphicFrame>
        <p:nvGraphicFramePr>
          <p:cNvPr id="3" name="表格 2"/>
          <p:cNvGraphicFramePr>
            <a:graphicFrameLocks noGrp="1"/>
          </p:cNvGraphicFramePr>
          <p:nvPr/>
        </p:nvGraphicFramePr>
        <p:xfrm>
          <a:off x="1596993" y="1000902"/>
          <a:ext cx="9787006" cy="4687249"/>
        </p:xfrm>
        <a:graphic>
          <a:graphicData uri="http://schemas.openxmlformats.org/drawingml/2006/table">
            <a:tbl>
              <a:tblPr/>
              <a:tblGrid>
                <a:gridCol w="1000132"/>
                <a:gridCol w="2214578"/>
                <a:gridCol w="2071702"/>
                <a:gridCol w="2286016"/>
                <a:gridCol w="2214578"/>
              </a:tblGrid>
              <a:tr h="357190">
                <a:tc>
                  <a:txBody>
                    <a:bodyPr/>
                    <a:lstStyle/>
                    <a:p>
                      <a:pPr indent="0" algn="ctr">
                        <a:lnSpc>
                          <a:spcPct val="100000"/>
                        </a:lnSpc>
                        <a:spcAft>
                          <a:spcPts val="0"/>
                        </a:spcAft>
                      </a:pPr>
                      <a:r>
                        <a:rPr lang="zh-CN" sz="1200" kern="100" dirty="0">
                          <a:latin typeface="Times New Roman"/>
                          <a:ea typeface="宋体"/>
                          <a:cs typeface="Times New Roman"/>
                        </a:rPr>
                        <a:t>仪器型号</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GM-4</a:t>
                      </a:r>
                      <a:r>
                        <a:rPr lang="zh-CN" sz="1200" kern="100" dirty="0">
                          <a:latin typeface="Times New Roman"/>
                          <a:ea typeface="宋体"/>
                          <a:cs typeface="Times New Roman"/>
                        </a:rPr>
                        <a:t>摩擦系数测定仪</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GM-1</a:t>
                      </a:r>
                      <a:r>
                        <a:rPr lang="zh-CN" sz="1200" kern="100" dirty="0" smtClean="0">
                          <a:latin typeface="Times New Roman"/>
                          <a:ea typeface="宋体"/>
                          <a:cs typeface="Times New Roman"/>
                        </a:rPr>
                        <a:t>摩擦系数测定仪</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GM-5</a:t>
                      </a:r>
                      <a:r>
                        <a:rPr lang="zh-CN" sz="1200" kern="100" dirty="0" smtClean="0">
                          <a:latin typeface="Times New Roman"/>
                          <a:ea typeface="宋体"/>
                          <a:cs typeface="Times New Roman"/>
                        </a:rPr>
                        <a:t>摩擦系数测定仪</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GM-FB</a:t>
                      </a:r>
                      <a:r>
                        <a:rPr lang="zh-CN" sz="1200" kern="100" dirty="0" smtClean="0">
                          <a:latin typeface="Times New Roman"/>
                          <a:ea typeface="宋体"/>
                          <a:cs typeface="Times New Roman"/>
                        </a:rPr>
                        <a:t>摩擦系数测定仪</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673">
                <a:tc>
                  <a:txBody>
                    <a:bodyPr/>
                    <a:lstStyle/>
                    <a:p>
                      <a:pPr indent="0" algn="ctr">
                        <a:lnSpc>
                          <a:spcPct val="100000"/>
                        </a:lnSpc>
                        <a:spcAft>
                          <a:spcPts val="0"/>
                        </a:spcAft>
                      </a:pPr>
                      <a:r>
                        <a:rPr lang="zh-CN" sz="1200" kern="100">
                          <a:latin typeface="Times New Roman"/>
                          <a:ea typeface="宋体"/>
                          <a:cs typeface="Times New Roman"/>
                        </a:rPr>
                        <a:t>适用范围</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lgn="just">
                        <a:lnSpc>
                          <a:spcPct val="100000"/>
                        </a:lnSpc>
                        <a:spcAft>
                          <a:spcPts val="0"/>
                        </a:spcAft>
                      </a:pPr>
                      <a:r>
                        <a:rPr lang="zh-CN" sz="1200" kern="100" dirty="0">
                          <a:latin typeface="Times New Roman"/>
                          <a:ea typeface="宋体"/>
                          <a:cs typeface="Times New Roman"/>
                        </a:rPr>
                        <a:t>测定塑料薄膜、纸张、橡胶等材料的滑动静摩擦系数和动摩擦系数，以及胶粘复合制品、离型纸、保护膜等产品的小力值剥离强度测定</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8618">
                <a:tc>
                  <a:txBody>
                    <a:bodyPr/>
                    <a:lstStyle/>
                    <a:p>
                      <a:pPr indent="0" algn="ctr">
                        <a:lnSpc>
                          <a:spcPct val="100000"/>
                        </a:lnSpc>
                        <a:spcAft>
                          <a:spcPts val="0"/>
                        </a:spcAft>
                      </a:pPr>
                      <a:r>
                        <a:rPr lang="zh-CN" sz="1200" kern="100">
                          <a:latin typeface="Times New Roman"/>
                          <a:ea typeface="宋体"/>
                          <a:cs typeface="Times New Roman"/>
                        </a:rPr>
                        <a:t>测量范围</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0.001-0.999</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0.01-0.99</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0.001-0.999</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0.001-0.999</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indent="0" algn="ctr">
                        <a:lnSpc>
                          <a:spcPct val="100000"/>
                        </a:lnSpc>
                        <a:spcAft>
                          <a:spcPts val="0"/>
                        </a:spcAft>
                      </a:pPr>
                      <a:r>
                        <a:rPr lang="zh-CN" sz="1200" kern="100">
                          <a:latin typeface="Times New Roman"/>
                          <a:ea typeface="宋体"/>
                          <a:cs typeface="Times New Roman"/>
                        </a:rPr>
                        <a:t>测量精度</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0.001</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0.001</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0.001</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0.001</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indent="0" algn="ctr">
                        <a:lnSpc>
                          <a:spcPct val="100000"/>
                        </a:lnSpc>
                        <a:spcAft>
                          <a:spcPts val="0"/>
                        </a:spcAft>
                      </a:pPr>
                      <a:r>
                        <a:rPr lang="zh-CN" sz="1200" kern="100">
                          <a:latin typeface="Times New Roman"/>
                          <a:ea typeface="宋体"/>
                          <a:cs typeface="Times New Roman"/>
                        </a:rPr>
                        <a:t>测量误差</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±2%</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±2%</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indent="0" algn="ctr">
                        <a:lnSpc>
                          <a:spcPct val="100000"/>
                        </a:lnSpc>
                        <a:spcAft>
                          <a:spcPts val="0"/>
                        </a:spcAft>
                      </a:pPr>
                      <a:r>
                        <a:rPr lang="zh-CN" sz="1200" kern="100">
                          <a:latin typeface="Times New Roman"/>
                          <a:ea typeface="宋体"/>
                          <a:cs typeface="Times New Roman"/>
                        </a:rPr>
                        <a:t>测力范围</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0-5N</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0-2N</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0-10N</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0-30N</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indent="0" algn="ctr">
                        <a:lnSpc>
                          <a:spcPct val="100000"/>
                        </a:lnSpc>
                        <a:spcAft>
                          <a:spcPts val="0"/>
                        </a:spcAft>
                      </a:pPr>
                      <a:r>
                        <a:rPr lang="zh-CN" sz="1200" kern="100">
                          <a:latin typeface="Times New Roman"/>
                          <a:ea typeface="宋体"/>
                          <a:cs typeface="Times New Roman"/>
                        </a:rPr>
                        <a:t>滑块速度</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100±10mm/min</a:t>
                      </a:r>
                      <a:r>
                        <a:rPr lang="zh-CN" sz="1200" kern="100" dirty="0" smtClean="0">
                          <a:latin typeface="Times New Roman"/>
                          <a:ea typeface="宋体"/>
                          <a:cs typeface="Times New Roman"/>
                        </a:rPr>
                        <a:t>；</a:t>
                      </a:r>
                      <a:r>
                        <a:rPr lang="en-US" sz="1200" kern="100" dirty="0" smtClean="0">
                          <a:latin typeface="Times New Roman"/>
                          <a:ea typeface="宋体"/>
                          <a:cs typeface="Times New Roman"/>
                        </a:rPr>
                        <a:t>150±10mm/min</a:t>
                      </a:r>
                      <a:r>
                        <a:rPr lang="zh-CN" sz="1200" kern="100" dirty="0">
                          <a:latin typeface="Times New Roman"/>
                          <a:ea typeface="宋体"/>
                          <a:cs typeface="Times New Roman"/>
                        </a:rPr>
                        <a:t>可调</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100±10mm/min</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0-500 mm/min</a:t>
                      </a:r>
                      <a:endParaRPr lang="zh-CN" sz="1200" kern="100" dirty="0">
                        <a:latin typeface="Tahoma"/>
                        <a:ea typeface="宋体"/>
                        <a:cs typeface="Times New Roman"/>
                      </a:endParaRPr>
                    </a:p>
                    <a:p>
                      <a:pPr indent="0" algn="ctr">
                        <a:lnSpc>
                          <a:spcPct val="100000"/>
                        </a:lnSpc>
                        <a:spcAft>
                          <a:spcPts val="0"/>
                        </a:spcAft>
                      </a:pPr>
                      <a:r>
                        <a:rPr lang="zh-CN" sz="1200" kern="100" dirty="0">
                          <a:latin typeface="Times New Roman"/>
                          <a:ea typeface="宋体"/>
                          <a:cs typeface="Times New Roman"/>
                        </a:rPr>
                        <a:t>无级变速</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0-500 mm/min</a:t>
                      </a:r>
                      <a:endParaRPr lang="zh-CN" sz="1200" kern="100" dirty="0">
                        <a:latin typeface="Tahoma"/>
                        <a:ea typeface="宋体"/>
                        <a:cs typeface="Times New Roman"/>
                      </a:endParaRPr>
                    </a:p>
                    <a:p>
                      <a:pPr indent="0" algn="ctr">
                        <a:lnSpc>
                          <a:spcPct val="100000"/>
                        </a:lnSpc>
                        <a:spcAft>
                          <a:spcPts val="0"/>
                        </a:spcAft>
                      </a:pPr>
                      <a:r>
                        <a:rPr lang="zh-CN" sz="1200" kern="100" dirty="0">
                          <a:latin typeface="Times New Roman"/>
                          <a:ea typeface="宋体"/>
                          <a:cs typeface="Times New Roman"/>
                        </a:rPr>
                        <a:t>无级变速</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indent="0" algn="ctr">
                        <a:lnSpc>
                          <a:spcPct val="100000"/>
                        </a:lnSpc>
                        <a:spcAft>
                          <a:spcPts val="0"/>
                        </a:spcAft>
                      </a:pPr>
                      <a:r>
                        <a:rPr lang="zh-CN" sz="1200" kern="100">
                          <a:latin typeface="Times New Roman"/>
                          <a:ea typeface="宋体"/>
                          <a:cs typeface="Times New Roman"/>
                        </a:rPr>
                        <a:t>样品厚度</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≤2mm</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≤2mm</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≤2mm</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≤2mm</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indent="0" algn="ctr">
                        <a:lnSpc>
                          <a:spcPct val="100000"/>
                        </a:lnSpc>
                        <a:spcAft>
                          <a:spcPts val="0"/>
                        </a:spcAft>
                      </a:pPr>
                      <a:r>
                        <a:rPr lang="zh-CN" sz="1200" kern="100">
                          <a:latin typeface="Times New Roman"/>
                          <a:ea typeface="宋体"/>
                          <a:cs typeface="Times New Roman"/>
                        </a:rPr>
                        <a:t>滑块质量</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200±2g</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200±2g</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a:latin typeface="Times New Roman"/>
                          <a:ea typeface="宋体"/>
                          <a:cs typeface="Times New Roman"/>
                        </a:rPr>
                        <a:t>200±2g</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kern="100" dirty="0">
                          <a:latin typeface="Times New Roman"/>
                          <a:ea typeface="宋体"/>
                          <a:cs typeface="Times New Roman"/>
                        </a:rPr>
                        <a:t>200±2g</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indent="0" algn="ctr">
                        <a:lnSpc>
                          <a:spcPct val="100000"/>
                        </a:lnSpc>
                        <a:spcAft>
                          <a:spcPts val="0"/>
                        </a:spcAft>
                      </a:pPr>
                      <a:r>
                        <a:rPr lang="zh-CN" sz="1200" kern="100">
                          <a:latin typeface="Times New Roman"/>
                          <a:ea typeface="宋体"/>
                          <a:cs typeface="Times New Roman"/>
                        </a:rPr>
                        <a:t>温度控制</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200" kern="100">
                          <a:latin typeface="Times New Roman"/>
                          <a:ea typeface="宋体"/>
                          <a:cs typeface="Times New Roman"/>
                        </a:rPr>
                        <a:t>室温</a:t>
                      </a:r>
                      <a:r>
                        <a:rPr lang="en-US" sz="1200" kern="100">
                          <a:latin typeface="Times New Roman"/>
                          <a:ea typeface="宋体"/>
                          <a:cs typeface="Times New Roman"/>
                        </a:rPr>
                        <a:t>-75℃</a:t>
                      </a:r>
                      <a:r>
                        <a:rPr lang="zh-CN" sz="1200" kern="100">
                          <a:latin typeface="Times New Roman"/>
                          <a:ea typeface="宋体"/>
                          <a:cs typeface="Times New Roman"/>
                        </a:rPr>
                        <a:t>（选装）</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200" kern="100">
                          <a:latin typeface="Times New Roman"/>
                          <a:ea typeface="宋体"/>
                          <a:cs typeface="Times New Roman"/>
                        </a:rPr>
                        <a:t>室温</a:t>
                      </a:r>
                      <a:r>
                        <a:rPr lang="en-US" sz="1200" kern="100">
                          <a:latin typeface="Times New Roman"/>
                          <a:ea typeface="宋体"/>
                          <a:cs typeface="Times New Roman"/>
                        </a:rPr>
                        <a:t>-75℃</a:t>
                      </a:r>
                      <a:r>
                        <a:rPr lang="zh-CN" sz="1200" kern="100">
                          <a:latin typeface="Times New Roman"/>
                          <a:ea typeface="宋体"/>
                          <a:cs typeface="Times New Roman"/>
                        </a:rPr>
                        <a:t>（选装）</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200" kern="100">
                          <a:latin typeface="Times New Roman"/>
                          <a:ea typeface="宋体"/>
                          <a:cs typeface="Times New Roman"/>
                        </a:rPr>
                        <a:t>室温</a:t>
                      </a:r>
                      <a:r>
                        <a:rPr lang="en-US" sz="1200" kern="100">
                          <a:latin typeface="Times New Roman"/>
                          <a:ea typeface="宋体"/>
                          <a:cs typeface="Times New Roman"/>
                        </a:rPr>
                        <a:t>-75℃</a:t>
                      </a:r>
                      <a:r>
                        <a:rPr lang="zh-CN" sz="1200" kern="100">
                          <a:latin typeface="Times New Roman"/>
                          <a:ea typeface="宋体"/>
                          <a:cs typeface="Times New Roman"/>
                        </a:rPr>
                        <a:t>（选装）</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200" kern="100" dirty="0">
                          <a:latin typeface="Times New Roman"/>
                          <a:ea typeface="宋体"/>
                          <a:cs typeface="Times New Roman"/>
                        </a:rPr>
                        <a:t>室温</a:t>
                      </a:r>
                      <a:r>
                        <a:rPr lang="en-US" sz="1200" kern="100" dirty="0">
                          <a:latin typeface="Times New Roman"/>
                          <a:ea typeface="宋体"/>
                          <a:cs typeface="Times New Roman"/>
                        </a:rPr>
                        <a:t>-75℃</a:t>
                      </a:r>
                      <a:r>
                        <a:rPr lang="zh-CN" sz="1200" kern="100" dirty="0">
                          <a:latin typeface="Times New Roman"/>
                          <a:ea typeface="宋体"/>
                          <a:cs typeface="Times New Roman"/>
                        </a:rPr>
                        <a:t>（选装）</a:t>
                      </a:r>
                      <a:endParaRPr lang="zh-CN" sz="1200" kern="100" dirty="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473">
                <a:tc>
                  <a:txBody>
                    <a:bodyPr/>
                    <a:lstStyle/>
                    <a:p>
                      <a:pPr indent="0" algn="ctr">
                        <a:lnSpc>
                          <a:spcPct val="100000"/>
                        </a:lnSpc>
                        <a:spcAft>
                          <a:spcPts val="0"/>
                        </a:spcAft>
                      </a:pPr>
                      <a:r>
                        <a:rPr lang="zh-CN" sz="1200" kern="100">
                          <a:latin typeface="Times New Roman"/>
                          <a:ea typeface="宋体"/>
                          <a:cs typeface="Times New Roman"/>
                        </a:rPr>
                        <a:t>仪器外观</a:t>
                      </a:r>
                      <a:endParaRPr lang="zh-CN" sz="1200" kern="100">
                        <a:latin typeface="Tahoma"/>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n-US" sz="1200" kern="100">
                        <a:latin typeface="Times New Roman"/>
                        <a:ea typeface="宋体"/>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00000"/>
                        </a:lnSpc>
                      </a:pPr>
                      <a:endParaRPr lang="zh-CN" altLang="en-US" sz="120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20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2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00" name="Picture 4" descr="GM-4"/>
          <p:cNvPicPr>
            <a:picLocks noChangeAspect="1" noChangeArrowheads="1"/>
          </p:cNvPicPr>
          <p:nvPr/>
        </p:nvPicPr>
        <p:blipFill>
          <a:blip r:embed="rId2"/>
          <a:srcRect l="14310" t="30176" r="12566" b="13876"/>
          <a:stretch>
            <a:fillRect/>
          </a:stretch>
        </p:blipFill>
        <p:spPr bwMode="auto">
          <a:xfrm>
            <a:off x="3168629" y="4787116"/>
            <a:ext cx="1123950" cy="857250"/>
          </a:xfrm>
          <a:prstGeom prst="rect">
            <a:avLst/>
          </a:prstGeom>
          <a:noFill/>
        </p:spPr>
      </p:pic>
      <p:pic>
        <p:nvPicPr>
          <p:cNvPr id="4099" name="图片 12" descr="GM-1"/>
          <p:cNvPicPr>
            <a:picLocks noChangeAspect="1" noChangeArrowheads="1"/>
          </p:cNvPicPr>
          <p:nvPr/>
        </p:nvPicPr>
        <p:blipFill>
          <a:blip r:embed="rId3" cstate="print"/>
          <a:srcRect l="24573" t="36275" r="21806" b="11765"/>
          <a:stretch>
            <a:fillRect/>
          </a:stretch>
        </p:blipFill>
        <p:spPr bwMode="auto">
          <a:xfrm>
            <a:off x="5383207" y="4858554"/>
            <a:ext cx="857250" cy="552450"/>
          </a:xfrm>
          <a:prstGeom prst="rect">
            <a:avLst/>
          </a:prstGeom>
          <a:noFill/>
        </p:spPr>
      </p:pic>
      <p:pic>
        <p:nvPicPr>
          <p:cNvPr id="4098" name="图片 13" descr="GM-4"/>
          <p:cNvPicPr>
            <a:picLocks noChangeAspect="1" noChangeArrowheads="1"/>
          </p:cNvPicPr>
          <p:nvPr/>
        </p:nvPicPr>
        <p:blipFill>
          <a:blip r:embed="rId4"/>
          <a:srcRect l="14310" t="30176" r="12566" b="13876"/>
          <a:stretch>
            <a:fillRect/>
          </a:stretch>
        </p:blipFill>
        <p:spPr bwMode="auto">
          <a:xfrm>
            <a:off x="7597785" y="4858554"/>
            <a:ext cx="933450" cy="714375"/>
          </a:xfrm>
          <a:prstGeom prst="rect">
            <a:avLst/>
          </a:prstGeom>
          <a:noFill/>
        </p:spPr>
      </p:pic>
      <p:pic>
        <p:nvPicPr>
          <p:cNvPr id="4097" name="图片 10" descr="gm-fb"/>
          <p:cNvPicPr>
            <a:picLocks noChangeAspect="1" noChangeArrowheads="1"/>
          </p:cNvPicPr>
          <p:nvPr/>
        </p:nvPicPr>
        <p:blipFill>
          <a:blip r:embed="rId5"/>
          <a:srcRect t="17957" b="12074"/>
          <a:stretch>
            <a:fillRect/>
          </a:stretch>
        </p:blipFill>
        <p:spPr bwMode="auto">
          <a:xfrm>
            <a:off x="9669487" y="4858554"/>
            <a:ext cx="952500" cy="6667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cs typeface="黑体" pitchFamily="49" charset="-122"/>
              </a:rPr>
              <a:t>2.11 </a:t>
            </a:r>
            <a:r>
              <a:rPr dirty="0" smtClean="0"/>
              <a:t>反压蒸煮消毒锅</a:t>
            </a:r>
            <a:endParaRPr lang="zh-CN" altLang="en-US" dirty="0"/>
          </a:p>
        </p:txBody>
      </p:sp>
      <p:graphicFrame>
        <p:nvGraphicFramePr>
          <p:cNvPr id="3" name="表格 2"/>
          <p:cNvGraphicFramePr>
            <a:graphicFrameLocks noGrp="1"/>
          </p:cNvGraphicFramePr>
          <p:nvPr/>
        </p:nvGraphicFramePr>
        <p:xfrm>
          <a:off x="2668563" y="1286654"/>
          <a:ext cx="6119814" cy="3985223"/>
        </p:xfrm>
        <a:graphic>
          <a:graphicData uri="http://schemas.openxmlformats.org/drawingml/2006/table">
            <a:tbl>
              <a:tblPr/>
              <a:tblGrid>
                <a:gridCol w="1333597"/>
                <a:gridCol w="2389423"/>
                <a:gridCol w="2396794"/>
              </a:tblGrid>
              <a:tr h="161925">
                <a:tc>
                  <a:txBody>
                    <a:bodyPr/>
                    <a:lstStyle/>
                    <a:p>
                      <a:pPr indent="127000" algn="ctr">
                        <a:lnSpc>
                          <a:spcPct val="150000"/>
                        </a:lnSpc>
                        <a:spcAft>
                          <a:spcPts val="0"/>
                        </a:spcAft>
                      </a:pPr>
                      <a:r>
                        <a:rPr lang="zh-CN" sz="1200" dirty="0">
                          <a:latin typeface="Times New Roman"/>
                          <a:ea typeface="宋体"/>
                          <a:cs typeface="Times New Roman"/>
                        </a:rPr>
                        <a:t>仪器名称</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a:latin typeface="Times New Roman"/>
                          <a:ea typeface="宋体"/>
                          <a:cs typeface="Times New Roman"/>
                        </a:rPr>
                        <a:t>ZM-100</a:t>
                      </a:r>
                      <a:r>
                        <a:rPr lang="zh-CN" sz="1200" dirty="0">
                          <a:latin typeface="Times New Roman"/>
                          <a:ea typeface="宋体"/>
                          <a:cs typeface="Times New Roman"/>
                        </a:rPr>
                        <a:t>型反压蒸煮消毒锅</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a:latin typeface="Times New Roman"/>
                          <a:ea typeface="宋体"/>
                          <a:cs typeface="Times New Roman"/>
                        </a:rPr>
                        <a:t>ZM-40G</a:t>
                      </a:r>
                      <a:r>
                        <a:rPr lang="zh-CN" sz="1200">
                          <a:latin typeface="Times New Roman"/>
                          <a:ea typeface="宋体"/>
                          <a:cs typeface="Times New Roman"/>
                        </a:rPr>
                        <a:t>型反压蒸煮消毒锅</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200">
                          <a:latin typeface="Times New Roman"/>
                          <a:ea typeface="宋体"/>
                          <a:cs typeface="Times New Roman"/>
                        </a:rPr>
                        <a:t>适用范围</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00">
                        <a:lnSpc>
                          <a:spcPct val="150000"/>
                        </a:lnSpc>
                        <a:spcAft>
                          <a:spcPts val="0"/>
                        </a:spcAft>
                      </a:pPr>
                      <a:r>
                        <a:rPr lang="zh-CN" sz="1200" dirty="0">
                          <a:latin typeface="Times New Roman"/>
                          <a:ea typeface="宋体"/>
                          <a:cs typeface="Times New Roman"/>
                        </a:rPr>
                        <a:t>包装行业、薄膜厂家、食品厂家、检验机构、科研院所、医疗单位等对包装材料及胶粘剂、油墨产品的耐高温蒸煮性能检测。</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61925">
                <a:tc>
                  <a:txBody>
                    <a:bodyPr/>
                    <a:lstStyle/>
                    <a:p>
                      <a:pPr indent="127000" algn="ctr">
                        <a:lnSpc>
                          <a:spcPct val="150000"/>
                        </a:lnSpc>
                        <a:spcAft>
                          <a:spcPts val="0"/>
                        </a:spcAft>
                      </a:pPr>
                      <a:r>
                        <a:rPr lang="zh-CN" sz="1200">
                          <a:latin typeface="Times New Roman"/>
                          <a:ea typeface="宋体"/>
                          <a:cs typeface="Times New Roman"/>
                        </a:rPr>
                        <a:t>消毒桶规格</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a:latin typeface="Times New Roman"/>
                          <a:ea typeface="宋体"/>
                          <a:cs typeface="Times New Roman"/>
                        </a:rPr>
                        <a:t>Φ400mm</a:t>
                      </a:r>
                      <a:r>
                        <a:rPr lang="zh-CN" sz="1200">
                          <a:latin typeface="Times New Roman"/>
                          <a:ea typeface="宋体"/>
                          <a:cs typeface="Times New Roman"/>
                        </a:rPr>
                        <a:t>，</a:t>
                      </a:r>
                      <a:r>
                        <a:rPr lang="en-US" sz="1200">
                          <a:latin typeface="Times New Roman"/>
                          <a:ea typeface="宋体"/>
                          <a:cs typeface="Times New Roman"/>
                        </a:rPr>
                        <a:t>H 500mm</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a:latin typeface="Times New Roman"/>
                          <a:ea typeface="宋体"/>
                          <a:cs typeface="Times New Roman"/>
                        </a:rPr>
                        <a:t>Φ370mm</a:t>
                      </a:r>
                      <a:r>
                        <a:rPr lang="zh-CN" sz="1200" dirty="0">
                          <a:latin typeface="Times New Roman"/>
                          <a:ea typeface="宋体"/>
                          <a:cs typeface="Times New Roman"/>
                        </a:rPr>
                        <a:t>，</a:t>
                      </a:r>
                      <a:r>
                        <a:rPr lang="en-US" sz="1200" dirty="0">
                          <a:latin typeface="Times New Roman"/>
                          <a:ea typeface="宋体"/>
                          <a:cs typeface="Times New Roman"/>
                        </a:rPr>
                        <a:t>H 500mm</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200">
                          <a:latin typeface="Times New Roman"/>
                          <a:ea typeface="宋体"/>
                          <a:cs typeface="Times New Roman"/>
                        </a:rPr>
                        <a:t>储物桶容积</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a:latin typeface="Times New Roman"/>
                          <a:ea typeface="宋体"/>
                          <a:cs typeface="Times New Roman"/>
                        </a:rPr>
                        <a:t>50L</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a:latin typeface="Times New Roman"/>
                          <a:ea typeface="宋体"/>
                          <a:cs typeface="Times New Roman"/>
                        </a:rPr>
                        <a:t>40L</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200">
                          <a:latin typeface="Times New Roman"/>
                          <a:ea typeface="宋体"/>
                          <a:cs typeface="Times New Roman"/>
                        </a:rPr>
                        <a:t>工作压力</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a:latin typeface="Times New Roman"/>
                          <a:ea typeface="宋体"/>
                          <a:cs typeface="Times New Roman"/>
                        </a:rPr>
                        <a:t>0-0.22MPa(</a:t>
                      </a:r>
                      <a:r>
                        <a:rPr lang="zh-CN" sz="1200">
                          <a:latin typeface="Times New Roman"/>
                          <a:ea typeface="宋体"/>
                          <a:cs typeface="Times New Roman"/>
                        </a:rPr>
                        <a:t>饱和蒸汽法</a:t>
                      </a:r>
                      <a:r>
                        <a:rPr lang="en-US" sz="1200">
                          <a:latin typeface="Times New Roman"/>
                          <a:ea typeface="宋体"/>
                          <a:cs typeface="Times New Roman"/>
                        </a:rPr>
                        <a:t>)</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a:latin typeface="Times New Roman"/>
                          <a:ea typeface="宋体"/>
                          <a:cs typeface="Times New Roman"/>
                        </a:rPr>
                        <a:t>0-0.22MPa(</a:t>
                      </a:r>
                      <a:r>
                        <a:rPr lang="zh-CN" sz="1200" dirty="0">
                          <a:latin typeface="Times New Roman"/>
                          <a:ea typeface="宋体"/>
                          <a:cs typeface="Times New Roman"/>
                        </a:rPr>
                        <a:t>饱和蒸汽法</a:t>
                      </a:r>
                      <a:r>
                        <a:rPr lang="en-US" sz="1200" dirty="0">
                          <a:latin typeface="Times New Roman"/>
                          <a:ea typeface="宋体"/>
                          <a:cs typeface="Times New Roman"/>
                        </a:rPr>
                        <a:t>)</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200">
                          <a:latin typeface="Times New Roman"/>
                          <a:ea typeface="宋体"/>
                          <a:cs typeface="Times New Roman"/>
                        </a:rPr>
                        <a:t>补水压力</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a:latin typeface="Times New Roman"/>
                          <a:ea typeface="宋体"/>
                          <a:cs typeface="Times New Roman"/>
                        </a:rPr>
                        <a:t>0.32MPa</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a:latin typeface="Times New Roman"/>
                          <a:ea typeface="宋体"/>
                          <a:cs typeface="Times New Roman"/>
                        </a:rPr>
                        <a:t>0.32MPa</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200">
                          <a:latin typeface="Times New Roman"/>
                          <a:ea typeface="宋体"/>
                          <a:cs typeface="Times New Roman"/>
                        </a:rPr>
                        <a:t>反向压力</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a:latin typeface="Times New Roman"/>
                          <a:ea typeface="宋体"/>
                          <a:cs typeface="Times New Roman"/>
                        </a:rPr>
                        <a:t>0.14-0.165MPa</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a:latin typeface="Times New Roman"/>
                          <a:ea typeface="宋体"/>
                          <a:cs typeface="Times New Roman"/>
                        </a:rPr>
                        <a:t>0.14-0.165MPa</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200">
                          <a:latin typeface="Times New Roman"/>
                          <a:ea typeface="宋体"/>
                          <a:cs typeface="Times New Roman"/>
                        </a:rPr>
                        <a:t>灭菌温度</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smtClean="0">
                          <a:latin typeface="Times New Roman"/>
                          <a:ea typeface="宋体"/>
                          <a:cs typeface="Times New Roman"/>
                        </a:rPr>
                        <a:t>100-135℃</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smtClean="0">
                          <a:latin typeface="Times New Roman"/>
                          <a:ea typeface="宋体"/>
                          <a:cs typeface="Times New Roman"/>
                        </a:rPr>
                        <a:t>100-126℃</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200">
                          <a:latin typeface="Times New Roman"/>
                          <a:ea typeface="宋体"/>
                          <a:cs typeface="Times New Roman"/>
                        </a:rPr>
                        <a:t>灭菌时间</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a:latin typeface="Times New Roman"/>
                          <a:ea typeface="宋体"/>
                          <a:cs typeface="Times New Roman"/>
                        </a:rPr>
                        <a:t>/</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200" dirty="0">
                          <a:latin typeface="Times New Roman"/>
                          <a:ea typeface="宋体"/>
                          <a:cs typeface="Times New Roman"/>
                        </a:rPr>
                        <a:t>0-60min(1-99</a:t>
                      </a:r>
                      <a:r>
                        <a:rPr lang="zh-CN" sz="1200" dirty="0">
                          <a:latin typeface="Times New Roman"/>
                          <a:ea typeface="宋体"/>
                          <a:cs typeface="Times New Roman"/>
                        </a:rPr>
                        <a:t>小时可选</a:t>
                      </a:r>
                      <a:r>
                        <a:rPr lang="en-US" sz="1200" dirty="0">
                          <a:latin typeface="Times New Roman"/>
                          <a:ea typeface="宋体"/>
                          <a:cs typeface="Times New Roman"/>
                        </a:rPr>
                        <a:t>)</a:t>
                      </a:r>
                      <a:endParaRPr lang="zh-CN" sz="12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023">
                <a:tc>
                  <a:txBody>
                    <a:bodyPr/>
                    <a:lstStyle/>
                    <a:p>
                      <a:pPr indent="127000" algn="ctr">
                        <a:lnSpc>
                          <a:spcPct val="150000"/>
                        </a:lnSpc>
                        <a:spcAft>
                          <a:spcPts val="0"/>
                        </a:spcAft>
                      </a:pPr>
                      <a:r>
                        <a:rPr lang="zh-CN" sz="1200">
                          <a:latin typeface="Times New Roman"/>
                          <a:ea typeface="宋体"/>
                          <a:cs typeface="Times New Roman"/>
                        </a:rPr>
                        <a:t>仪器外观</a:t>
                      </a:r>
                      <a:endParaRPr lang="zh-CN" sz="12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endParaRPr lang="en-US" sz="12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endParaRPr lang="en-US" sz="12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2950"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8294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8294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04775" cy="238125"/>
          </a:xfrm>
          <a:prstGeom prst="rect">
            <a:avLst/>
          </a:prstGeom>
          <a:noFill/>
        </p:spPr>
      </p:pic>
      <p:pic>
        <p:nvPicPr>
          <p:cNvPr id="8294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04775" cy="238125"/>
          </a:xfrm>
          <a:prstGeom prst="rect">
            <a:avLst/>
          </a:prstGeom>
          <a:noFill/>
        </p:spPr>
      </p:pic>
      <p:pic>
        <p:nvPicPr>
          <p:cNvPr id="82946" name="图片 7" descr="GC9801"/>
          <p:cNvPicPr>
            <a:picLocks noChangeAspect="1" noChangeArrowheads="1"/>
          </p:cNvPicPr>
          <p:nvPr/>
        </p:nvPicPr>
        <p:blipFill>
          <a:blip r:embed="rId4" cstate="print"/>
          <a:srcRect l="22974" t="14970" b="8981"/>
          <a:stretch>
            <a:fillRect/>
          </a:stretch>
        </p:blipFill>
        <p:spPr bwMode="auto">
          <a:xfrm>
            <a:off x="4668827" y="4072736"/>
            <a:ext cx="1109661" cy="1221426"/>
          </a:xfrm>
          <a:prstGeom prst="rect">
            <a:avLst/>
          </a:prstGeom>
          <a:noFill/>
        </p:spPr>
      </p:pic>
      <p:pic>
        <p:nvPicPr>
          <p:cNvPr id="82945" name="图片 9" descr="鼓风干燥箱 副本"/>
          <p:cNvPicPr>
            <a:picLocks noChangeAspect="1" noChangeArrowheads="1"/>
          </p:cNvPicPr>
          <p:nvPr/>
        </p:nvPicPr>
        <p:blipFill>
          <a:blip r:embed="rId5" cstate="print"/>
          <a:srcRect l="8035" t="5733" b="7643"/>
          <a:stretch>
            <a:fillRect/>
          </a:stretch>
        </p:blipFill>
        <p:spPr bwMode="auto">
          <a:xfrm>
            <a:off x="7097719" y="3929860"/>
            <a:ext cx="1133474" cy="1421072"/>
          </a:xfrm>
          <a:prstGeom prst="rect">
            <a:avLst/>
          </a:prstGeom>
          <a:noFill/>
        </p:spPr>
      </p:pic>
      <p:sp>
        <p:nvSpPr>
          <p:cNvPr id="82951" name="Rectangle 7"/>
          <p:cNvSpPr>
            <a:spLocks noChangeArrowheads="1"/>
          </p:cNvSpPr>
          <p:nvPr/>
        </p:nvSpPr>
        <p:spPr bwMode="auto">
          <a:xfrm>
            <a:off x="0" y="0"/>
            <a:ext cx="12195175" cy="457200"/>
          </a:xfrm>
          <a:prstGeom prst="rect">
            <a:avLst/>
          </a:prstGeom>
          <a:noFill/>
          <a:ln w="9525">
            <a:noFill/>
            <a:miter lim="800000"/>
            <a:headEnd/>
            <a:tailEnd/>
          </a:ln>
          <a:effectLst/>
        </p:spPr>
        <p:txBody>
          <a:bodyPr vert="horz" wrap="none" lIns="91440" tIns="76176" rIns="91440" bIns="76176" numCol="1" anchor="ctr" anchorCtr="0" compatLnSpc="1">
            <a:prstTxWarp prst="textNoShape">
              <a:avLst/>
            </a:prstTxWarp>
            <a:spAutoFit/>
          </a:bodyPr>
          <a:lstStyle/>
          <a:p>
            <a:pPr marL="0" marR="0" lvl="0" indent="1270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kern="0" dirty="0" smtClean="0">
                <a:cs typeface="Arial" pitchFamily="34" charset="0"/>
              </a:rPr>
              <a:t>2.12 </a:t>
            </a:r>
            <a:r>
              <a:rPr kern="0" dirty="0" smtClean="0">
                <a:cs typeface="Arial" pitchFamily="34" charset="0"/>
              </a:rPr>
              <a:t>热收缩仪</a:t>
            </a:r>
            <a:endParaRPr lang="zh-CN" altLang="en-US" dirty="0"/>
          </a:p>
        </p:txBody>
      </p:sp>
      <p:graphicFrame>
        <p:nvGraphicFramePr>
          <p:cNvPr id="3" name="表格 2"/>
          <p:cNvGraphicFramePr>
            <a:graphicFrameLocks noGrp="1"/>
          </p:cNvGraphicFramePr>
          <p:nvPr/>
        </p:nvGraphicFramePr>
        <p:xfrm>
          <a:off x="2239935" y="1500968"/>
          <a:ext cx="5762625" cy="3369006"/>
        </p:xfrm>
        <a:graphic>
          <a:graphicData uri="http://schemas.openxmlformats.org/drawingml/2006/table">
            <a:tbl>
              <a:tblPr/>
              <a:tblGrid>
                <a:gridCol w="1575837"/>
                <a:gridCol w="4186788"/>
              </a:tblGrid>
              <a:tr h="161925">
                <a:tc>
                  <a:txBody>
                    <a:bodyPr/>
                    <a:lstStyle/>
                    <a:p>
                      <a:pPr indent="127000" algn="ctr">
                        <a:lnSpc>
                          <a:spcPct val="150000"/>
                        </a:lnSpc>
                        <a:spcAft>
                          <a:spcPts val="0"/>
                        </a:spcAft>
                      </a:pPr>
                      <a:r>
                        <a:rPr lang="zh-CN" sz="1400" dirty="0">
                          <a:latin typeface="Times New Roman"/>
                          <a:ea typeface="宋体"/>
                          <a:cs typeface="Times New Roman"/>
                        </a:rPr>
                        <a:t>仪器型号</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400" dirty="0">
                          <a:latin typeface="Times New Roman"/>
                          <a:ea typeface="宋体"/>
                          <a:cs typeface="Times New Roman"/>
                        </a:rPr>
                        <a:t>GBK-1</a:t>
                      </a:r>
                      <a:r>
                        <a:rPr lang="zh-CN" sz="1400" dirty="0">
                          <a:latin typeface="Times New Roman"/>
                          <a:ea typeface="宋体"/>
                          <a:cs typeface="Times New Roman"/>
                        </a:rPr>
                        <a:t>型</a:t>
                      </a:r>
                      <a:r>
                        <a:rPr lang="zh-CN" sz="1400" dirty="0">
                          <a:latin typeface="Tahoma"/>
                          <a:ea typeface="Times New Roman"/>
                          <a:cs typeface="Times New Roman"/>
                        </a:rPr>
                        <a:t> </a:t>
                      </a:r>
                      <a:r>
                        <a:rPr lang="zh-CN" sz="1400" dirty="0">
                          <a:latin typeface="Times New Roman"/>
                          <a:ea typeface="宋体"/>
                          <a:cs typeface="Times New Roman"/>
                        </a:rPr>
                        <a:t>热收缩实验仪</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400">
                          <a:latin typeface="Times New Roman"/>
                          <a:ea typeface="宋体"/>
                          <a:cs typeface="Times New Roman"/>
                        </a:rPr>
                        <a:t>适用范围</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sz="1400" dirty="0">
                          <a:latin typeface="Times New Roman"/>
                          <a:ea typeface="宋体"/>
                          <a:cs typeface="Times New Roman"/>
                        </a:rPr>
                        <a:t>各种薄膜在多种温度下的液体介质中进行热收缩性能的检测</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400">
                          <a:latin typeface="Times New Roman"/>
                          <a:ea typeface="宋体"/>
                          <a:cs typeface="Times New Roman"/>
                        </a:rPr>
                        <a:t>温度范围</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sz="1400" dirty="0" smtClean="0">
                          <a:latin typeface="Times New Roman"/>
                          <a:ea typeface="宋体"/>
                          <a:cs typeface="Times New Roman"/>
                        </a:rPr>
                        <a:t>室温</a:t>
                      </a:r>
                      <a:r>
                        <a:rPr lang="en-US" sz="1400" dirty="0" smtClean="0">
                          <a:latin typeface="Times New Roman"/>
                          <a:ea typeface="宋体"/>
                          <a:cs typeface="Times New Roman"/>
                        </a:rPr>
                        <a:t>～250℃</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400">
                          <a:latin typeface="Times New Roman"/>
                          <a:ea typeface="宋体"/>
                          <a:cs typeface="Times New Roman"/>
                        </a:rPr>
                        <a:t>控温精度</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400" dirty="0" smtClean="0">
                          <a:latin typeface="Times New Roman"/>
                          <a:ea typeface="宋体"/>
                          <a:cs typeface="Times New Roman"/>
                        </a:rPr>
                        <a:t>±0.2℃</a:t>
                      </a: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127000" algn="ctr">
                        <a:lnSpc>
                          <a:spcPct val="150000"/>
                        </a:lnSpc>
                        <a:spcAft>
                          <a:spcPts val="0"/>
                        </a:spcAft>
                      </a:pPr>
                      <a:r>
                        <a:rPr lang="zh-CN" sz="1400">
                          <a:latin typeface="Times New Roman"/>
                          <a:ea typeface="宋体"/>
                          <a:cs typeface="Times New Roman"/>
                        </a:rPr>
                        <a:t>试样尺寸</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766">
                <a:tc>
                  <a:txBody>
                    <a:bodyPr/>
                    <a:lstStyle/>
                    <a:p>
                      <a:pPr indent="127000" algn="ctr">
                        <a:lnSpc>
                          <a:spcPct val="150000"/>
                        </a:lnSpc>
                        <a:spcAft>
                          <a:spcPts val="0"/>
                        </a:spcAft>
                      </a:pPr>
                      <a:r>
                        <a:rPr lang="zh-CN" sz="1400">
                          <a:latin typeface="Times New Roman"/>
                          <a:ea typeface="宋体"/>
                          <a:cs typeface="Times New Roman"/>
                        </a:rPr>
                        <a:t>仪器外观</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54645" y="3144042"/>
            <a:ext cx="1104900" cy="238125"/>
          </a:xfrm>
          <a:prstGeom prst="rect">
            <a:avLst/>
          </a:prstGeom>
          <a:noFill/>
        </p:spPr>
      </p:pic>
      <p:pic>
        <p:nvPicPr>
          <p:cNvPr id="5" name="图片 3" descr="垂直度偏差"/>
          <p:cNvPicPr>
            <a:picLocks noChangeAspect="1" noChangeArrowheads="1"/>
          </p:cNvPicPr>
          <p:nvPr/>
        </p:nvPicPr>
        <p:blipFill>
          <a:blip r:embed="rId3"/>
          <a:srcRect l="21481"/>
          <a:stretch>
            <a:fillRect/>
          </a:stretch>
        </p:blipFill>
        <p:spPr bwMode="auto">
          <a:xfrm>
            <a:off x="5311769" y="3715546"/>
            <a:ext cx="1228725" cy="1066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cs typeface="黑体" pitchFamily="49" charset="-122"/>
              </a:rPr>
              <a:t>2.13 </a:t>
            </a:r>
            <a:r>
              <a:rPr dirty="0" smtClean="0">
                <a:cs typeface="黑体" pitchFamily="49" charset="-122"/>
              </a:rPr>
              <a:t>雾度透过率测定仪</a:t>
            </a:r>
          </a:p>
        </p:txBody>
      </p:sp>
      <p:graphicFrame>
        <p:nvGraphicFramePr>
          <p:cNvPr id="3" name="表格 2"/>
          <p:cNvGraphicFramePr>
            <a:graphicFrameLocks noGrp="1"/>
          </p:cNvGraphicFramePr>
          <p:nvPr/>
        </p:nvGraphicFramePr>
        <p:xfrm>
          <a:off x="2668563" y="1215216"/>
          <a:ext cx="7358114" cy="4724368"/>
        </p:xfrm>
        <a:graphic>
          <a:graphicData uri="http://schemas.openxmlformats.org/drawingml/2006/table">
            <a:tbl>
              <a:tblPr/>
              <a:tblGrid>
                <a:gridCol w="1285884"/>
                <a:gridCol w="6072230"/>
              </a:tblGrid>
              <a:tr h="161925">
                <a:tc>
                  <a:txBody>
                    <a:bodyPr/>
                    <a:lstStyle/>
                    <a:p>
                      <a:pPr indent="0" algn="ctr">
                        <a:lnSpc>
                          <a:spcPct val="150000"/>
                        </a:lnSpc>
                        <a:spcAft>
                          <a:spcPts val="0"/>
                        </a:spcAft>
                      </a:pPr>
                      <a:r>
                        <a:rPr lang="zh-CN" sz="1400" dirty="0">
                          <a:latin typeface="Times New Roman"/>
                          <a:ea typeface="宋体"/>
                          <a:cs typeface="Times New Roman"/>
                        </a:rPr>
                        <a:t>仪器型号</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WGT-S</a:t>
                      </a:r>
                      <a:r>
                        <a:rPr lang="zh-CN" sz="1400" dirty="0">
                          <a:latin typeface="Times New Roman"/>
                          <a:ea typeface="宋体"/>
                          <a:cs typeface="Times New Roman"/>
                        </a:rPr>
                        <a:t>型</a:t>
                      </a:r>
                      <a:r>
                        <a:rPr lang="zh-CN" sz="1400" dirty="0">
                          <a:latin typeface="Tahoma"/>
                          <a:ea typeface="Times New Roman"/>
                          <a:cs typeface="Times New Roman"/>
                        </a:rPr>
                        <a:t> </a:t>
                      </a:r>
                      <a:r>
                        <a:rPr lang="zh-CN" sz="1400" dirty="0">
                          <a:latin typeface="Times New Roman"/>
                          <a:ea typeface="宋体"/>
                          <a:cs typeface="Times New Roman"/>
                        </a:rPr>
                        <a:t>雾度透过率测定仪</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dirty="0">
                          <a:latin typeface="Times New Roman"/>
                          <a:ea typeface="宋体"/>
                          <a:cs typeface="Times New Roman"/>
                        </a:rPr>
                        <a:t>适用范围</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dirty="0">
                          <a:latin typeface="Times New Roman"/>
                          <a:ea typeface="宋体"/>
                          <a:cs typeface="Times New Roman"/>
                        </a:rPr>
                        <a:t>适用于一切透明、半透明平行样品（塑料板材、片材等）透过率、雾度的测试；液体样品（水、饮料等）的浊度或澄明度测定</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预热时间</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30min</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准确度</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dirty="0">
                          <a:latin typeface="Times New Roman"/>
                          <a:ea typeface="宋体"/>
                          <a:cs typeface="Times New Roman"/>
                        </a:rPr>
                        <a:t>透过率</a:t>
                      </a:r>
                      <a:r>
                        <a:rPr lang="en-US" sz="1400" dirty="0">
                          <a:latin typeface="Times New Roman"/>
                          <a:ea typeface="宋体"/>
                          <a:cs typeface="Times New Roman"/>
                        </a:rPr>
                        <a:t>1%</a:t>
                      </a:r>
                      <a:endParaRPr lang="zh-CN" sz="1400" dirty="0">
                        <a:latin typeface="Tahoma"/>
                        <a:ea typeface="宋体"/>
                        <a:cs typeface="Times New Roman"/>
                      </a:endParaRPr>
                    </a:p>
                    <a:p>
                      <a:pPr indent="0" algn="ctr">
                        <a:lnSpc>
                          <a:spcPct val="150000"/>
                        </a:lnSpc>
                        <a:spcAft>
                          <a:spcPts val="0"/>
                        </a:spcAft>
                      </a:pPr>
                      <a:r>
                        <a:rPr lang="zh-CN" sz="1400" dirty="0">
                          <a:latin typeface="Times New Roman"/>
                          <a:ea typeface="宋体"/>
                          <a:cs typeface="Times New Roman"/>
                        </a:rPr>
                        <a:t>雾度</a:t>
                      </a:r>
                      <a:r>
                        <a:rPr lang="en-US" sz="1400" dirty="0" smtClean="0">
                          <a:latin typeface="Times New Roman"/>
                          <a:ea typeface="宋体"/>
                          <a:cs typeface="Times New Roman"/>
                        </a:rPr>
                        <a:t>H≤0.5</a:t>
                      </a:r>
                      <a:r>
                        <a:rPr lang="en-US" sz="1400" dirty="0">
                          <a:latin typeface="Times New Roman"/>
                          <a:ea typeface="宋体"/>
                          <a:cs typeface="Times New Roman"/>
                        </a:rPr>
                        <a:t>%  0.1%</a:t>
                      </a:r>
                      <a:r>
                        <a:rPr lang="zh-CN" sz="1400" dirty="0">
                          <a:latin typeface="Times New Roman"/>
                          <a:ea typeface="宋体"/>
                          <a:cs typeface="Times New Roman"/>
                        </a:rPr>
                        <a:t>；</a:t>
                      </a:r>
                      <a:r>
                        <a:rPr lang="en-US" sz="1400" dirty="0" smtClean="0">
                          <a:latin typeface="Times New Roman"/>
                          <a:ea typeface="宋体"/>
                          <a:cs typeface="Times New Roman"/>
                        </a:rPr>
                        <a:t>H≤0.5</a:t>
                      </a:r>
                      <a:r>
                        <a:rPr lang="en-US" sz="1400" dirty="0">
                          <a:latin typeface="Times New Roman"/>
                          <a:ea typeface="宋体"/>
                          <a:cs typeface="Times New Roman"/>
                        </a:rPr>
                        <a:t>%  0.3%</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重复性</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dirty="0">
                          <a:latin typeface="Times New Roman"/>
                          <a:ea typeface="宋体"/>
                          <a:cs typeface="Times New Roman"/>
                        </a:rPr>
                        <a:t>透过率</a:t>
                      </a:r>
                      <a:r>
                        <a:rPr lang="en-US" sz="1400" dirty="0">
                          <a:latin typeface="Times New Roman"/>
                          <a:ea typeface="宋体"/>
                          <a:cs typeface="Times New Roman"/>
                        </a:rPr>
                        <a:t>0.5%</a:t>
                      </a:r>
                      <a:endParaRPr lang="zh-CN" sz="1400" dirty="0">
                        <a:latin typeface="Tahoma"/>
                        <a:ea typeface="宋体"/>
                        <a:cs typeface="Times New Roman"/>
                      </a:endParaRPr>
                    </a:p>
                    <a:p>
                      <a:pPr indent="0" algn="ctr">
                        <a:lnSpc>
                          <a:spcPct val="150000"/>
                        </a:lnSpc>
                        <a:spcAft>
                          <a:spcPts val="0"/>
                        </a:spcAft>
                      </a:pPr>
                      <a:r>
                        <a:rPr lang="zh-CN" sz="1400" dirty="0">
                          <a:latin typeface="Times New Roman"/>
                          <a:ea typeface="宋体"/>
                          <a:cs typeface="Times New Roman"/>
                        </a:rPr>
                        <a:t>雾度</a:t>
                      </a:r>
                      <a:r>
                        <a:rPr lang="en-US" sz="1400" dirty="0" smtClean="0">
                          <a:latin typeface="Times New Roman"/>
                          <a:ea typeface="宋体"/>
                          <a:cs typeface="Times New Roman"/>
                        </a:rPr>
                        <a:t>H≤0.5</a:t>
                      </a:r>
                      <a:r>
                        <a:rPr lang="en-US" sz="1400" dirty="0">
                          <a:latin typeface="Times New Roman"/>
                          <a:ea typeface="宋体"/>
                          <a:cs typeface="Times New Roman"/>
                        </a:rPr>
                        <a:t>%  0.05%</a:t>
                      </a:r>
                      <a:r>
                        <a:rPr lang="zh-CN" sz="1400" dirty="0">
                          <a:latin typeface="Times New Roman"/>
                          <a:ea typeface="宋体"/>
                          <a:cs typeface="Times New Roman"/>
                        </a:rPr>
                        <a:t>；</a:t>
                      </a:r>
                      <a:r>
                        <a:rPr lang="en-US" sz="1400" dirty="0" smtClean="0">
                          <a:latin typeface="Times New Roman"/>
                          <a:ea typeface="宋体"/>
                          <a:cs typeface="Times New Roman"/>
                        </a:rPr>
                        <a:t>H≤0.5</a:t>
                      </a:r>
                      <a:r>
                        <a:rPr lang="en-US" sz="1400" dirty="0">
                          <a:latin typeface="Times New Roman"/>
                          <a:ea typeface="宋体"/>
                          <a:cs typeface="Times New Roman"/>
                        </a:rPr>
                        <a:t>%  0.1%</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测量范围</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dirty="0">
                          <a:latin typeface="Times New Roman"/>
                          <a:ea typeface="宋体"/>
                          <a:cs typeface="Times New Roman"/>
                        </a:rPr>
                        <a:t>透过率</a:t>
                      </a:r>
                      <a:r>
                        <a:rPr lang="en-US" sz="1400" dirty="0">
                          <a:latin typeface="Times New Roman"/>
                          <a:ea typeface="宋体"/>
                          <a:cs typeface="Times New Roman"/>
                        </a:rPr>
                        <a:t>0-100.0%</a:t>
                      </a:r>
                      <a:r>
                        <a:rPr lang="zh-CN" sz="1400" dirty="0">
                          <a:latin typeface="Times New Roman"/>
                          <a:ea typeface="宋体"/>
                          <a:cs typeface="Times New Roman"/>
                        </a:rPr>
                        <a:t>；雾度</a:t>
                      </a:r>
                      <a:r>
                        <a:rPr lang="en-US" sz="1400" dirty="0">
                          <a:latin typeface="Times New Roman"/>
                          <a:ea typeface="宋体"/>
                          <a:cs typeface="Times New Roman"/>
                        </a:rPr>
                        <a:t>0-30%</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最小读数</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dirty="0">
                          <a:latin typeface="Times New Roman"/>
                          <a:ea typeface="宋体"/>
                          <a:cs typeface="Times New Roman"/>
                        </a:rPr>
                        <a:t>透过率</a:t>
                      </a:r>
                      <a:r>
                        <a:rPr lang="en-US" sz="1400" dirty="0">
                          <a:latin typeface="Times New Roman"/>
                          <a:ea typeface="宋体"/>
                          <a:cs typeface="Times New Roman"/>
                        </a:rPr>
                        <a:t>0.1%</a:t>
                      </a:r>
                      <a:r>
                        <a:rPr lang="zh-CN" sz="1400" dirty="0">
                          <a:latin typeface="Times New Roman"/>
                          <a:ea typeface="宋体"/>
                          <a:cs typeface="Times New Roman"/>
                        </a:rPr>
                        <a:t>；雾度</a:t>
                      </a:r>
                      <a:r>
                        <a:rPr lang="en-US" sz="1400" dirty="0">
                          <a:latin typeface="Times New Roman"/>
                          <a:ea typeface="宋体"/>
                          <a:cs typeface="Times New Roman"/>
                        </a:rPr>
                        <a:t>0.01%</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968">
                <a:tc>
                  <a:txBody>
                    <a:bodyPr/>
                    <a:lstStyle/>
                    <a:p>
                      <a:pPr indent="0" algn="ctr">
                        <a:lnSpc>
                          <a:spcPct val="150000"/>
                        </a:lnSpc>
                        <a:spcAft>
                          <a:spcPts val="0"/>
                        </a:spcAft>
                      </a:pPr>
                      <a:r>
                        <a:rPr lang="zh-CN" sz="1400">
                          <a:latin typeface="Times New Roman"/>
                          <a:ea typeface="宋体"/>
                          <a:cs typeface="Times New Roman"/>
                        </a:rPr>
                        <a:t>仪器外观</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7"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07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07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07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5250" cy="238125"/>
          </a:xfrm>
          <a:prstGeom prst="rect">
            <a:avLst/>
          </a:prstGeom>
          <a:noFill/>
        </p:spPr>
      </p:pic>
      <p:pic>
        <p:nvPicPr>
          <p:cNvPr id="3073" name="图片 2" descr="WGT-S正"/>
          <p:cNvPicPr>
            <a:picLocks noChangeAspect="1" noChangeArrowheads="1"/>
          </p:cNvPicPr>
          <p:nvPr/>
        </p:nvPicPr>
        <p:blipFill>
          <a:blip r:embed="rId3" cstate="print"/>
          <a:srcRect/>
          <a:stretch>
            <a:fillRect/>
          </a:stretch>
        </p:blipFill>
        <p:spPr bwMode="auto">
          <a:xfrm>
            <a:off x="5668959" y="4429926"/>
            <a:ext cx="2771775" cy="13811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cs typeface="黑体" pitchFamily="49" charset="-122"/>
              </a:rPr>
              <a:t>2.14 </a:t>
            </a:r>
            <a:r>
              <a:rPr dirty="0" smtClean="0">
                <a:cs typeface="黑体" pitchFamily="49" charset="-122"/>
              </a:rPr>
              <a:t>表面电阻测定仪</a:t>
            </a:r>
            <a:endParaRPr lang="zh-CN" altLang="en-US" dirty="0"/>
          </a:p>
        </p:txBody>
      </p:sp>
      <p:graphicFrame>
        <p:nvGraphicFramePr>
          <p:cNvPr id="3" name="表格 2"/>
          <p:cNvGraphicFramePr>
            <a:graphicFrameLocks noGrp="1"/>
          </p:cNvGraphicFramePr>
          <p:nvPr/>
        </p:nvGraphicFramePr>
        <p:xfrm>
          <a:off x="2454249" y="1178949"/>
          <a:ext cx="6500858" cy="4257712"/>
        </p:xfrm>
        <a:graphic>
          <a:graphicData uri="http://schemas.openxmlformats.org/drawingml/2006/table">
            <a:tbl>
              <a:tblPr/>
              <a:tblGrid>
                <a:gridCol w="1785950"/>
                <a:gridCol w="4714908"/>
              </a:tblGrid>
              <a:tr h="0">
                <a:tc>
                  <a:txBody>
                    <a:bodyPr/>
                    <a:lstStyle/>
                    <a:p>
                      <a:pPr indent="0" algn="ctr">
                        <a:lnSpc>
                          <a:spcPct val="130000"/>
                        </a:lnSpc>
                        <a:spcAft>
                          <a:spcPts val="0"/>
                        </a:spcAft>
                      </a:pPr>
                      <a:r>
                        <a:rPr lang="zh-CN" altLang="en-US" sz="1400" kern="1200" dirty="0">
                          <a:solidFill>
                            <a:schemeClr val="tx1"/>
                          </a:solidFill>
                          <a:latin typeface="Times New Roman"/>
                          <a:ea typeface="宋体"/>
                          <a:cs typeface="Times New Roman"/>
                        </a:rPr>
                        <a:t>仪器名称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364609" rtl="0" eaLnBrk="1" fontAlgn="auto" latinLnBrk="0" hangingPunct="1">
                        <a:lnSpc>
                          <a:spcPct val="130000"/>
                        </a:lnSpc>
                        <a:spcBef>
                          <a:spcPts val="0"/>
                        </a:spcBef>
                        <a:spcAft>
                          <a:spcPts val="0"/>
                        </a:spcAft>
                        <a:buClrTx/>
                        <a:buSzTx/>
                        <a:buFontTx/>
                        <a:buNone/>
                        <a:tabLst/>
                        <a:defRPr/>
                      </a:pPr>
                      <a:r>
                        <a:rPr lang="zh-CN" altLang="en-US" sz="1400" kern="1200" dirty="0" smtClean="0">
                          <a:solidFill>
                            <a:schemeClr val="tx1"/>
                          </a:solidFill>
                          <a:latin typeface="Times New Roman"/>
                          <a:ea typeface="宋体"/>
                          <a:cs typeface="Times New Roman"/>
                        </a:rPr>
                        <a:t>表面电阻测试仪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a:solidFill>
                            <a:schemeClr val="tx1"/>
                          </a:solidFill>
                          <a:latin typeface="Times New Roman"/>
                          <a:ea typeface="宋体"/>
                          <a:cs typeface="Times New Roman"/>
                        </a:rPr>
                        <a:t>适用范围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30000"/>
                        </a:lnSpc>
                        <a:spcAft>
                          <a:spcPts val="0"/>
                        </a:spcAft>
                      </a:pPr>
                      <a:r>
                        <a:rPr lang="zh-CN" altLang="en-US" sz="1400" kern="1200" dirty="0" smtClean="0">
                          <a:solidFill>
                            <a:schemeClr val="tx1"/>
                          </a:solidFill>
                          <a:latin typeface="Times New Roman"/>
                          <a:ea typeface="宋体"/>
                          <a:cs typeface="Times New Roman"/>
                        </a:rPr>
                        <a:t>用于量化测量所有导电型、抗静电及静电泄放材料的表面电阻或系统电阻</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indent="0" algn="ctr" defTabSz="1364609" rtl="0" eaLnBrk="1" latinLnBrk="0" hangingPunct="1">
                        <a:lnSpc>
                          <a:spcPct val="130000"/>
                        </a:lnSpc>
                        <a:spcAft>
                          <a:spcPts val="0"/>
                        </a:spcAft>
                      </a:pPr>
                      <a:r>
                        <a:rPr lang="zh-CN" altLang="en-US" sz="1400" kern="1200" dirty="0" smtClean="0">
                          <a:solidFill>
                            <a:schemeClr val="tx1"/>
                          </a:solidFill>
                          <a:latin typeface="Times New Roman"/>
                          <a:ea typeface="宋体"/>
                          <a:cs typeface="Times New Roman"/>
                        </a:rPr>
                        <a:t>测量范围</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1364609" rtl="0" eaLnBrk="1" latinLnBrk="0" hangingPunct="1">
                        <a:lnSpc>
                          <a:spcPct val="130000"/>
                        </a:lnSpc>
                        <a:spcAft>
                          <a:spcPts val="0"/>
                        </a:spcAft>
                      </a:pPr>
                      <a:r>
                        <a:rPr lang="en-US" altLang="zh-CN" sz="1400" kern="1200" dirty="0" smtClean="0">
                          <a:solidFill>
                            <a:schemeClr val="tx1"/>
                          </a:solidFill>
                          <a:latin typeface="Times New Roman"/>
                          <a:ea typeface="宋体"/>
                          <a:cs typeface="Times New Roman"/>
                        </a:rPr>
                        <a:t>10^3-10^12Ω</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测试精度</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en-US" altLang="zh-CN" sz="1400" kern="1200" dirty="0" smtClean="0">
                          <a:solidFill>
                            <a:schemeClr val="tx1"/>
                          </a:solidFill>
                          <a:latin typeface="Times New Roman"/>
                          <a:ea typeface="宋体"/>
                          <a:cs typeface="Times New Roman"/>
                        </a:rPr>
                        <a:t>+/-10%;  +/-20% (</a:t>
                      </a:r>
                      <a:r>
                        <a:rPr lang="zh-CN" altLang="en-US" sz="1400" kern="1200" dirty="0" smtClean="0">
                          <a:solidFill>
                            <a:schemeClr val="tx1"/>
                          </a:solidFill>
                          <a:latin typeface="Times New Roman"/>
                          <a:ea typeface="宋体"/>
                          <a:cs typeface="Times New Roman"/>
                        </a:rPr>
                        <a:t>大于等于</a:t>
                      </a:r>
                      <a:r>
                        <a:rPr lang="en-US" altLang="zh-CN" sz="1400" kern="1200" dirty="0" smtClean="0">
                          <a:solidFill>
                            <a:schemeClr val="tx1"/>
                          </a:solidFill>
                          <a:latin typeface="Times New Roman"/>
                          <a:ea typeface="宋体"/>
                          <a:cs typeface="Times New Roman"/>
                        </a:rPr>
                        <a:t>10^11Ω)</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全程模式</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测试时间</a:t>
                      </a:r>
                      <a:r>
                        <a:rPr lang="en-US" altLang="zh-CN" sz="1400" kern="1200" dirty="0" smtClean="0">
                          <a:solidFill>
                            <a:schemeClr val="tx1"/>
                          </a:solidFill>
                          <a:latin typeface="Times New Roman"/>
                          <a:ea typeface="宋体"/>
                          <a:cs typeface="Times New Roman"/>
                        </a:rPr>
                        <a:t>15</a:t>
                      </a:r>
                      <a:r>
                        <a:rPr lang="zh-CN" altLang="en-US" sz="1400" kern="1200" dirty="0" smtClean="0">
                          <a:solidFill>
                            <a:schemeClr val="tx1"/>
                          </a:solidFill>
                          <a:latin typeface="Times New Roman"/>
                          <a:ea typeface="宋体"/>
                          <a:cs typeface="Times New Roman"/>
                        </a:rPr>
                        <a:t>秒</a:t>
                      </a:r>
                      <a:r>
                        <a:rPr lang="en-US" altLang="zh-CN" sz="1400" kern="1200" dirty="0" smtClean="0">
                          <a:solidFill>
                            <a:schemeClr val="tx1"/>
                          </a:solidFill>
                          <a:latin typeface="Times New Roman"/>
                          <a:ea typeface="宋体"/>
                          <a:cs typeface="Times New Roman"/>
                        </a:rPr>
                        <a:t>(</a:t>
                      </a:r>
                      <a:r>
                        <a:rPr lang="zh-CN" altLang="en-US" sz="1400" kern="1200" dirty="0" smtClean="0">
                          <a:solidFill>
                            <a:schemeClr val="tx1"/>
                          </a:solidFill>
                          <a:latin typeface="Times New Roman"/>
                          <a:ea typeface="宋体"/>
                          <a:cs typeface="Times New Roman"/>
                        </a:rPr>
                        <a:t>符合</a:t>
                      </a:r>
                      <a:r>
                        <a:rPr lang="en-US" altLang="zh-CN" sz="1400" kern="1200" dirty="0" smtClean="0">
                          <a:solidFill>
                            <a:schemeClr val="tx1"/>
                          </a:solidFill>
                          <a:latin typeface="Times New Roman"/>
                          <a:ea typeface="宋体"/>
                          <a:cs typeface="Times New Roman"/>
                        </a:rPr>
                        <a:t>ESD S4.1</a:t>
                      </a:r>
                      <a:r>
                        <a:rPr lang="zh-CN" altLang="en-US" sz="1400" kern="1200" dirty="0" smtClean="0">
                          <a:solidFill>
                            <a:schemeClr val="tx1"/>
                          </a:solidFill>
                          <a:latin typeface="Times New Roman"/>
                          <a:ea typeface="宋体"/>
                          <a:cs typeface="Times New Roman"/>
                        </a:rPr>
                        <a:t>标准</a:t>
                      </a:r>
                      <a:r>
                        <a:rPr lang="en-US" altLang="zh-CN" sz="1400" kern="1200" dirty="0" smtClean="0">
                          <a:solidFill>
                            <a:schemeClr val="tx1"/>
                          </a:solidFill>
                          <a:latin typeface="Times New Roman"/>
                          <a:ea typeface="宋体"/>
                          <a:cs typeface="Times New Roman"/>
                        </a:rPr>
                        <a:t>)</a:t>
                      </a:r>
                      <a:r>
                        <a:rPr lang="zh-CN" altLang="en-US" sz="1400" kern="1200" dirty="0" smtClean="0">
                          <a:solidFill>
                            <a:schemeClr val="tx1"/>
                          </a:solidFill>
                          <a:latin typeface="Times New Roman"/>
                          <a:ea typeface="宋体"/>
                          <a:cs typeface="Times New Roman"/>
                        </a:rPr>
                        <a:t>，</a:t>
                      </a:r>
                      <a:r>
                        <a:rPr lang="en-US" altLang="zh-CN" sz="1400" kern="1200" dirty="0" smtClean="0">
                          <a:solidFill>
                            <a:schemeClr val="tx1"/>
                          </a:solidFill>
                          <a:latin typeface="Times New Roman"/>
                          <a:ea typeface="宋体"/>
                          <a:cs typeface="Times New Roman"/>
                        </a:rPr>
                        <a:t> </a:t>
                      </a:r>
                      <a:r>
                        <a:rPr lang="zh-CN" altLang="en-US" sz="1400" kern="1200" dirty="0" smtClean="0">
                          <a:solidFill>
                            <a:schemeClr val="tx1"/>
                          </a:solidFill>
                          <a:latin typeface="Times New Roman"/>
                          <a:ea typeface="宋体"/>
                          <a:cs typeface="Times New Roman"/>
                        </a:rPr>
                        <a:t>标准测试模式</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快速模式</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只测试电阻</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ctr">
                        <a:lnSpc>
                          <a:spcPct val="130000"/>
                        </a:lnSpc>
                        <a:spcAft>
                          <a:spcPts val="0"/>
                        </a:spcAft>
                      </a:pPr>
                      <a:r>
                        <a:rPr lang="zh-CN" altLang="en-US" sz="1400" kern="1200" dirty="0" smtClean="0">
                          <a:solidFill>
                            <a:schemeClr val="tx1"/>
                          </a:solidFill>
                          <a:latin typeface="Times New Roman"/>
                          <a:ea typeface="宋体"/>
                          <a:cs typeface="Times New Roman"/>
                        </a:rPr>
                        <a:t>产品特点</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30000"/>
                        </a:lnSpc>
                        <a:spcAft>
                          <a:spcPts val="0"/>
                        </a:spcAft>
                      </a:pPr>
                      <a:r>
                        <a:rPr lang="zh-CN" altLang="en-US" sz="1400" kern="1200" dirty="0" smtClean="0">
                          <a:solidFill>
                            <a:schemeClr val="tx1"/>
                          </a:solidFill>
                          <a:latin typeface="Times New Roman"/>
                          <a:ea typeface="宋体"/>
                          <a:cs typeface="Times New Roman"/>
                        </a:rPr>
                        <a:t>自动选择</a:t>
                      </a:r>
                      <a:r>
                        <a:rPr lang="en-US" altLang="zh-CN" sz="1400" kern="1200" dirty="0" smtClean="0">
                          <a:solidFill>
                            <a:schemeClr val="tx1"/>
                          </a:solidFill>
                          <a:latin typeface="Times New Roman"/>
                          <a:ea typeface="宋体"/>
                          <a:cs typeface="Times New Roman"/>
                        </a:rPr>
                        <a:t>10V/100V</a:t>
                      </a:r>
                      <a:r>
                        <a:rPr lang="zh-CN" altLang="en-US" sz="1400" kern="1200" dirty="0" smtClean="0">
                          <a:solidFill>
                            <a:schemeClr val="tx1"/>
                          </a:solidFill>
                          <a:latin typeface="Times New Roman"/>
                          <a:ea typeface="宋体"/>
                          <a:cs typeface="Times New Roman"/>
                        </a:rPr>
                        <a:t>测试电压</a:t>
                      </a:r>
                    </a:p>
                    <a:p>
                      <a:pPr indent="0" algn="l">
                        <a:lnSpc>
                          <a:spcPct val="130000"/>
                        </a:lnSpc>
                        <a:spcAft>
                          <a:spcPts val="0"/>
                        </a:spcAft>
                      </a:pPr>
                      <a:r>
                        <a:rPr lang="zh-CN" altLang="en-US" sz="1400" kern="1200" dirty="0" smtClean="0">
                          <a:solidFill>
                            <a:schemeClr val="tx1"/>
                          </a:solidFill>
                          <a:latin typeface="Times New Roman"/>
                          <a:ea typeface="宋体"/>
                          <a:cs typeface="Times New Roman"/>
                        </a:rPr>
                        <a:t>同时测试环境温度和相对湿度</a:t>
                      </a:r>
                    </a:p>
                    <a:p>
                      <a:pPr indent="0" algn="l">
                        <a:lnSpc>
                          <a:spcPct val="130000"/>
                        </a:lnSpc>
                        <a:spcAft>
                          <a:spcPts val="0"/>
                        </a:spcAft>
                      </a:pPr>
                      <a:r>
                        <a:rPr lang="zh-CN" altLang="en-US" sz="1400" kern="1200" dirty="0" smtClean="0">
                          <a:solidFill>
                            <a:schemeClr val="tx1"/>
                          </a:solidFill>
                          <a:latin typeface="Times New Roman"/>
                          <a:ea typeface="宋体"/>
                          <a:cs typeface="Times New Roman"/>
                        </a:rPr>
                        <a:t>测量结果</a:t>
                      </a:r>
                      <a:r>
                        <a:rPr lang="en-US" altLang="zh-CN" sz="1400" kern="1200" dirty="0" smtClean="0">
                          <a:solidFill>
                            <a:schemeClr val="tx1"/>
                          </a:solidFill>
                          <a:latin typeface="Times New Roman"/>
                          <a:ea typeface="宋体"/>
                          <a:cs typeface="Times New Roman"/>
                        </a:rPr>
                        <a:t>LCD</a:t>
                      </a:r>
                      <a:r>
                        <a:rPr lang="zh-CN" altLang="en-US" sz="1400" kern="1200" dirty="0" smtClean="0">
                          <a:solidFill>
                            <a:schemeClr val="tx1"/>
                          </a:solidFill>
                          <a:latin typeface="Times New Roman"/>
                          <a:ea typeface="宋体"/>
                          <a:cs typeface="Times New Roman"/>
                        </a:rPr>
                        <a:t>和</a:t>
                      </a:r>
                      <a:r>
                        <a:rPr lang="en-US" altLang="zh-CN" sz="1400" kern="1200" dirty="0" smtClean="0">
                          <a:solidFill>
                            <a:schemeClr val="tx1"/>
                          </a:solidFill>
                          <a:latin typeface="Times New Roman"/>
                          <a:ea typeface="宋体"/>
                          <a:cs typeface="Times New Roman"/>
                        </a:rPr>
                        <a:t>LED</a:t>
                      </a:r>
                      <a:r>
                        <a:rPr lang="zh-CN" altLang="en-US" sz="1400" kern="1200" dirty="0" smtClean="0">
                          <a:solidFill>
                            <a:schemeClr val="tx1"/>
                          </a:solidFill>
                          <a:latin typeface="Times New Roman"/>
                          <a:ea typeface="宋体"/>
                          <a:cs typeface="Times New Roman"/>
                        </a:rPr>
                        <a:t>同时显示</a:t>
                      </a:r>
                      <a:endParaRPr lang="zh-CN" altLang="en-US" sz="1400" kern="12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4032">
                <a:tc>
                  <a:txBody>
                    <a:bodyPr/>
                    <a:lstStyle/>
                    <a:p>
                      <a:pPr indent="0" algn="ctr">
                        <a:lnSpc>
                          <a:spcPct val="100000"/>
                        </a:lnSpc>
                        <a:spcAft>
                          <a:spcPts val="0"/>
                        </a:spcAft>
                      </a:pPr>
                      <a:r>
                        <a:rPr lang="zh-CN" sz="1400" dirty="0">
                          <a:latin typeface="Times New Roman"/>
                          <a:ea typeface="宋体"/>
                          <a:cs typeface="Times New Roman"/>
                        </a:rPr>
                        <a:t>仪器外观</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altLang="zh-CN" sz="2700" b="0" i="0" kern="1200" dirty="0" smtClean="0">
                          <a:solidFill>
                            <a:schemeClr val="tx1"/>
                          </a:solidFill>
                          <a:latin typeface="+mn-lt"/>
                          <a:ea typeface="+mn-ea"/>
                          <a:cs typeface="+mn-cs"/>
                        </a:rPr>
                        <a:t/>
                      </a:r>
                      <a:br>
                        <a:rPr lang="en-US" altLang="zh-CN" sz="2700" b="0" i="0" kern="1200" dirty="0" smtClean="0">
                          <a:solidFill>
                            <a:schemeClr val="tx1"/>
                          </a:solidFill>
                          <a:latin typeface="+mn-lt"/>
                          <a:ea typeface="+mn-ea"/>
                          <a:cs typeface="+mn-cs"/>
                        </a:rPr>
                      </a:br>
                      <a:r>
                        <a:rPr lang="zh-CN" altLang="en-US" sz="2700" b="0" i="0" kern="1200" dirty="0" smtClean="0">
                          <a:solidFill>
                            <a:schemeClr val="tx1"/>
                          </a:solidFill>
                          <a:latin typeface="+mn-lt"/>
                          <a:ea typeface="+mn-ea"/>
                          <a:cs typeface="+mn-cs"/>
                        </a:rPr>
                        <a:t> </a:t>
                      </a:r>
                      <a:r>
                        <a:rPr lang="en-US" altLang="zh-CN" sz="2700" b="0" i="0" kern="1200" dirty="0" smtClean="0">
                          <a:solidFill>
                            <a:schemeClr val="tx1"/>
                          </a:solidFill>
                          <a:latin typeface="+mn-lt"/>
                          <a:ea typeface="+mn-ea"/>
                          <a:cs typeface="+mn-cs"/>
                        </a:rPr>
                        <a:t/>
                      </a:r>
                      <a:br>
                        <a:rPr lang="en-US" altLang="zh-CN" sz="2700" b="0" i="0" kern="1200" dirty="0" smtClean="0">
                          <a:solidFill>
                            <a:schemeClr val="tx1"/>
                          </a:solidFill>
                          <a:latin typeface="+mn-lt"/>
                          <a:ea typeface="+mn-ea"/>
                          <a:cs typeface="+mn-cs"/>
                        </a:rPr>
                      </a:br>
                      <a:r>
                        <a:rPr lang="en-US" altLang="zh-CN" sz="2700" b="0" i="0" kern="1200" dirty="0" smtClean="0">
                          <a:solidFill>
                            <a:schemeClr val="tx1"/>
                          </a:solidFill>
                          <a:latin typeface="+mn-lt"/>
                          <a:ea typeface="+mn-ea"/>
                          <a:cs typeface="+mn-cs"/>
                        </a:rPr>
                        <a:t/>
                      </a:r>
                      <a:br>
                        <a:rPr lang="en-US" altLang="zh-CN" sz="2700" b="0" i="0" kern="1200" dirty="0" smtClean="0">
                          <a:solidFill>
                            <a:schemeClr val="tx1"/>
                          </a:solidFill>
                          <a:latin typeface="+mn-lt"/>
                          <a:ea typeface="+mn-ea"/>
                          <a:cs typeface="+mn-cs"/>
                        </a:rPr>
                      </a:b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5668959" y="4072736"/>
            <a:ext cx="1622413" cy="125335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cs typeface="黑体" pitchFamily="49" charset="-122"/>
              </a:rPr>
              <a:t>2.15 </a:t>
            </a:r>
            <a:r>
              <a:rPr dirty="0" smtClean="0">
                <a:cs typeface="黑体" pitchFamily="49" charset="-122"/>
              </a:rPr>
              <a:t>蒸发残渣测定仪</a:t>
            </a:r>
            <a:endParaRPr lang="zh-CN" altLang="en-US" dirty="0"/>
          </a:p>
        </p:txBody>
      </p:sp>
      <p:sp>
        <p:nvSpPr>
          <p:cNvPr id="108546" name="Rectangle 2"/>
          <p:cNvSpPr>
            <a:spLocks noChangeArrowheads="1"/>
          </p:cNvSpPr>
          <p:nvPr/>
        </p:nvSpPr>
        <p:spPr bwMode="auto">
          <a:xfrm>
            <a:off x="1239803" y="1215216"/>
            <a:ext cx="635798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5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ZF800B</a:t>
            </a:r>
            <a:r>
              <a:rPr kumimoji="0" lang="zh-CN" altLang="en-US" sz="16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型全自动蒸发残渣测定仪</a:t>
            </a:r>
            <a:r>
              <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用来测定物品在特定浸泡液中浸泡后的溶出量。适用于以聚乙烯、聚苯乙烯、聚丙烯、过氯乙烯树脂、环氧酚醛为原料制作的各种食具、食品类容器、包装薄膜、包装袋、各种食品用工具、管道等制品、容器盖密封橡胶垫片或垫圈、容器涂料内壁、涂料铁皮、植物纤维容器等，还适用于在沸水浴温度下可挥发并除净主体的化学试剂</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endParaRPr kumimoji="0" lang="zh-CN" altLang="en-US" sz="9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8547" name="Rectangle 3"/>
          <p:cNvSpPr>
            <a:spLocks noChangeArrowheads="1"/>
          </p:cNvSpPr>
          <p:nvPr/>
        </p:nvSpPr>
        <p:spPr bwMode="auto">
          <a:xfrm>
            <a:off x="1311241" y="3786984"/>
            <a:ext cx="571504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70C0"/>
                </a:solidFill>
                <a:effectLst/>
                <a:latin typeface="Calibri" pitchFamily="34" charset="0"/>
                <a:ea typeface="宋体" pitchFamily="2" charset="-122"/>
                <a:cs typeface="Times New Roman" pitchFamily="18" charset="0"/>
              </a:rPr>
              <a:t>工作原理</a:t>
            </a:r>
            <a:endParaRPr kumimoji="0" lang="zh-CN"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a:t>
            </a:r>
            <a:r>
              <a:rPr kumimoji="0" 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将试样放在特定溶液中浸泡后，取一定量的浸泡液加在蒸发皿上高温蒸干，然后干燥、称重，再干燥，再称重，反复进行，直至恒重；该重量减去空皿的质量即为蒸发残渣。计算单位：</a:t>
            </a:r>
            <a:r>
              <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mg/L</a:t>
            </a:r>
            <a:r>
              <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（浸泡液）或 </a:t>
            </a:r>
            <a:r>
              <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（化学试剂）。</a:t>
            </a:r>
            <a:endPar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600" dirty="0" smtClean="0">
              <a:latin typeface="Calibri" pitchFamily="34" charset="0"/>
              <a:ea typeface="宋体" pitchFamily="2" charset="-122"/>
              <a:cs typeface="Times New Roman" pitchFamily="18" charset="0"/>
            </a:endParaRPr>
          </a:p>
        </p:txBody>
      </p:sp>
      <p:pic>
        <p:nvPicPr>
          <p:cNvPr id="7" name="图片 2" descr="IMG_20151103_110747"/>
          <p:cNvPicPr>
            <a:picLocks noChangeAspect="1" noChangeArrowheads="1"/>
          </p:cNvPicPr>
          <p:nvPr/>
        </p:nvPicPr>
        <p:blipFill>
          <a:blip r:embed="rId2" cstate="print"/>
          <a:srcRect/>
          <a:stretch>
            <a:fillRect/>
          </a:stretch>
        </p:blipFill>
        <p:spPr bwMode="auto">
          <a:xfrm>
            <a:off x="7526347" y="2501100"/>
            <a:ext cx="4025886" cy="30274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mn-ea"/>
              </a:rPr>
              <a:t>1.1  </a:t>
            </a:r>
            <a:r>
              <a:rPr b="1" dirty="0" smtClean="0">
                <a:sym typeface="+mn-ea"/>
              </a:rPr>
              <a:t>适用范围</a:t>
            </a:r>
            <a:endParaRPr b="1" dirty="0">
              <a:sym typeface="+mn-ea"/>
            </a:endParaRPr>
          </a:p>
        </p:txBody>
      </p:sp>
      <p:sp>
        <p:nvSpPr>
          <p:cNvPr id="3" name="TextBox 2"/>
          <p:cNvSpPr txBox="1"/>
          <p:nvPr/>
        </p:nvSpPr>
        <p:spPr>
          <a:xfrm>
            <a:off x="1311241" y="1143778"/>
            <a:ext cx="9572692" cy="1477328"/>
          </a:xfrm>
          <a:prstGeom prst="rect">
            <a:avLst/>
          </a:prstGeom>
          <a:noFill/>
        </p:spPr>
        <p:txBody>
          <a:bodyPr wrap="square" rtlCol="0">
            <a:spAutoFit/>
          </a:bodyPr>
          <a:lstStyle/>
          <a:p>
            <a:pPr>
              <a:lnSpc>
                <a:spcPct val="150000"/>
              </a:lnSpc>
            </a:pPr>
            <a:r>
              <a:rPr lang="zh-CN" altLang="en-US" sz="2000" dirty="0" smtClean="0"/>
              <a:t>        本标准</a:t>
            </a:r>
            <a:r>
              <a:rPr lang="en-US" altLang="zh-CN" sz="2000" dirty="0" smtClean="0"/>
              <a:t>(GB/T 10004-2008)</a:t>
            </a:r>
            <a:r>
              <a:rPr lang="zh-CN" altLang="en-US" sz="2000" dirty="0" smtClean="0"/>
              <a:t>适用于食品和非食品包装用塑料与塑料复合膜、袋。规定了由不同塑料材料用干法复合和挤出复合工艺制成的包装用复合膜、袋的分类、要求、试验方法、检验规则、标志、包装、运输和贮存。</a:t>
            </a:r>
            <a:endParaRPr lang="zh-CN" altLang="en-US" sz="2000" dirty="0"/>
          </a:p>
        </p:txBody>
      </p:sp>
      <p:pic>
        <p:nvPicPr>
          <p:cNvPr id="3074" name="Picture 2"/>
          <p:cNvPicPr>
            <a:picLocks noChangeAspect="1" noChangeArrowheads="1"/>
          </p:cNvPicPr>
          <p:nvPr/>
        </p:nvPicPr>
        <p:blipFill>
          <a:blip r:embed="rId2"/>
          <a:srcRect/>
          <a:stretch>
            <a:fillRect/>
          </a:stretch>
        </p:blipFill>
        <p:spPr bwMode="auto">
          <a:xfrm>
            <a:off x="1617726" y="3858422"/>
            <a:ext cx="1765217" cy="180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592217" y="3858422"/>
            <a:ext cx="1829348" cy="1800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5630839" y="3858422"/>
            <a:ext cx="2329176" cy="1800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8169289" y="3858422"/>
            <a:ext cx="2277916" cy="18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黑体" pitchFamily="49" charset="-122"/>
              </a:rPr>
              <a:t>2.15 </a:t>
            </a:r>
            <a:r>
              <a:rPr dirty="0" smtClean="0">
                <a:cs typeface="黑体" pitchFamily="49" charset="-122"/>
              </a:rPr>
              <a:t>蒸发残渣测定仪</a:t>
            </a:r>
            <a:endParaRPr lang="zh-CN" altLang="en-US" dirty="0"/>
          </a:p>
        </p:txBody>
      </p:sp>
      <p:graphicFrame>
        <p:nvGraphicFramePr>
          <p:cNvPr id="3" name="表格 2"/>
          <p:cNvGraphicFramePr>
            <a:graphicFrameLocks noGrp="1"/>
          </p:cNvGraphicFramePr>
          <p:nvPr/>
        </p:nvGraphicFramePr>
        <p:xfrm>
          <a:off x="3668695" y="2001034"/>
          <a:ext cx="4857784" cy="3886200"/>
        </p:xfrm>
        <a:graphic>
          <a:graphicData uri="http://schemas.openxmlformats.org/drawingml/2006/table">
            <a:tbl>
              <a:tblPr/>
              <a:tblGrid>
                <a:gridCol w="1257300"/>
                <a:gridCol w="3600484"/>
              </a:tblGrid>
              <a:tr h="323850">
                <a:tc>
                  <a:txBody>
                    <a:bodyPr/>
                    <a:lstStyle/>
                    <a:p>
                      <a:pPr algn="ctr">
                        <a:lnSpc>
                          <a:spcPct val="150000"/>
                        </a:lnSpc>
                        <a:spcAft>
                          <a:spcPts val="800"/>
                        </a:spcAft>
                      </a:pPr>
                      <a:r>
                        <a:rPr lang="zh-CN" sz="1200" kern="100" dirty="0">
                          <a:solidFill>
                            <a:srgbClr val="000000"/>
                          </a:solidFill>
                          <a:latin typeface="Calibri"/>
                          <a:ea typeface="宋体"/>
                          <a:cs typeface="Times New Roman"/>
                        </a:rPr>
                        <a:t>测试范围</a:t>
                      </a:r>
                      <a:endParaRPr lang="zh-CN" sz="1200" kern="100" dirty="0">
                        <a:latin typeface="Calibri"/>
                        <a:ea typeface="宋体"/>
                        <a:cs typeface="黑体"/>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50000"/>
                        </a:lnSpc>
                        <a:spcAft>
                          <a:spcPts val="800"/>
                        </a:spcAft>
                      </a:pPr>
                      <a:r>
                        <a:rPr lang="en-US" sz="1200" kern="100">
                          <a:solidFill>
                            <a:srgbClr val="000000"/>
                          </a:solidFill>
                          <a:latin typeface="宋体"/>
                          <a:ea typeface="宋体"/>
                          <a:cs typeface="Times New Roman"/>
                        </a:rPr>
                        <a:t>0</a:t>
                      </a:r>
                      <a:r>
                        <a:rPr lang="zh-CN" sz="1200" kern="100">
                          <a:solidFill>
                            <a:srgbClr val="000000"/>
                          </a:solidFill>
                          <a:latin typeface="Calibri"/>
                          <a:ea typeface="宋体"/>
                          <a:cs typeface="Times New Roman"/>
                        </a:rPr>
                        <a:t>～</a:t>
                      </a:r>
                      <a:r>
                        <a:rPr lang="en-US" sz="1200" kern="100">
                          <a:solidFill>
                            <a:srgbClr val="000000"/>
                          </a:solidFill>
                          <a:latin typeface="Calibri"/>
                          <a:ea typeface="宋体"/>
                          <a:cs typeface="Times New Roman"/>
                        </a:rPr>
                        <a:t>80g</a:t>
                      </a:r>
                      <a:r>
                        <a:rPr lang="zh-CN" sz="1200" kern="100">
                          <a:solidFill>
                            <a:srgbClr val="000000"/>
                          </a:solidFill>
                          <a:latin typeface="Calibri"/>
                          <a:ea typeface="宋体"/>
                          <a:cs typeface="Times New Roman"/>
                        </a:rPr>
                        <a:t>（残渣质量）</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测试精度</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800"/>
                        </a:spcAft>
                      </a:pPr>
                      <a:r>
                        <a:rPr lang="en-US" sz="1200" kern="100">
                          <a:solidFill>
                            <a:srgbClr val="000000"/>
                          </a:solidFill>
                          <a:latin typeface="宋体"/>
                          <a:ea typeface="宋体"/>
                          <a:cs typeface="Times New Roman"/>
                        </a:rPr>
                        <a:t>0.2mg</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系统分辨率</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800"/>
                        </a:spcAft>
                      </a:pPr>
                      <a:r>
                        <a:rPr lang="en-US" sz="1200" kern="100">
                          <a:solidFill>
                            <a:srgbClr val="000000"/>
                          </a:solidFill>
                          <a:latin typeface="宋体"/>
                          <a:ea typeface="宋体"/>
                          <a:cs typeface="Times New Roman"/>
                        </a:rPr>
                        <a:t>0.1mg</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控温范围</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800"/>
                        </a:spcAft>
                      </a:pPr>
                      <a:r>
                        <a:rPr lang="en-US" sz="1200" kern="100" dirty="0">
                          <a:solidFill>
                            <a:srgbClr val="000000"/>
                          </a:solidFill>
                          <a:latin typeface="宋体"/>
                          <a:ea typeface="宋体"/>
                          <a:cs typeface="Times New Roman"/>
                        </a:rPr>
                        <a:t>80</a:t>
                      </a:r>
                      <a:r>
                        <a:rPr lang="zh-CN" sz="1200" kern="100" dirty="0">
                          <a:solidFill>
                            <a:srgbClr val="000000"/>
                          </a:solidFill>
                          <a:latin typeface="Calibri"/>
                          <a:ea typeface="宋体"/>
                          <a:cs typeface="Times New Roman"/>
                        </a:rPr>
                        <a:t>～</a:t>
                      </a:r>
                      <a:r>
                        <a:rPr lang="en-US" sz="1200" kern="100" dirty="0">
                          <a:solidFill>
                            <a:srgbClr val="000000"/>
                          </a:solidFill>
                          <a:latin typeface="Calibri"/>
                          <a:ea typeface="宋体"/>
                          <a:cs typeface="Times New Roman"/>
                        </a:rPr>
                        <a:t>130℃</a:t>
                      </a:r>
                      <a:r>
                        <a:rPr lang="zh-CN" sz="1200" kern="100" dirty="0">
                          <a:solidFill>
                            <a:srgbClr val="000000"/>
                          </a:solidFill>
                          <a:latin typeface="Calibri"/>
                          <a:ea typeface="宋体"/>
                          <a:cs typeface="Times New Roman"/>
                        </a:rPr>
                        <a:t>（常规）</a:t>
                      </a:r>
                      <a:endParaRPr lang="zh-CN" sz="1200" kern="100" dirty="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控温精度</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800"/>
                        </a:spcAft>
                      </a:pPr>
                      <a:r>
                        <a:rPr lang="en-US" sz="1200" kern="100" dirty="0">
                          <a:solidFill>
                            <a:srgbClr val="000000"/>
                          </a:solidFill>
                          <a:latin typeface="宋体"/>
                          <a:ea typeface="宋体"/>
                          <a:cs typeface="Times New Roman"/>
                        </a:rPr>
                        <a:t>±0.2℃</a:t>
                      </a:r>
                      <a:r>
                        <a:rPr lang="zh-CN" sz="1200" kern="100" dirty="0">
                          <a:solidFill>
                            <a:srgbClr val="000000"/>
                          </a:solidFill>
                          <a:latin typeface="Calibri"/>
                          <a:ea typeface="宋体"/>
                          <a:cs typeface="Times New Roman"/>
                        </a:rPr>
                        <a:t>（常规）</a:t>
                      </a:r>
                      <a:endParaRPr lang="zh-CN" sz="1200" kern="100" dirty="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热风循环速度</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800"/>
                        </a:spcAft>
                      </a:pPr>
                      <a:r>
                        <a:rPr lang="en-US" sz="1200" kern="100">
                          <a:solidFill>
                            <a:srgbClr val="000000"/>
                          </a:solidFill>
                          <a:latin typeface="宋体"/>
                          <a:ea typeface="宋体"/>
                          <a:cs typeface="Times New Roman"/>
                        </a:rPr>
                        <a:t>0.2m/s</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试样体积</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800"/>
                        </a:spcAft>
                      </a:pPr>
                      <a:r>
                        <a:rPr lang="en-US" sz="1200" kern="100">
                          <a:solidFill>
                            <a:srgbClr val="000000"/>
                          </a:solidFill>
                          <a:latin typeface="宋体"/>
                          <a:ea typeface="宋体"/>
                          <a:cs typeface="Times New Roman"/>
                        </a:rPr>
                        <a:t>0</a:t>
                      </a:r>
                      <a:r>
                        <a:rPr lang="zh-CN" sz="1200" kern="100">
                          <a:solidFill>
                            <a:srgbClr val="000000"/>
                          </a:solidFill>
                          <a:latin typeface="Calibri"/>
                          <a:ea typeface="宋体"/>
                          <a:cs typeface="Times New Roman"/>
                        </a:rPr>
                        <a:t>～</a:t>
                      </a:r>
                      <a:r>
                        <a:rPr lang="en-US" sz="1200" kern="100">
                          <a:solidFill>
                            <a:srgbClr val="000000"/>
                          </a:solidFill>
                          <a:latin typeface="Calibri"/>
                          <a:ea typeface="宋体"/>
                          <a:cs typeface="Times New Roman"/>
                        </a:rPr>
                        <a:t>200mL</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试样数量</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800"/>
                        </a:spcAft>
                      </a:pPr>
                      <a:r>
                        <a:rPr lang="en-US" sz="1200" kern="100" dirty="0">
                          <a:solidFill>
                            <a:srgbClr val="000000"/>
                          </a:solidFill>
                          <a:latin typeface="宋体"/>
                          <a:ea typeface="宋体"/>
                          <a:cs typeface="Times New Roman"/>
                        </a:rPr>
                        <a:t>1</a:t>
                      </a:r>
                      <a:r>
                        <a:rPr lang="zh-CN" sz="1200" kern="100" dirty="0">
                          <a:solidFill>
                            <a:srgbClr val="000000"/>
                          </a:solidFill>
                          <a:latin typeface="Calibri"/>
                          <a:ea typeface="宋体"/>
                          <a:cs typeface="Times New Roman"/>
                        </a:rPr>
                        <a:t>～</a:t>
                      </a:r>
                      <a:r>
                        <a:rPr lang="en-US" sz="1200" kern="100" dirty="0">
                          <a:solidFill>
                            <a:srgbClr val="000000"/>
                          </a:solidFill>
                          <a:latin typeface="Calibri"/>
                          <a:ea typeface="宋体"/>
                          <a:cs typeface="Times New Roman"/>
                        </a:rPr>
                        <a:t>8</a:t>
                      </a:r>
                      <a:r>
                        <a:rPr lang="zh-CN" sz="1200" kern="100" dirty="0">
                          <a:solidFill>
                            <a:srgbClr val="000000"/>
                          </a:solidFill>
                          <a:latin typeface="Calibri"/>
                          <a:ea typeface="宋体"/>
                          <a:cs typeface="Times New Roman"/>
                        </a:rPr>
                        <a:t>个（数据各自独立）</a:t>
                      </a:r>
                      <a:endParaRPr lang="zh-CN" sz="1200" kern="100" dirty="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测试腔容积</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800"/>
                        </a:spcAft>
                      </a:pPr>
                      <a:r>
                        <a:rPr lang="en-US" sz="1200" kern="100">
                          <a:solidFill>
                            <a:srgbClr val="000000"/>
                          </a:solidFill>
                          <a:latin typeface="宋体"/>
                          <a:ea typeface="宋体"/>
                          <a:cs typeface="Times New Roman"/>
                        </a:rPr>
                        <a:t>86L</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外形尺寸</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800"/>
                        </a:spcAft>
                      </a:pPr>
                      <a:r>
                        <a:rPr lang="en-US" sz="1200" kern="100">
                          <a:solidFill>
                            <a:srgbClr val="000000"/>
                          </a:solidFill>
                          <a:latin typeface="宋体"/>
                          <a:ea typeface="宋体"/>
                          <a:cs typeface="Times New Roman"/>
                        </a:rPr>
                        <a:t>85×58×82cm</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功率</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800"/>
                        </a:spcAft>
                      </a:pPr>
                      <a:r>
                        <a:rPr lang="en-US" sz="1200" kern="100">
                          <a:solidFill>
                            <a:srgbClr val="000000"/>
                          </a:solidFill>
                          <a:latin typeface="宋体"/>
                          <a:ea typeface="宋体"/>
                          <a:cs typeface="Times New Roman"/>
                        </a:rPr>
                        <a:t>1000W</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3850">
                <a:tc>
                  <a:txBody>
                    <a:bodyPr/>
                    <a:lstStyle/>
                    <a:p>
                      <a:pPr algn="ctr">
                        <a:lnSpc>
                          <a:spcPct val="150000"/>
                        </a:lnSpc>
                        <a:spcAft>
                          <a:spcPts val="800"/>
                        </a:spcAft>
                      </a:pPr>
                      <a:r>
                        <a:rPr lang="zh-CN" sz="1200" kern="100">
                          <a:solidFill>
                            <a:srgbClr val="000000"/>
                          </a:solidFill>
                          <a:latin typeface="Calibri"/>
                          <a:ea typeface="宋体"/>
                          <a:cs typeface="Times New Roman"/>
                        </a:rPr>
                        <a:t>电源</a:t>
                      </a:r>
                      <a:endParaRPr lang="zh-CN" sz="1200" kern="10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800"/>
                        </a:spcAft>
                      </a:pPr>
                      <a:r>
                        <a:rPr lang="en-US" sz="1200" kern="100" dirty="0">
                          <a:solidFill>
                            <a:srgbClr val="000000"/>
                          </a:solidFill>
                          <a:latin typeface="宋体"/>
                          <a:ea typeface="宋体"/>
                          <a:cs typeface="Times New Roman"/>
                        </a:rPr>
                        <a:t>AC 220V</a:t>
                      </a:r>
                      <a:r>
                        <a:rPr lang="zh-CN" sz="1200" kern="100" dirty="0">
                          <a:solidFill>
                            <a:srgbClr val="000000"/>
                          </a:solidFill>
                          <a:latin typeface="Calibri"/>
                          <a:ea typeface="宋体"/>
                          <a:cs typeface="Times New Roman"/>
                        </a:rPr>
                        <a:t>，</a:t>
                      </a:r>
                      <a:r>
                        <a:rPr lang="en-US" sz="1200" kern="100" dirty="0">
                          <a:solidFill>
                            <a:srgbClr val="000000"/>
                          </a:solidFill>
                          <a:latin typeface="Calibri"/>
                          <a:ea typeface="宋体"/>
                          <a:cs typeface="Times New Roman"/>
                        </a:rPr>
                        <a:t>50Hz</a:t>
                      </a:r>
                      <a:endParaRPr lang="zh-CN" sz="1200" kern="100" dirty="0">
                        <a:latin typeface="Calibri"/>
                        <a:ea typeface="宋体"/>
                        <a:cs typeface="黑体"/>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sp>
        <p:nvSpPr>
          <p:cNvPr id="5" name="矩形 4"/>
          <p:cNvSpPr/>
          <p:nvPr/>
        </p:nvSpPr>
        <p:spPr>
          <a:xfrm>
            <a:off x="1311241" y="1000902"/>
            <a:ext cx="9286940" cy="830997"/>
          </a:xfrm>
          <a:prstGeom prst="rect">
            <a:avLst/>
          </a:prstGeom>
        </p:spPr>
        <p:txBody>
          <a:bodyPr wrap="square">
            <a:spAutoFit/>
          </a:bodyPr>
          <a:lstStyle/>
          <a:p>
            <a:pPr lvl="0" defTabSz="914400" eaLnBrk="0" fontAlgn="base" hangingPunct="0">
              <a:lnSpc>
                <a:spcPct val="150000"/>
              </a:lnSpc>
              <a:spcBef>
                <a:spcPct val="0"/>
              </a:spcBef>
              <a:spcAft>
                <a:spcPct val="0"/>
              </a:spcAft>
            </a:pPr>
            <a:r>
              <a:rPr lang="zh-CN" altLang="en-US" sz="1600" b="1" dirty="0" smtClean="0">
                <a:solidFill>
                  <a:srgbClr val="0070C0"/>
                </a:solidFill>
                <a:latin typeface="Calibri" pitchFamily="34" charset="0"/>
                <a:ea typeface="宋体" pitchFamily="2" charset="-122"/>
                <a:cs typeface="Times New Roman" pitchFamily="18" charset="0"/>
              </a:rPr>
              <a:t>执行标准</a:t>
            </a:r>
            <a:endParaRPr lang="zh-CN" altLang="en-US" sz="1600" dirty="0" smtClean="0">
              <a:latin typeface="Arial" pitchFamily="34" charset="0"/>
              <a:ea typeface="宋体" pitchFamily="2" charset="-122"/>
              <a:cs typeface="宋体" pitchFamily="2" charset="-122"/>
            </a:endParaRPr>
          </a:p>
          <a:p>
            <a:pPr>
              <a:lnSpc>
                <a:spcPct val="150000"/>
              </a:lnSpc>
            </a:pPr>
            <a:r>
              <a:rPr lang="en-US" sz="1600" dirty="0" smtClean="0"/>
              <a:t>GB 31604.8-2016</a:t>
            </a:r>
            <a:r>
              <a:rPr lang="zh-CN" altLang="en-US" sz="1600" dirty="0" smtClean="0"/>
              <a:t>、</a:t>
            </a:r>
            <a:r>
              <a:rPr lang="en-US" sz="1600" dirty="0" smtClean="0"/>
              <a:t>GB 31604.1-2015</a:t>
            </a:r>
            <a:r>
              <a:rPr lang="zh-CN" altLang="en-US" sz="1600" dirty="0" smtClean="0"/>
              <a:t>、</a:t>
            </a:r>
            <a:r>
              <a:rPr lang="en-US" sz="1600" dirty="0" smtClean="0"/>
              <a:t>GB/T 5009.156-2016</a:t>
            </a:r>
            <a:r>
              <a:rPr lang="zh-CN" altLang="en-US" sz="1600" dirty="0" smtClean="0"/>
              <a:t>、</a:t>
            </a:r>
            <a:r>
              <a:rPr lang="en-US" sz="1600" dirty="0" smtClean="0"/>
              <a:t>GB/T9740-2008</a:t>
            </a:r>
            <a:r>
              <a:rPr lang="zh-CN" altLang="en-US" sz="1600" dirty="0" smtClean="0"/>
              <a:t>、</a:t>
            </a:r>
            <a:r>
              <a:rPr lang="en-US" sz="1600" dirty="0" smtClean="0"/>
              <a:t>GB/T 23949-2009</a:t>
            </a:r>
            <a:endParaRPr lang="zh-CN" altLang="en-US"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cs typeface="黑体" pitchFamily="49" charset="-122"/>
              </a:rPr>
              <a:t>2.15 </a:t>
            </a:r>
            <a:r>
              <a:rPr dirty="0" smtClean="0">
                <a:cs typeface="黑体" pitchFamily="49" charset="-122"/>
              </a:rPr>
              <a:t>蒸发残渣测定仪</a:t>
            </a:r>
            <a:endParaRPr lang="zh-CN" altLang="en-US" dirty="0"/>
          </a:p>
        </p:txBody>
      </p:sp>
      <p:sp>
        <p:nvSpPr>
          <p:cNvPr id="3" name="矩形 2"/>
          <p:cNvSpPr/>
          <p:nvPr/>
        </p:nvSpPr>
        <p:spPr>
          <a:xfrm>
            <a:off x="1239803" y="1215216"/>
            <a:ext cx="8501122" cy="4888518"/>
          </a:xfrm>
          <a:prstGeom prst="rect">
            <a:avLst/>
          </a:prstGeom>
        </p:spPr>
        <p:txBody>
          <a:bodyPr wrap="square">
            <a:spAutoFit/>
          </a:bodyPr>
          <a:lstStyle/>
          <a:p>
            <a:pPr lvl="0" defTabSz="914400" eaLnBrk="0" fontAlgn="base" hangingPunct="0">
              <a:lnSpc>
                <a:spcPts val="2200"/>
              </a:lnSpc>
              <a:spcBef>
                <a:spcPct val="0"/>
              </a:spcBef>
              <a:spcAft>
                <a:spcPct val="0"/>
              </a:spcAft>
            </a:pPr>
            <a:r>
              <a:rPr lang="zh-CN" altLang="en-US" sz="1600" b="1" dirty="0" smtClean="0">
                <a:solidFill>
                  <a:srgbClr val="0070C0"/>
                </a:solidFill>
                <a:latin typeface="Calibri" pitchFamily="34" charset="0"/>
                <a:ea typeface="宋体" pitchFamily="2" charset="-122"/>
                <a:cs typeface="Times New Roman" pitchFamily="18" charset="0"/>
              </a:rPr>
              <a:t>产品特点</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latin typeface="Calibri" pitchFamily="34" charset="0"/>
                <a:ea typeface="宋体" pitchFamily="2" charset="-122"/>
                <a:cs typeface="Times New Roman" pitchFamily="18" charset="0"/>
              </a:rPr>
              <a:t>无人值守自动恒重，</a:t>
            </a:r>
            <a:r>
              <a:rPr lang="zh-CN" altLang="en-US" sz="1600" b="1" dirty="0" smtClean="0">
                <a:latin typeface="Calibri" pitchFamily="34" charset="0"/>
                <a:ea typeface="宋体" pitchFamily="2" charset="-122"/>
                <a:cs typeface="Times New Roman" pitchFamily="18" charset="0"/>
              </a:rPr>
              <a:t>预约空杯恒重</a:t>
            </a:r>
            <a:r>
              <a:rPr lang="zh-CN" altLang="en-US" sz="1600" dirty="0" smtClean="0">
                <a:latin typeface="Calibri" pitchFamily="34" charset="0"/>
                <a:ea typeface="宋体" pitchFamily="2" charset="-122"/>
                <a:cs typeface="Times New Roman" pitchFamily="18" charset="0"/>
              </a:rPr>
              <a:t>，有效缩短测试时间，提高测试效率</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latin typeface="Calibri" pitchFamily="34" charset="0"/>
                <a:ea typeface="宋体" pitchFamily="2" charset="-122"/>
                <a:cs typeface="Times New Roman" pitchFamily="18" charset="0"/>
              </a:rPr>
              <a:t>仪器设置更先进，</a:t>
            </a:r>
            <a:r>
              <a:rPr lang="zh-CN" altLang="en-US" sz="1600" b="1" dirty="0" smtClean="0">
                <a:latin typeface="Calibri" pitchFamily="34" charset="0"/>
                <a:ea typeface="宋体" pitchFamily="2" charset="-122"/>
                <a:cs typeface="Times New Roman" pitchFamily="18" charset="0"/>
              </a:rPr>
              <a:t>冷热腔相互独立</a:t>
            </a:r>
            <a:r>
              <a:rPr lang="zh-CN" altLang="en-US" sz="1600" dirty="0" smtClean="0">
                <a:latin typeface="Calibri" pitchFamily="34" charset="0"/>
                <a:ea typeface="宋体" pitchFamily="2" charset="-122"/>
                <a:cs typeface="Times New Roman" pitchFamily="18" charset="0"/>
              </a:rPr>
              <a:t>，节省冷热交换时间</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b="1" dirty="0" smtClean="0">
                <a:latin typeface="Calibri" pitchFamily="34" charset="0"/>
                <a:ea typeface="宋体" pitchFamily="2" charset="-122"/>
                <a:cs typeface="Times New Roman" pitchFamily="18" charset="0"/>
              </a:rPr>
              <a:t>内置水浴锅</a:t>
            </a:r>
            <a:r>
              <a:rPr lang="zh-CN" altLang="en-US" sz="1600" dirty="0" smtClean="0">
                <a:latin typeface="Calibri" pitchFamily="34" charset="0"/>
                <a:ea typeface="宋体" pitchFamily="2" charset="-122"/>
                <a:cs typeface="Times New Roman" pitchFamily="18" charset="0"/>
              </a:rPr>
              <a:t>，蒸发过程在测试腔中进行，安全考虑更彻底</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latin typeface="Calibri" pitchFamily="34" charset="0"/>
                <a:ea typeface="宋体" pitchFamily="2" charset="-122"/>
                <a:cs typeface="Times New Roman" pitchFamily="18" charset="0"/>
              </a:rPr>
              <a:t>配置</a:t>
            </a:r>
            <a:r>
              <a:rPr lang="zh-CN" altLang="en-US" sz="1600" b="1" dirty="0" smtClean="0">
                <a:latin typeface="Calibri" pitchFamily="34" charset="0"/>
                <a:ea typeface="宋体" pitchFamily="2" charset="-122"/>
                <a:cs typeface="Times New Roman" pitchFamily="18" charset="0"/>
              </a:rPr>
              <a:t>溶剂回收系统</a:t>
            </a:r>
            <a:r>
              <a:rPr lang="zh-CN" altLang="en-US" sz="1600" dirty="0" smtClean="0">
                <a:latin typeface="Calibri" pitchFamily="34" charset="0"/>
                <a:ea typeface="宋体" pitchFamily="2" charset="-122"/>
                <a:cs typeface="Times New Roman" pitchFamily="18" charset="0"/>
              </a:rPr>
              <a:t>，腔体全封闭设计，有效防止溶剂外泄，对操作人员的健康保护更周全。</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solidFill>
                  <a:srgbClr val="000000"/>
                </a:solidFill>
                <a:latin typeface="Calibri" pitchFamily="34" charset="0"/>
                <a:ea typeface="宋体" pitchFamily="2" charset="-122"/>
                <a:cs typeface="Times New Roman" pitchFamily="18" charset="0"/>
              </a:rPr>
              <a:t>八个测试工位独立蒸发，可同时测试不同样品，数据独立。</a:t>
            </a:r>
            <a:r>
              <a:rPr lang="zh-CN" altLang="en-US" sz="1600" dirty="0" smtClean="0">
                <a:latin typeface="Calibri" pitchFamily="34" charset="0"/>
                <a:ea typeface="宋体" pitchFamily="2" charset="-122"/>
                <a:cs typeface="Times New Roman" pitchFamily="18" charset="0"/>
              </a:rPr>
              <a:t>我司产品有</a:t>
            </a:r>
            <a:r>
              <a:rPr lang="en-US" altLang="zh-CN" sz="1600" dirty="0" smtClean="0">
                <a:latin typeface="Calibri" pitchFamily="34" charset="0"/>
                <a:ea typeface="宋体" pitchFamily="2" charset="-122"/>
                <a:cs typeface="Times New Roman" pitchFamily="18" charset="0"/>
              </a:rPr>
              <a:t>8</a:t>
            </a:r>
            <a:r>
              <a:rPr lang="zh-CN" altLang="en-US" sz="1600" dirty="0" smtClean="0">
                <a:latin typeface="Calibri" pitchFamily="34" charset="0"/>
                <a:ea typeface="宋体" pitchFamily="2" charset="-122"/>
                <a:cs typeface="Times New Roman" pitchFamily="18" charset="0"/>
              </a:rPr>
              <a:t>腔技术已经十分成熟，可</a:t>
            </a:r>
            <a:r>
              <a:rPr lang="zh-CN" altLang="en-US" sz="1600" b="1" dirty="0" smtClean="0">
                <a:latin typeface="Calibri" pitchFamily="34" charset="0"/>
                <a:ea typeface="宋体" pitchFamily="2" charset="-122"/>
                <a:cs typeface="Times New Roman" pitchFamily="18" charset="0"/>
              </a:rPr>
              <a:t>升级做</a:t>
            </a:r>
            <a:r>
              <a:rPr lang="en-US" altLang="zh-CN" sz="1600" b="1" dirty="0" smtClean="0">
                <a:latin typeface="Calibri" pitchFamily="34" charset="0"/>
                <a:ea typeface="宋体" pitchFamily="2" charset="-122"/>
                <a:cs typeface="Times New Roman" pitchFamily="18" charset="0"/>
              </a:rPr>
              <a:t>18</a:t>
            </a:r>
            <a:r>
              <a:rPr lang="zh-CN" altLang="en-US" sz="1600" b="1" dirty="0" smtClean="0">
                <a:latin typeface="Calibri" pitchFamily="34" charset="0"/>
                <a:ea typeface="宋体" pitchFamily="2" charset="-122"/>
                <a:cs typeface="Times New Roman" pitchFamily="18" charset="0"/>
              </a:rPr>
              <a:t>腔</a:t>
            </a:r>
            <a:r>
              <a:rPr lang="zh-CN" altLang="en-US" sz="1600" dirty="0" smtClean="0">
                <a:latin typeface="Calibri" pitchFamily="34" charset="0"/>
                <a:ea typeface="宋体" pitchFamily="2" charset="-122"/>
                <a:cs typeface="Times New Roman" pitchFamily="18" charset="0"/>
              </a:rPr>
              <a:t>！</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solidFill>
                  <a:srgbClr val="000000"/>
                </a:solidFill>
                <a:latin typeface="Calibri" pitchFamily="34" charset="0"/>
                <a:ea typeface="宋体" pitchFamily="2" charset="-122"/>
                <a:cs typeface="Times New Roman" pitchFamily="18" charset="0"/>
              </a:rPr>
              <a:t>专业软件配置</a:t>
            </a:r>
            <a:r>
              <a:rPr lang="zh-CN" altLang="en-US" sz="1600" b="1" dirty="0" smtClean="0">
                <a:solidFill>
                  <a:srgbClr val="000000"/>
                </a:solidFill>
                <a:latin typeface="Calibri" pitchFamily="34" charset="0"/>
                <a:ea typeface="宋体" pitchFamily="2" charset="-122"/>
                <a:cs typeface="Times New Roman" pitchFamily="18" charset="0"/>
              </a:rPr>
              <a:t>权限管理和数据追踪</a:t>
            </a:r>
            <a:r>
              <a:rPr lang="zh-CN" altLang="en-US" sz="1600" dirty="0" smtClean="0">
                <a:solidFill>
                  <a:srgbClr val="000000"/>
                </a:solidFill>
                <a:latin typeface="Calibri" pitchFamily="34" charset="0"/>
                <a:ea typeface="宋体" pitchFamily="2" charset="-122"/>
                <a:cs typeface="Times New Roman" pitchFamily="18" charset="0"/>
              </a:rPr>
              <a:t>功能，离线报告支持分类及汇总统计报告</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latin typeface="Calibri" pitchFamily="34" charset="0"/>
                <a:ea typeface="宋体" pitchFamily="2" charset="-122"/>
                <a:cs typeface="Times New Roman" pitchFamily="18" charset="0"/>
              </a:rPr>
              <a:t>冷热双腔独立，一腔升温一腔降温；</a:t>
            </a:r>
            <a:r>
              <a:rPr lang="zh-CN" altLang="en-US" sz="1600" dirty="0" smtClean="0">
                <a:solidFill>
                  <a:srgbClr val="000000"/>
                </a:solidFill>
                <a:latin typeface="Calibri" pitchFamily="34" charset="0"/>
                <a:ea typeface="宋体" pitchFamily="2" charset="-122"/>
                <a:cs typeface="Times New Roman" pitchFamily="18" charset="0"/>
              </a:rPr>
              <a:t> </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solidFill>
                  <a:srgbClr val="000000"/>
                </a:solidFill>
                <a:latin typeface="Calibri" pitchFamily="34" charset="0"/>
                <a:ea typeface="宋体" pitchFamily="2" charset="-122"/>
                <a:cs typeface="Times New Roman" pitchFamily="18" charset="0"/>
              </a:rPr>
              <a:t>液晶显示屏实时显示每个腔的测试重量、残渣率、温度等数据。</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b="1" dirty="0" smtClean="0">
                <a:latin typeface="Calibri" pitchFamily="34" charset="0"/>
                <a:ea typeface="宋体" pitchFamily="2" charset="-122"/>
                <a:cs typeface="Times New Roman" pitchFamily="18" charset="0"/>
              </a:rPr>
              <a:t>水加热不是电加热</a:t>
            </a:r>
            <a:r>
              <a:rPr lang="zh-CN" altLang="en-US" sz="1600" dirty="0" smtClean="0">
                <a:latin typeface="Calibri" pitchFamily="34" charset="0"/>
                <a:ea typeface="宋体" pitchFamily="2" charset="-122"/>
                <a:cs typeface="Times New Roman" pitchFamily="18" charset="0"/>
              </a:rPr>
              <a:t>；加热系统设在测试腔外</a:t>
            </a:r>
            <a:r>
              <a:rPr lang="zh-CN" altLang="en-US" sz="1600" dirty="0" smtClean="0">
                <a:solidFill>
                  <a:srgbClr val="000000"/>
                </a:solidFill>
                <a:latin typeface="Calibri" pitchFamily="34" charset="0"/>
                <a:ea typeface="宋体" pitchFamily="2" charset="-122"/>
                <a:cs typeface="Times New Roman" pitchFamily="18" charset="0"/>
              </a:rPr>
              <a:t>，蒸发腔内没有高压电火，安全性有保障。</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solidFill>
                  <a:srgbClr val="000000"/>
                </a:solidFill>
                <a:latin typeface="Calibri" pitchFamily="34" charset="0"/>
                <a:ea typeface="宋体" pitchFamily="2" charset="-122"/>
                <a:cs typeface="Times New Roman" pitchFamily="18" charset="0"/>
              </a:rPr>
              <a:t>具备手动和自动两种工作模式；在自动模式中，只需把蒸发皿置于</a:t>
            </a:r>
            <a:r>
              <a:rPr lang="zh-CN" altLang="en-US" sz="1600" dirty="0" smtClean="0">
                <a:latin typeface="Calibri" pitchFamily="34" charset="0"/>
                <a:ea typeface="宋体" pitchFamily="2" charset="-122"/>
                <a:cs typeface="Times New Roman" pitchFamily="18" charset="0"/>
              </a:rPr>
              <a:t>测试腔中干燥至恒重，然后手动注入</a:t>
            </a:r>
            <a:r>
              <a:rPr lang="zh-CN" altLang="en-US" sz="1600" dirty="0" smtClean="0">
                <a:solidFill>
                  <a:srgbClr val="000000"/>
                </a:solidFill>
                <a:latin typeface="Calibri" pitchFamily="34" charset="0"/>
                <a:ea typeface="宋体" pitchFamily="2" charset="-122"/>
                <a:cs typeface="Times New Roman" pitchFamily="18" charset="0"/>
              </a:rPr>
              <a:t>样品液</a:t>
            </a:r>
            <a:r>
              <a:rPr lang="zh-CN" altLang="en-US" sz="1600" dirty="0" smtClean="0">
                <a:latin typeface="Calibri" pitchFamily="34" charset="0"/>
                <a:ea typeface="宋体" pitchFamily="2" charset="-122"/>
                <a:cs typeface="Times New Roman" pitchFamily="18" charset="0"/>
              </a:rPr>
              <a:t>；</a:t>
            </a:r>
            <a:r>
              <a:rPr lang="zh-CN" altLang="en-US" sz="1600" dirty="0" smtClean="0">
                <a:solidFill>
                  <a:srgbClr val="000000"/>
                </a:solidFill>
                <a:latin typeface="Calibri" pitchFamily="34" charset="0"/>
                <a:ea typeface="宋体" pitchFamily="2" charset="-122"/>
                <a:cs typeface="Times New Roman" pitchFamily="18" charset="0"/>
              </a:rPr>
              <a:t>蒸发、干燥、称重、过程反复、恒重判断、计算都是程序控制自动完成，一键操作，全自动测试</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latin typeface="Calibri" pitchFamily="34" charset="0"/>
                <a:ea typeface="宋体" pitchFamily="2" charset="-122"/>
                <a:cs typeface="Times New Roman" pitchFamily="18" charset="0"/>
              </a:rPr>
              <a:t>超温度报警，蒸发完成报警。</a:t>
            </a:r>
            <a:r>
              <a:rPr lang="zh-CN" altLang="en-US" sz="1600" b="1" dirty="0" smtClean="0">
                <a:latin typeface="Calibri" pitchFamily="34" charset="0"/>
                <a:ea typeface="宋体" pitchFamily="2" charset="-122"/>
                <a:cs typeface="Times New Roman" pitchFamily="18" charset="0"/>
              </a:rPr>
              <a:t>安全性好</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solidFill>
                  <a:srgbClr val="000000"/>
                </a:solidFill>
                <a:latin typeface="Calibri" pitchFamily="34" charset="0"/>
                <a:ea typeface="宋体" pitchFamily="2" charset="-122"/>
                <a:cs typeface="Times New Roman" pitchFamily="18" charset="0"/>
              </a:rPr>
              <a:t>测试流程可灵活设置，程序控制</a:t>
            </a:r>
            <a:r>
              <a:rPr lang="zh-CN" altLang="en-US" sz="1600" b="1" dirty="0" smtClean="0">
                <a:solidFill>
                  <a:srgbClr val="000000"/>
                </a:solidFill>
                <a:latin typeface="Calibri" pitchFamily="34" charset="0"/>
                <a:ea typeface="宋体" pitchFamily="2" charset="-122"/>
                <a:cs typeface="Times New Roman" pitchFamily="18" charset="0"/>
              </a:rPr>
              <a:t>全自动测试</a:t>
            </a:r>
            <a:r>
              <a:rPr lang="zh-CN" altLang="en-US" sz="1600" dirty="0" smtClean="0">
                <a:solidFill>
                  <a:srgbClr val="000000"/>
                </a:solidFill>
                <a:latin typeface="Calibri" pitchFamily="34" charset="0"/>
                <a:ea typeface="宋体" pitchFamily="2" charset="-122"/>
                <a:cs typeface="Times New Roman" pitchFamily="18" charset="0"/>
              </a:rPr>
              <a:t>。</a:t>
            </a:r>
            <a:r>
              <a:rPr lang="zh-CN" altLang="en-US" sz="1600" dirty="0" smtClean="0">
                <a:latin typeface="Calibri" pitchFamily="34" charset="0"/>
                <a:ea typeface="宋体" pitchFamily="2" charset="-122"/>
                <a:cs typeface="Times New Roman" pitchFamily="18" charset="0"/>
              </a:rPr>
              <a:t>自动标识、自动记录自动归类、报告自动归类</a:t>
            </a:r>
            <a:endParaRPr lang="zh-CN" altLang="en-US" sz="1600" dirty="0" smtClean="0">
              <a:latin typeface="Arial" pitchFamily="34" charset="0"/>
              <a:ea typeface="宋体" pitchFamily="2" charset="-122"/>
              <a:cs typeface="宋体" pitchFamily="2" charset="-122"/>
            </a:endParaRPr>
          </a:p>
          <a:p>
            <a:pPr lvl="0" defTabSz="914400" eaLnBrk="0" fontAlgn="base" hangingPunct="0">
              <a:lnSpc>
                <a:spcPts val="2200"/>
              </a:lnSpc>
              <a:spcBef>
                <a:spcPct val="0"/>
              </a:spcBef>
              <a:spcAft>
                <a:spcPct val="0"/>
              </a:spcAft>
              <a:buFontTx/>
              <a:buChar char="•"/>
            </a:pPr>
            <a:r>
              <a:rPr lang="zh-CN" altLang="en-US" sz="1600" dirty="0" smtClean="0">
                <a:latin typeface="Calibri" pitchFamily="34" charset="0"/>
                <a:ea typeface="宋体" pitchFamily="2" charset="-122"/>
                <a:cs typeface="Times New Roman" pitchFamily="18" charset="0"/>
              </a:rPr>
              <a:t>溶剂测试也支持比如乙酸乙酯</a:t>
            </a:r>
            <a:endParaRPr lang="zh-CN" altLang="en-US" sz="1600" dirty="0" smtClean="0">
              <a:latin typeface="Arial" pitchFamily="34" charset="0"/>
              <a:ea typeface="宋体" pitchFamily="2" charset="-122"/>
              <a:cs typeface="宋体"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黑体" pitchFamily="49" charset="-122"/>
              </a:rPr>
              <a:t>2.16 </a:t>
            </a:r>
            <a:r>
              <a:rPr dirty="0" smtClean="0">
                <a:cs typeface="黑体" pitchFamily="49" charset="-122"/>
              </a:rPr>
              <a:t>气相色谱仪</a:t>
            </a:r>
            <a:endParaRPr lang="zh-CN" altLang="en-US" dirty="0"/>
          </a:p>
        </p:txBody>
      </p:sp>
      <p:graphicFrame>
        <p:nvGraphicFramePr>
          <p:cNvPr id="3" name="表格 2"/>
          <p:cNvGraphicFramePr>
            <a:graphicFrameLocks noGrp="1"/>
          </p:cNvGraphicFramePr>
          <p:nvPr/>
        </p:nvGraphicFramePr>
        <p:xfrm>
          <a:off x="1954183" y="1358092"/>
          <a:ext cx="7786742" cy="4105109"/>
        </p:xfrm>
        <a:graphic>
          <a:graphicData uri="http://schemas.openxmlformats.org/drawingml/2006/table">
            <a:tbl>
              <a:tblPr/>
              <a:tblGrid>
                <a:gridCol w="1357322"/>
                <a:gridCol w="2214578"/>
                <a:gridCol w="1857388"/>
                <a:gridCol w="2357454"/>
              </a:tblGrid>
              <a:tr h="161925">
                <a:tc>
                  <a:txBody>
                    <a:bodyPr/>
                    <a:lstStyle/>
                    <a:p>
                      <a:pPr indent="0" algn="ctr">
                        <a:lnSpc>
                          <a:spcPct val="150000"/>
                        </a:lnSpc>
                        <a:spcAft>
                          <a:spcPts val="0"/>
                        </a:spcAft>
                      </a:pPr>
                      <a:r>
                        <a:rPr lang="zh-CN" sz="1400" dirty="0">
                          <a:latin typeface="Times New Roman"/>
                          <a:ea typeface="宋体"/>
                          <a:cs typeface="Times New Roman"/>
                        </a:rPr>
                        <a:t>仪器名称</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GC-9801</a:t>
                      </a:r>
                      <a:r>
                        <a:rPr lang="zh-CN" sz="1400" dirty="0">
                          <a:latin typeface="Times New Roman"/>
                          <a:ea typeface="宋体"/>
                          <a:cs typeface="Times New Roman"/>
                        </a:rPr>
                        <a:t>气相色谱仪</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dirty="0">
                          <a:latin typeface="Times New Roman"/>
                          <a:ea typeface="宋体"/>
                          <a:cs typeface="Times New Roman"/>
                        </a:rPr>
                        <a:t>鼓风干燥箱</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GBQKD-1</a:t>
                      </a:r>
                      <a:r>
                        <a:rPr lang="zh-CN" sz="1400" dirty="0">
                          <a:latin typeface="Times New Roman"/>
                          <a:ea typeface="宋体"/>
                          <a:cs typeface="Times New Roman"/>
                        </a:rPr>
                        <a:t>氢空氮发生器</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dirty="0">
                          <a:latin typeface="Times New Roman"/>
                          <a:ea typeface="宋体"/>
                          <a:cs typeface="Times New Roman"/>
                        </a:rPr>
                        <a:t>适用范围</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50000"/>
                        </a:lnSpc>
                        <a:spcAft>
                          <a:spcPts val="0"/>
                        </a:spcAft>
                      </a:pPr>
                      <a:r>
                        <a:rPr lang="zh-CN" sz="1400" dirty="0">
                          <a:latin typeface="Times New Roman"/>
                          <a:ea typeface="宋体"/>
                          <a:cs typeface="Times New Roman"/>
                        </a:rPr>
                        <a:t>检测印刷包装品的溶剂残留量及异味，或检测溶剂的浓度和含量</a:t>
                      </a:r>
                      <a:r>
                        <a:rPr lang="zh-CN" sz="1400" dirty="0">
                          <a:latin typeface="Tahoma"/>
                          <a:ea typeface="Times New Roman"/>
                          <a:cs typeface="Times New Roman"/>
                        </a:rPr>
                        <a:t> </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zh-CN" sz="1400">
                          <a:latin typeface="Times New Roman"/>
                          <a:ea typeface="宋体"/>
                          <a:cs typeface="Times New Roman"/>
                        </a:rPr>
                        <a:t>干燥、烘焙、灭菌</a:t>
                      </a:r>
                      <a:endParaRPr lang="zh-CN" sz="1400">
                        <a:latin typeface="Tahoma"/>
                        <a:ea typeface="宋体"/>
                        <a:cs typeface="Times New Roman"/>
                      </a:endParaRPr>
                    </a:p>
                    <a:p>
                      <a:pPr indent="0" algn="ctr">
                        <a:lnSpc>
                          <a:spcPct val="150000"/>
                        </a:lnSpc>
                        <a:spcAft>
                          <a:spcPts val="0"/>
                        </a:spcAft>
                      </a:pPr>
                      <a:r>
                        <a:rPr lang="zh-CN" sz="1400">
                          <a:latin typeface="Times New Roman"/>
                          <a:ea typeface="宋体"/>
                          <a:cs typeface="Times New Roman"/>
                        </a:rPr>
                        <a:t>（气相色谱仪配套仪器）</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50000"/>
                        </a:lnSpc>
                        <a:spcAft>
                          <a:spcPts val="0"/>
                        </a:spcAft>
                      </a:pPr>
                      <a:r>
                        <a:rPr lang="zh-CN" sz="1400" dirty="0">
                          <a:latin typeface="Times New Roman"/>
                          <a:ea typeface="宋体"/>
                          <a:cs typeface="Times New Roman"/>
                        </a:rPr>
                        <a:t>氢气、空气、氮气</a:t>
                      </a:r>
                      <a:r>
                        <a:rPr lang="zh-CN" sz="1400" dirty="0" smtClean="0">
                          <a:latin typeface="Times New Roman"/>
                          <a:ea typeface="宋体"/>
                          <a:cs typeface="Times New Roman"/>
                        </a:rPr>
                        <a:t>发生器（</a:t>
                      </a:r>
                      <a:r>
                        <a:rPr lang="zh-CN" sz="1400" dirty="0">
                          <a:latin typeface="Times New Roman"/>
                          <a:ea typeface="宋体"/>
                          <a:cs typeface="Times New Roman"/>
                        </a:rPr>
                        <a:t>气相色谱仪配套仪器）</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温控范围</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smtClean="0">
                          <a:latin typeface="Times New Roman"/>
                          <a:ea typeface="宋体"/>
                          <a:cs typeface="Times New Roman"/>
                        </a:rPr>
                        <a:t>10-400℃</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smtClean="0">
                          <a:latin typeface="Times New Roman"/>
                          <a:ea typeface="宋体"/>
                          <a:cs typeface="Times New Roman"/>
                        </a:rPr>
                        <a:t>10-300℃</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程序升温速率</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0.1-40</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indent="0" algn="ctr">
                        <a:lnSpc>
                          <a:spcPct val="150000"/>
                        </a:lnSpc>
                        <a:spcAft>
                          <a:spcPts val="0"/>
                        </a:spcAft>
                      </a:pPr>
                      <a:r>
                        <a:rPr lang="zh-CN" sz="1400">
                          <a:latin typeface="Times New Roman"/>
                          <a:ea typeface="宋体"/>
                          <a:cs typeface="Times New Roman"/>
                        </a:rPr>
                        <a:t>输出流量</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n-US" sz="1400" dirty="0">
                          <a:latin typeface="Times New Roman"/>
                          <a:ea typeface="宋体"/>
                          <a:cs typeface="Times New Roman"/>
                        </a:rPr>
                        <a:t>/</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50000"/>
                        </a:lnSpc>
                        <a:spcAft>
                          <a:spcPts val="0"/>
                        </a:spcAft>
                      </a:pPr>
                      <a:r>
                        <a:rPr lang="zh-CN" sz="1400" dirty="0">
                          <a:latin typeface="Times New Roman"/>
                          <a:ea typeface="宋体"/>
                          <a:cs typeface="Times New Roman"/>
                        </a:rPr>
                        <a:t>氮气、氢气</a:t>
                      </a:r>
                      <a:r>
                        <a:rPr lang="en-US" sz="1400" dirty="0">
                          <a:latin typeface="Times New Roman"/>
                          <a:ea typeface="宋体"/>
                          <a:cs typeface="Times New Roman"/>
                        </a:rPr>
                        <a:t>0-300ml/min</a:t>
                      </a:r>
                      <a:endParaRPr lang="zh-CN" sz="1400" dirty="0">
                        <a:latin typeface="Tahoma"/>
                        <a:ea typeface="宋体"/>
                        <a:cs typeface="Times New Roman"/>
                      </a:endParaRPr>
                    </a:p>
                    <a:p>
                      <a:pPr indent="0">
                        <a:lnSpc>
                          <a:spcPct val="150000"/>
                        </a:lnSpc>
                        <a:spcAft>
                          <a:spcPts val="0"/>
                        </a:spcAft>
                      </a:pPr>
                      <a:r>
                        <a:rPr lang="zh-CN" sz="1400" dirty="0">
                          <a:latin typeface="Times New Roman"/>
                          <a:ea typeface="宋体"/>
                          <a:cs typeface="Times New Roman"/>
                        </a:rPr>
                        <a:t>空气：</a:t>
                      </a:r>
                      <a:r>
                        <a:rPr lang="en-US" sz="1400" dirty="0">
                          <a:latin typeface="Times New Roman"/>
                          <a:ea typeface="宋体"/>
                          <a:cs typeface="Times New Roman"/>
                        </a:rPr>
                        <a:t>0-300ml/min</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4789">
                <a:tc>
                  <a:txBody>
                    <a:bodyPr/>
                    <a:lstStyle/>
                    <a:p>
                      <a:pPr indent="0" algn="ctr">
                        <a:lnSpc>
                          <a:spcPct val="150000"/>
                        </a:lnSpc>
                        <a:spcAft>
                          <a:spcPts val="0"/>
                        </a:spcAft>
                      </a:pPr>
                      <a:r>
                        <a:rPr lang="zh-CN" sz="1400">
                          <a:latin typeface="Times New Roman"/>
                          <a:ea typeface="宋体"/>
                          <a:cs typeface="Times New Roman"/>
                        </a:rPr>
                        <a:t>仪器外观</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4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endParaRPr lang="en-US" sz="14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3798"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23825" cy="238125"/>
          </a:xfrm>
          <a:prstGeom prst="rect">
            <a:avLst/>
          </a:prstGeom>
          <a:noFill/>
        </p:spPr>
      </p:pic>
      <p:pic>
        <p:nvPicPr>
          <p:cNvPr id="33797"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23825" cy="238125"/>
          </a:xfrm>
          <a:prstGeom prst="rect">
            <a:avLst/>
          </a:prstGeom>
          <a:noFill/>
        </p:spPr>
      </p:pic>
      <p:pic>
        <p:nvPicPr>
          <p:cNvPr id="33795" name="图片 7" descr="GC9801"/>
          <p:cNvPicPr>
            <a:picLocks noChangeAspect="1" noChangeArrowheads="1"/>
          </p:cNvPicPr>
          <p:nvPr/>
        </p:nvPicPr>
        <p:blipFill>
          <a:blip r:embed="rId3"/>
          <a:srcRect l="17577" t="12981" r="18430" b="25006"/>
          <a:stretch>
            <a:fillRect/>
          </a:stretch>
        </p:blipFill>
        <p:spPr bwMode="auto">
          <a:xfrm>
            <a:off x="3668695" y="4163232"/>
            <a:ext cx="1352550" cy="1123950"/>
          </a:xfrm>
          <a:prstGeom prst="rect">
            <a:avLst/>
          </a:prstGeom>
          <a:noFill/>
        </p:spPr>
      </p:pic>
      <p:pic>
        <p:nvPicPr>
          <p:cNvPr id="33794" name="图片 9" descr="鼓风干燥箱 副本"/>
          <p:cNvPicPr>
            <a:picLocks noChangeAspect="1" noChangeArrowheads="1"/>
          </p:cNvPicPr>
          <p:nvPr/>
        </p:nvPicPr>
        <p:blipFill>
          <a:blip r:embed="rId4" cstate="print"/>
          <a:srcRect l="10866" t="11334" r="10866" b="4668"/>
          <a:stretch>
            <a:fillRect/>
          </a:stretch>
        </p:blipFill>
        <p:spPr bwMode="auto">
          <a:xfrm>
            <a:off x="5811835" y="4429926"/>
            <a:ext cx="1447800" cy="962025"/>
          </a:xfrm>
          <a:prstGeom prst="rect">
            <a:avLst/>
          </a:prstGeom>
          <a:noFill/>
        </p:spPr>
      </p:pic>
      <p:pic>
        <p:nvPicPr>
          <p:cNvPr id="33793" name="图片 8" descr="氢空氮"/>
          <p:cNvPicPr>
            <a:picLocks noChangeAspect="1" noChangeArrowheads="1"/>
          </p:cNvPicPr>
          <p:nvPr/>
        </p:nvPicPr>
        <p:blipFill>
          <a:blip r:embed="rId5" cstate="print"/>
          <a:srcRect/>
          <a:stretch>
            <a:fillRect/>
          </a:stretch>
        </p:blipFill>
        <p:spPr bwMode="auto">
          <a:xfrm>
            <a:off x="7812099" y="4072736"/>
            <a:ext cx="1476375" cy="13430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4822964" y="1129745"/>
            <a:ext cx="1941045" cy="211429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4453853" y="3692536"/>
            <a:ext cx="3287464" cy="1222593"/>
            <a:chOff x="784919" y="1740306"/>
            <a:chExt cx="1313916" cy="916730"/>
          </a:xfrm>
        </p:grpSpPr>
        <p:sp>
          <p:nvSpPr>
            <p:cNvPr id="5" name="TextBox 4"/>
            <p:cNvSpPr txBox="1"/>
            <p:nvPr/>
          </p:nvSpPr>
          <p:spPr>
            <a:xfrm>
              <a:off x="910655" y="1740306"/>
              <a:ext cx="1062445" cy="646329"/>
            </a:xfrm>
            <a:prstGeom prst="rect">
              <a:avLst/>
            </a:prstGeom>
            <a:noFill/>
          </p:spPr>
          <p:txBody>
            <a:bodyPr wrap="square" lIns="0" rIns="0" rtlCol="0">
              <a:spAutoFit/>
            </a:bodyPr>
            <a:lstStyle/>
            <a:p>
              <a:pPr algn="ctr"/>
              <a:r>
                <a:rPr lang="zh-CN" altLang="en-US" sz="4800" b="1" dirty="0" smtClean="0">
                  <a:solidFill>
                    <a:schemeClr val="tx1">
                      <a:lumMod val="75000"/>
                      <a:lumOff val="25000"/>
                    </a:schemeClr>
                  </a:solidFill>
                </a:rPr>
                <a:t>售后服务</a:t>
              </a:r>
              <a:endParaRPr lang="zh-CN" altLang="en-US" sz="4800" b="1" dirty="0">
                <a:solidFill>
                  <a:schemeClr val="tx1">
                    <a:lumMod val="75000"/>
                    <a:lumOff val="25000"/>
                  </a:schemeClr>
                </a:solidFill>
              </a:endParaRPr>
            </a:p>
          </p:txBody>
        </p:sp>
        <p:sp>
          <p:nvSpPr>
            <p:cNvPr id="6" name="TextBox 5"/>
            <p:cNvSpPr txBox="1"/>
            <p:nvPr/>
          </p:nvSpPr>
          <p:spPr>
            <a:xfrm>
              <a:off x="784919" y="2380102"/>
              <a:ext cx="1313916" cy="276934"/>
            </a:xfrm>
            <a:prstGeom prst="rect">
              <a:avLst/>
            </a:prstGeom>
            <a:noFill/>
          </p:spPr>
          <p:txBody>
            <a:bodyPr wrap="square" rtlCol="0">
              <a:spAutoFit/>
            </a:bodyPr>
            <a:lstStyle/>
            <a:p>
              <a:pPr algn="ctr"/>
              <a:r>
                <a:rPr lang="en-US" altLang="zh-CN" sz="1800" b="1" dirty="0" smtClean="0">
                  <a:solidFill>
                    <a:schemeClr val="accent1"/>
                  </a:solidFill>
                </a:rPr>
                <a:t>AFTER SERVICE</a:t>
              </a:r>
              <a:endParaRPr lang="zh-CN" altLang="en-US" sz="1800" b="1" dirty="0">
                <a:solidFill>
                  <a:schemeClr val="accent1"/>
                </a:solidFill>
              </a:endParaRPr>
            </a:p>
          </p:txBody>
        </p:sp>
      </p:grpSp>
      <p:sp>
        <p:nvSpPr>
          <p:cNvPr id="13" name="椭圆 12"/>
          <p:cNvSpPr/>
          <p:nvPr/>
        </p:nvSpPr>
        <p:spPr>
          <a:xfrm>
            <a:off x="8370631" y="5478898"/>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4" name="椭圆 13"/>
          <p:cNvSpPr/>
          <p:nvPr/>
        </p:nvSpPr>
        <p:spPr>
          <a:xfrm>
            <a:off x="11251701" y="5125976"/>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5" name="椭圆 14"/>
          <p:cNvSpPr/>
          <p:nvPr/>
        </p:nvSpPr>
        <p:spPr>
          <a:xfrm>
            <a:off x="2597288" y="6289573"/>
            <a:ext cx="1509180" cy="150913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6" name="椭圆 15"/>
          <p:cNvSpPr>
            <a:spLocks noChangeAspect="1"/>
          </p:cNvSpPr>
          <p:nvPr/>
        </p:nvSpPr>
        <p:spPr>
          <a:xfrm>
            <a:off x="6338868" y="6144520"/>
            <a:ext cx="768200" cy="7681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7" name="椭圆 16"/>
          <p:cNvSpPr>
            <a:spLocks noChangeAspect="1"/>
          </p:cNvSpPr>
          <p:nvPr/>
        </p:nvSpPr>
        <p:spPr>
          <a:xfrm>
            <a:off x="10340623" y="6289573"/>
            <a:ext cx="864225" cy="8642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8" name="椭圆 17"/>
          <p:cNvSpPr>
            <a:spLocks noChangeAspect="1"/>
          </p:cNvSpPr>
          <p:nvPr/>
        </p:nvSpPr>
        <p:spPr>
          <a:xfrm>
            <a:off x="7218331" y="6577640"/>
            <a:ext cx="1152300" cy="1152267"/>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9" name="椭圆 18"/>
          <p:cNvSpPr>
            <a:spLocks noChangeAspect="1"/>
          </p:cNvSpPr>
          <p:nvPr/>
        </p:nvSpPr>
        <p:spPr>
          <a:xfrm>
            <a:off x="4214953" y="5771623"/>
            <a:ext cx="672175" cy="67215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0" name="椭圆 19"/>
          <p:cNvSpPr>
            <a:spLocks noChangeAspect="1"/>
          </p:cNvSpPr>
          <p:nvPr/>
        </p:nvSpPr>
        <p:spPr>
          <a:xfrm>
            <a:off x="1679947" y="6144205"/>
            <a:ext cx="672175" cy="67215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1" name="椭圆 20"/>
          <p:cNvSpPr>
            <a:spLocks noChangeAspect="1"/>
          </p:cNvSpPr>
          <p:nvPr/>
        </p:nvSpPr>
        <p:spPr>
          <a:xfrm>
            <a:off x="1007772" y="6708063"/>
            <a:ext cx="672175" cy="67215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2" name="椭圆 21"/>
          <p:cNvSpPr>
            <a:spLocks noChangeAspect="1"/>
          </p:cNvSpPr>
          <p:nvPr/>
        </p:nvSpPr>
        <p:spPr>
          <a:xfrm>
            <a:off x="335447" y="6523354"/>
            <a:ext cx="432113" cy="4321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3" name="椭圆 22"/>
          <p:cNvSpPr>
            <a:spLocks noChangeAspect="1"/>
          </p:cNvSpPr>
          <p:nvPr/>
        </p:nvSpPr>
        <p:spPr>
          <a:xfrm>
            <a:off x="5238119" y="6018476"/>
            <a:ext cx="336088" cy="336078"/>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4" name="椭圆 23"/>
          <p:cNvSpPr>
            <a:spLocks noChangeAspect="1"/>
          </p:cNvSpPr>
          <p:nvPr/>
        </p:nvSpPr>
        <p:spPr>
          <a:xfrm>
            <a:off x="5844285" y="5712505"/>
            <a:ext cx="336088" cy="3360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5" name="椭圆 24"/>
          <p:cNvSpPr>
            <a:spLocks noChangeAspect="1"/>
          </p:cNvSpPr>
          <p:nvPr/>
        </p:nvSpPr>
        <p:spPr>
          <a:xfrm>
            <a:off x="95385" y="6265274"/>
            <a:ext cx="240063" cy="24005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grpSp>
        <p:nvGrpSpPr>
          <p:cNvPr id="2" name="组合 1"/>
          <p:cNvGrpSpPr/>
          <p:nvPr/>
        </p:nvGrpSpPr>
        <p:grpSpPr>
          <a:xfrm>
            <a:off x="5504007" y="965359"/>
            <a:ext cx="2237310" cy="2439029"/>
            <a:chOff x="4126930" y="-1460698"/>
            <a:chExt cx="1677546" cy="1828848"/>
          </a:xfrm>
        </p:grpSpPr>
        <p:sp>
          <p:nvSpPr>
            <p:cNvPr id="28" name="矩形 10"/>
            <p:cNvSpPr>
              <a:spLocks noChangeAspect="1"/>
            </p:cNvSpPr>
            <p:nvPr/>
          </p:nvSpPr>
          <p:spPr>
            <a:xfrm>
              <a:off x="4126930" y="-1460698"/>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1" name="KSO_Shape"/>
            <p:cNvSpPr>
              <a:spLocks noChangeAspect="1"/>
            </p:cNvSpPr>
            <p:nvPr/>
          </p:nvSpPr>
          <p:spPr bwMode="auto">
            <a:xfrm>
              <a:off x="4543303" y="-769442"/>
              <a:ext cx="844801" cy="446336"/>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lumMod val="50000"/>
              </a:scheme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4556414" y="658220"/>
            <a:ext cx="1233265" cy="134446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r>
              <a:rPr lang="en-US" altLang="zh-CN" sz="4800" dirty="0" smtClean="0">
                <a:solidFill>
                  <a:prstClr val="white"/>
                </a:solidFill>
                <a:latin typeface="Impact" panose="020B0806030902050204" pitchFamily="34" charset="0"/>
              </a:rPr>
              <a:t>03</a:t>
            </a:r>
            <a:endParaRPr lang="zh-CN" altLang="en-US" sz="3700" dirty="0">
              <a:solidFill>
                <a:prstClr val="white"/>
              </a:solidFill>
              <a:latin typeface="Impact" panose="020B0806030902050204" pitchFamily="34" charset="0"/>
            </a:endParaRPr>
          </a:p>
        </p:txBody>
      </p:sp>
    </p:spTree>
    <p:extLst>
      <p:ext uri="{BB962C8B-B14F-4D97-AF65-F5344CB8AC3E}">
        <p14:creationId xmlns:p14="http://schemas.microsoft.com/office/powerpoint/2010/main" xmlns="" val="2155213585"/>
      </p:ext>
    </p:extLst>
  </p:cSld>
  <p:clrMapOvr>
    <a:masterClrMapping/>
  </p:clrMapOvr>
  <mc:AlternateContent xmlns:mc="http://schemas.openxmlformats.org/markup-compatibility/2006">
    <mc:Choice xmlns:p14="http://schemas.microsoft.com/office/powerpoint/2010/main" xmlns="" Requires="p14">
      <p:transition spd="slow" p14:dur="1600" advTm="7000">
        <p:blinds dir="vert"/>
      </p:transition>
    </mc:Choice>
    <mc:Fallback>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10" presetClass="entr" presetSubtype="0" fill="hold" nodeType="withEffect">
                                  <p:stCondLst>
                                    <p:cond delay="1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par>
                                <p:cTn id="13" presetID="42" presetClass="path" presetSubtype="0" accel="50000" decel="50000" autoRev="1" fill="hold" nodeType="withEffect">
                                  <p:stCondLst>
                                    <p:cond delay="0"/>
                                  </p:stCondLst>
                                  <p:childTnLst>
                                    <p:animMotion origin="layout" path="M 2.77778E-7 1.80191E-6 L -0.06302 -0.00062 " pathEditMode="relative" rAng="0" ptsTypes="AA">
                                      <p:cBhvr>
                                        <p:cTn id="14" dur="1250" fill="hold"/>
                                        <p:tgtEl>
                                          <p:spTgt spid="2"/>
                                        </p:tgtEl>
                                        <p:attrNameLst>
                                          <p:attrName>ppt_x</p:attrName>
                                          <p:attrName>ppt_y</p:attrName>
                                        </p:attrNameLst>
                                      </p:cBhvr>
                                      <p:rCtr x="-3160" y="-31"/>
                                    </p:animMotion>
                                  </p:childTnLst>
                                </p:cTn>
                              </p:par>
                            </p:childTnLst>
                          </p:cTn>
                        </p:par>
                        <p:par>
                          <p:cTn id="15" fill="hold">
                            <p:stCondLst>
                              <p:cond delay="25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90"/>
                                          </p:val>
                                        </p:tav>
                                        <p:tav tm="100000">
                                          <p:val>
                                            <p:fltVal val="0"/>
                                          </p:val>
                                        </p:tav>
                                      </p:tavLst>
                                    </p:anim>
                                    <p:animEffect transition="in" filter="fade">
                                      <p:cBhvr>
                                        <p:cTn id="21" dur="5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103"/>
                                  </p:stCondLst>
                                  <p:childTnLst>
                                    <p:set>
                                      <p:cBhvr>
                                        <p:cTn id="39" dur="1" fill="hold">
                                          <p:stCondLst>
                                            <p:cond delay="0"/>
                                          </p:stCondLst>
                                        </p:cTn>
                                        <p:tgtEl>
                                          <p:spTgt spid="16"/>
                                        </p:tgtEl>
                                        <p:attrNameLst>
                                          <p:attrName>style.visibility</p:attrName>
                                        </p:attrNameLst>
                                      </p:cBhvr>
                                      <p:to>
                                        <p:strVal val="visible"/>
                                      </p:to>
                                    </p:set>
                                    <p:anim calcmode="lin" valueType="num">
                                      <p:cBhvr>
                                        <p:cTn id="40" dur="589" fill="hold"/>
                                        <p:tgtEl>
                                          <p:spTgt spid="16"/>
                                        </p:tgtEl>
                                        <p:attrNameLst>
                                          <p:attrName>ppt_w</p:attrName>
                                        </p:attrNameLst>
                                      </p:cBhvr>
                                      <p:tavLst>
                                        <p:tav tm="0">
                                          <p:val>
                                            <p:fltVal val="0"/>
                                          </p:val>
                                        </p:tav>
                                        <p:tav tm="100000">
                                          <p:val>
                                            <p:strVal val="#ppt_w"/>
                                          </p:val>
                                        </p:tav>
                                      </p:tavLst>
                                    </p:anim>
                                    <p:anim calcmode="lin" valueType="num">
                                      <p:cBhvr>
                                        <p:cTn id="41" dur="589" fill="hold"/>
                                        <p:tgtEl>
                                          <p:spTgt spid="16"/>
                                        </p:tgtEl>
                                        <p:attrNameLst>
                                          <p:attrName>ppt_h</p:attrName>
                                        </p:attrNameLst>
                                      </p:cBhvr>
                                      <p:tavLst>
                                        <p:tav tm="0">
                                          <p:val>
                                            <p:fltVal val="0"/>
                                          </p:val>
                                        </p:tav>
                                        <p:tav tm="100000">
                                          <p:val>
                                            <p:strVal val="#ppt_h"/>
                                          </p:val>
                                        </p:tav>
                                      </p:tavLst>
                                    </p:anim>
                                    <p:anim calcmode="lin" valueType="num">
                                      <p:cBhvr>
                                        <p:cTn id="42" dur="589" fill="hold"/>
                                        <p:tgtEl>
                                          <p:spTgt spid="16"/>
                                        </p:tgtEl>
                                        <p:attrNameLst>
                                          <p:attrName>ppt_x</p:attrName>
                                        </p:attrNameLst>
                                      </p:cBhvr>
                                      <p:tavLst>
                                        <p:tav tm="0">
                                          <p:val>
                                            <p:fltVal val="0.5"/>
                                          </p:val>
                                        </p:tav>
                                        <p:tav tm="100000">
                                          <p:val>
                                            <p:strVal val="#ppt_x"/>
                                          </p:val>
                                        </p:tav>
                                      </p:tavLst>
                                    </p:anim>
                                    <p:anim calcmode="lin" valueType="num">
                                      <p:cBhvr>
                                        <p:cTn id="43" dur="589" fill="hold"/>
                                        <p:tgtEl>
                                          <p:spTgt spid="16"/>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25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ppt_x</p:attrName>
                                        </p:attrNameLst>
                                      </p:cBhvr>
                                      <p:tavLst>
                                        <p:tav tm="0">
                                          <p:val>
                                            <p:fltVal val="0.5"/>
                                          </p:val>
                                        </p:tav>
                                        <p:tav tm="100000">
                                          <p:val>
                                            <p:strVal val="#ppt_x"/>
                                          </p:val>
                                        </p:tav>
                                      </p:tavLst>
                                    </p:anim>
                                    <p:anim calcmode="lin" valueType="num">
                                      <p:cBhvr>
                                        <p:cTn id="49" dur="500" fill="hold"/>
                                        <p:tgtEl>
                                          <p:spTgt spid="17"/>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35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ppt_x</p:attrName>
                                        </p:attrNameLst>
                                      </p:cBhvr>
                                      <p:tavLst>
                                        <p:tav tm="0">
                                          <p:val>
                                            <p:fltVal val="0.5"/>
                                          </p:val>
                                        </p:tav>
                                        <p:tav tm="100000">
                                          <p:val>
                                            <p:strVal val="#ppt_x"/>
                                          </p:val>
                                        </p:tav>
                                      </p:tavLst>
                                    </p:anim>
                                    <p:anim calcmode="lin" valueType="num">
                                      <p:cBhvr>
                                        <p:cTn id="55" dur="500" fill="hold"/>
                                        <p:tgtEl>
                                          <p:spTgt spid="13"/>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46"/>
                                  </p:stCondLst>
                                  <p:childTnLst>
                                    <p:set>
                                      <p:cBhvr>
                                        <p:cTn id="57" dur="1" fill="hold">
                                          <p:stCondLst>
                                            <p:cond delay="0"/>
                                          </p:stCondLst>
                                        </p:cTn>
                                        <p:tgtEl>
                                          <p:spTgt spid="19"/>
                                        </p:tgtEl>
                                        <p:attrNameLst>
                                          <p:attrName>style.visibility</p:attrName>
                                        </p:attrNameLst>
                                      </p:cBhvr>
                                      <p:to>
                                        <p:strVal val="visible"/>
                                      </p:to>
                                    </p:set>
                                    <p:anim calcmode="lin" valueType="num">
                                      <p:cBhvr>
                                        <p:cTn id="58" dur="227" fill="hold"/>
                                        <p:tgtEl>
                                          <p:spTgt spid="19"/>
                                        </p:tgtEl>
                                        <p:attrNameLst>
                                          <p:attrName>ppt_w</p:attrName>
                                        </p:attrNameLst>
                                      </p:cBhvr>
                                      <p:tavLst>
                                        <p:tav tm="0">
                                          <p:val>
                                            <p:fltVal val="0"/>
                                          </p:val>
                                        </p:tav>
                                        <p:tav tm="100000">
                                          <p:val>
                                            <p:strVal val="#ppt_w"/>
                                          </p:val>
                                        </p:tav>
                                      </p:tavLst>
                                    </p:anim>
                                    <p:anim calcmode="lin" valueType="num">
                                      <p:cBhvr>
                                        <p:cTn id="59" dur="227" fill="hold"/>
                                        <p:tgtEl>
                                          <p:spTgt spid="19"/>
                                        </p:tgtEl>
                                        <p:attrNameLst>
                                          <p:attrName>ppt_h</p:attrName>
                                        </p:attrNameLst>
                                      </p:cBhvr>
                                      <p:tavLst>
                                        <p:tav tm="0">
                                          <p:val>
                                            <p:fltVal val="0"/>
                                          </p:val>
                                        </p:tav>
                                        <p:tav tm="100000">
                                          <p:val>
                                            <p:strVal val="#ppt_h"/>
                                          </p:val>
                                        </p:tav>
                                      </p:tavLst>
                                    </p:anim>
                                    <p:anim calcmode="lin" valueType="num">
                                      <p:cBhvr>
                                        <p:cTn id="60" dur="227" fill="hold"/>
                                        <p:tgtEl>
                                          <p:spTgt spid="19"/>
                                        </p:tgtEl>
                                        <p:attrNameLst>
                                          <p:attrName>ppt_x</p:attrName>
                                        </p:attrNameLst>
                                      </p:cBhvr>
                                      <p:tavLst>
                                        <p:tav tm="0">
                                          <p:val>
                                            <p:fltVal val="0.5"/>
                                          </p:val>
                                        </p:tav>
                                        <p:tav tm="100000">
                                          <p:val>
                                            <p:strVal val="#ppt_x"/>
                                          </p:val>
                                        </p:tav>
                                      </p:tavLst>
                                    </p:anim>
                                    <p:anim calcmode="lin" valueType="num">
                                      <p:cBhvr>
                                        <p:cTn id="61" dur="227" fill="hold"/>
                                        <p:tgtEl>
                                          <p:spTgt spid="19"/>
                                        </p:tgtEl>
                                        <p:attrNameLst>
                                          <p:attrName>ppt_y</p:attrName>
                                        </p:attrNameLst>
                                      </p:cBhvr>
                                      <p:tavLst>
                                        <p:tav tm="0">
                                          <p:val>
                                            <p:fltVal val="0.5"/>
                                          </p:val>
                                        </p:tav>
                                        <p:tav tm="100000">
                                          <p:val>
                                            <p:strVal val="#ppt_y"/>
                                          </p:val>
                                        </p:tav>
                                      </p:tavLst>
                                    </p:anim>
                                  </p:childTnLst>
                                </p:cTn>
                              </p:par>
                              <p:par>
                                <p:cTn id="62" presetID="23" presetClass="entr" presetSubtype="528" fill="hold" grpId="0" nodeType="withEffect">
                                  <p:stCondLst>
                                    <p:cond delay="46"/>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fltVal val="0.5"/>
                                          </p:val>
                                        </p:tav>
                                        <p:tav tm="100000">
                                          <p:val>
                                            <p:strVal val="#ppt_y"/>
                                          </p:val>
                                        </p:tav>
                                      </p:tavLst>
                                    </p:anim>
                                  </p:childTnLst>
                                </p:cTn>
                              </p:par>
                              <p:par>
                                <p:cTn id="68" presetID="23" presetClass="entr" presetSubtype="528" fill="hold" grpId="0" nodeType="withEffect">
                                  <p:stCondLst>
                                    <p:cond delay="296"/>
                                  </p:stCondLst>
                                  <p:childTnLst>
                                    <p:set>
                                      <p:cBhvr>
                                        <p:cTn id="69" dur="1" fill="hold">
                                          <p:stCondLst>
                                            <p:cond delay="0"/>
                                          </p:stCondLst>
                                        </p:cTn>
                                        <p:tgtEl>
                                          <p:spTgt spid="20"/>
                                        </p:tgtEl>
                                        <p:attrNameLst>
                                          <p:attrName>style.visibility</p:attrName>
                                        </p:attrNameLst>
                                      </p:cBhvr>
                                      <p:to>
                                        <p:strVal val="visible"/>
                                      </p:to>
                                    </p:set>
                                    <p:anim calcmode="lin" valueType="num">
                                      <p:cBhvr>
                                        <p:cTn id="70" dur="695" fill="hold"/>
                                        <p:tgtEl>
                                          <p:spTgt spid="20"/>
                                        </p:tgtEl>
                                        <p:attrNameLst>
                                          <p:attrName>ppt_w</p:attrName>
                                        </p:attrNameLst>
                                      </p:cBhvr>
                                      <p:tavLst>
                                        <p:tav tm="0">
                                          <p:val>
                                            <p:fltVal val="0"/>
                                          </p:val>
                                        </p:tav>
                                        <p:tav tm="100000">
                                          <p:val>
                                            <p:strVal val="#ppt_w"/>
                                          </p:val>
                                        </p:tav>
                                      </p:tavLst>
                                    </p:anim>
                                    <p:anim calcmode="lin" valueType="num">
                                      <p:cBhvr>
                                        <p:cTn id="71" dur="695" fill="hold"/>
                                        <p:tgtEl>
                                          <p:spTgt spid="20"/>
                                        </p:tgtEl>
                                        <p:attrNameLst>
                                          <p:attrName>ppt_h</p:attrName>
                                        </p:attrNameLst>
                                      </p:cBhvr>
                                      <p:tavLst>
                                        <p:tav tm="0">
                                          <p:val>
                                            <p:fltVal val="0"/>
                                          </p:val>
                                        </p:tav>
                                        <p:tav tm="100000">
                                          <p:val>
                                            <p:strVal val="#ppt_h"/>
                                          </p:val>
                                        </p:tav>
                                      </p:tavLst>
                                    </p:anim>
                                    <p:anim calcmode="lin" valueType="num">
                                      <p:cBhvr>
                                        <p:cTn id="72" dur="695" fill="hold"/>
                                        <p:tgtEl>
                                          <p:spTgt spid="20"/>
                                        </p:tgtEl>
                                        <p:attrNameLst>
                                          <p:attrName>ppt_x</p:attrName>
                                        </p:attrNameLst>
                                      </p:cBhvr>
                                      <p:tavLst>
                                        <p:tav tm="0">
                                          <p:val>
                                            <p:fltVal val="0.5"/>
                                          </p:val>
                                        </p:tav>
                                        <p:tav tm="100000">
                                          <p:val>
                                            <p:strVal val="#ppt_x"/>
                                          </p:val>
                                        </p:tav>
                                      </p:tavLst>
                                    </p:anim>
                                    <p:anim calcmode="lin" valueType="num">
                                      <p:cBhvr>
                                        <p:cTn id="73" dur="695" fill="hold"/>
                                        <p:tgtEl>
                                          <p:spTgt spid="20"/>
                                        </p:tgtEl>
                                        <p:attrNameLst>
                                          <p:attrName>ppt_y</p:attrName>
                                        </p:attrNameLst>
                                      </p:cBhvr>
                                      <p:tavLst>
                                        <p:tav tm="0">
                                          <p:val>
                                            <p:fltVal val="0.5"/>
                                          </p:val>
                                        </p:tav>
                                        <p:tav tm="100000">
                                          <p:val>
                                            <p:strVal val="#ppt_y"/>
                                          </p:val>
                                        </p:tav>
                                      </p:tavLst>
                                    </p:anim>
                                  </p:childTnLst>
                                </p:cTn>
                              </p:par>
                              <p:par>
                                <p:cTn id="74" presetID="23" presetClass="entr" presetSubtype="528" fill="hold" grpId="0" nodeType="withEffect">
                                  <p:stCondLst>
                                    <p:cond delay="382"/>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 calcmode="lin" valueType="num">
                                      <p:cBhvr>
                                        <p:cTn id="78" dur="500" fill="hold"/>
                                        <p:tgtEl>
                                          <p:spTgt spid="21"/>
                                        </p:tgtEl>
                                        <p:attrNameLst>
                                          <p:attrName>ppt_x</p:attrName>
                                        </p:attrNameLst>
                                      </p:cBhvr>
                                      <p:tavLst>
                                        <p:tav tm="0">
                                          <p:val>
                                            <p:fltVal val="0.5"/>
                                          </p:val>
                                        </p:tav>
                                        <p:tav tm="100000">
                                          <p:val>
                                            <p:strVal val="#ppt_x"/>
                                          </p:val>
                                        </p:tav>
                                      </p:tavLst>
                                    </p:anim>
                                    <p:anim calcmode="lin" valueType="num">
                                      <p:cBhvr>
                                        <p:cTn id="79" dur="500" fill="hold"/>
                                        <p:tgtEl>
                                          <p:spTgt spid="21"/>
                                        </p:tgtEl>
                                        <p:attrNameLst>
                                          <p:attrName>ppt_y</p:attrName>
                                        </p:attrNameLst>
                                      </p:cBhvr>
                                      <p:tavLst>
                                        <p:tav tm="0">
                                          <p:val>
                                            <p:fltVal val="0.5"/>
                                          </p:val>
                                        </p:tav>
                                        <p:tav tm="100000">
                                          <p:val>
                                            <p:strVal val="#ppt_y"/>
                                          </p:val>
                                        </p:tav>
                                      </p:tavLst>
                                    </p:anim>
                                  </p:childTnLst>
                                </p:cTn>
                              </p:par>
                              <p:par>
                                <p:cTn id="80" presetID="23" presetClass="entr" presetSubtype="528" fill="hold" grpId="0" nodeType="withEffect">
                                  <p:stCondLst>
                                    <p:cond delay="301"/>
                                  </p:stCondLst>
                                  <p:childTnLst>
                                    <p:set>
                                      <p:cBhvr>
                                        <p:cTn id="81" dur="1" fill="hold">
                                          <p:stCondLst>
                                            <p:cond delay="0"/>
                                          </p:stCondLst>
                                        </p:cTn>
                                        <p:tgtEl>
                                          <p:spTgt spid="22"/>
                                        </p:tgtEl>
                                        <p:attrNameLst>
                                          <p:attrName>style.visibility</p:attrName>
                                        </p:attrNameLst>
                                      </p:cBhvr>
                                      <p:to>
                                        <p:strVal val="visible"/>
                                      </p:to>
                                    </p:set>
                                    <p:anim calcmode="lin" valueType="num">
                                      <p:cBhvr>
                                        <p:cTn id="82" dur="244" fill="hold"/>
                                        <p:tgtEl>
                                          <p:spTgt spid="22"/>
                                        </p:tgtEl>
                                        <p:attrNameLst>
                                          <p:attrName>ppt_w</p:attrName>
                                        </p:attrNameLst>
                                      </p:cBhvr>
                                      <p:tavLst>
                                        <p:tav tm="0">
                                          <p:val>
                                            <p:fltVal val="0"/>
                                          </p:val>
                                        </p:tav>
                                        <p:tav tm="100000">
                                          <p:val>
                                            <p:strVal val="#ppt_w"/>
                                          </p:val>
                                        </p:tav>
                                      </p:tavLst>
                                    </p:anim>
                                    <p:anim calcmode="lin" valueType="num">
                                      <p:cBhvr>
                                        <p:cTn id="83" dur="244" fill="hold"/>
                                        <p:tgtEl>
                                          <p:spTgt spid="22"/>
                                        </p:tgtEl>
                                        <p:attrNameLst>
                                          <p:attrName>ppt_h</p:attrName>
                                        </p:attrNameLst>
                                      </p:cBhvr>
                                      <p:tavLst>
                                        <p:tav tm="0">
                                          <p:val>
                                            <p:fltVal val="0"/>
                                          </p:val>
                                        </p:tav>
                                        <p:tav tm="100000">
                                          <p:val>
                                            <p:strVal val="#ppt_h"/>
                                          </p:val>
                                        </p:tav>
                                      </p:tavLst>
                                    </p:anim>
                                    <p:anim calcmode="lin" valueType="num">
                                      <p:cBhvr>
                                        <p:cTn id="84" dur="244" fill="hold"/>
                                        <p:tgtEl>
                                          <p:spTgt spid="22"/>
                                        </p:tgtEl>
                                        <p:attrNameLst>
                                          <p:attrName>ppt_x</p:attrName>
                                        </p:attrNameLst>
                                      </p:cBhvr>
                                      <p:tavLst>
                                        <p:tav tm="0">
                                          <p:val>
                                            <p:fltVal val="0.5"/>
                                          </p:val>
                                        </p:tav>
                                        <p:tav tm="100000">
                                          <p:val>
                                            <p:strVal val="#ppt_x"/>
                                          </p:val>
                                        </p:tav>
                                      </p:tavLst>
                                    </p:anim>
                                    <p:anim calcmode="lin" valueType="num">
                                      <p:cBhvr>
                                        <p:cTn id="85" dur="244" fill="hold"/>
                                        <p:tgtEl>
                                          <p:spTgt spid="22"/>
                                        </p:tgtEl>
                                        <p:attrNameLst>
                                          <p:attrName>ppt_y</p:attrName>
                                        </p:attrNameLst>
                                      </p:cBhvr>
                                      <p:tavLst>
                                        <p:tav tm="0">
                                          <p:val>
                                            <p:fltVal val="0.5"/>
                                          </p:val>
                                        </p:tav>
                                        <p:tav tm="100000">
                                          <p:val>
                                            <p:strVal val="#ppt_y"/>
                                          </p:val>
                                        </p:tav>
                                      </p:tavLst>
                                    </p:anim>
                                  </p:childTnLst>
                                </p:cTn>
                              </p:par>
                              <p:par>
                                <p:cTn id="86" presetID="23" presetClass="entr" presetSubtype="528" fill="hold" grpId="0" nodeType="withEffect">
                                  <p:stCondLst>
                                    <p:cond delay="50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34" fill="hold"/>
                                        <p:tgtEl>
                                          <p:spTgt spid="23"/>
                                        </p:tgtEl>
                                        <p:attrNameLst>
                                          <p:attrName>ppt_w</p:attrName>
                                        </p:attrNameLst>
                                      </p:cBhvr>
                                      <p:tavLst>
                                        <p:tav tm="0">
                                          <p:val>
                                            <p:fltVal val="0"/>
                                          </p:val>
                                        </p:tav>
                                        <p:tav tm="100000">
                                          <p:val>
                                            <p:strVal val="#ppt_w"/>
                                          </p:val>
                                        </p:tav>
                                      </p:tavLst>
                                    </p:anim>
                                    <p:anim calcmode="lin" valueType="num">
                                      <p:cBhvr>
                                        <p:cTn id="89" dur="534" fill="hold"/>
                                        <p:tgtEl>
                                          <p:spTgt spid="23"/>
                                        </p:tgtEl>
                                        <p:attrNameLst>
                                          <p:attrName>ppt_h</p:attrName>
                                        </p:attrNameLst>
                                      </p:cBhvr>
                                      <p:tavLst>
                                        <p:tav tm="0">
                                          <p:val>
                                            <p:fltVal val="0"/>
                                          </p:val>
                                        </p:tav>
                                        <p:tav tm="100000">
                                          <p:val>
                                            <p:strVal val="#ppt_h"/>
                                          </p:val>
                                        </p:tav>
                                      </p:tavLst>
                                    </p:anim>
                                    <p:anim calcmode="lin" valueType="num">
                                      <p:cBhvr>
                                        <p:cTn id="90" dur="534" fill="hold"/>
                                        <p:tgtEl>
                                          <p:spTgt spid="23"/>
                                        </p:tgtEl>
                                        <p:attrNameLst>
                                          <p:attrName>ppt_x</p:attrName>
                                        </p:attrNameLst>
                                      </p:cBhvr>
                                      <p:tavLst>
                                        <p:tav tm="0">
                                          <p:val>
                                            <p:fltVal val="0.5"/>
                                          </p:val>
                                        </p:tav>
                                        <p:tav tm="100000">
                                          <p:val>
                                            <p:strVal val="#ppt_x"/>
                                          </p:val>
                                        </p:tav>
                                      </p:tavLst>
                                    </p:anim>
                                    <p:anim calcmode="lin" valueType="num">
                                      <p:cBhvr>
                                        <p:cTn id="91" dur="534" fill="hold"/>
                                        <p:tgtEl>
                                          <p:spTgt spid="23"/>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500"/>
                                  </p:stCondLst>
                                  <p:childTnLst>
                                    <p:set>
                                      <p:cBhvr>
                                        <p:cTn id="93" dur="1" fill="hold">
                                          <p:stCondLst>
                                            <p:cond delay="0"/>
                                          </p:stCondLst>
                                        </p:cTn>
                                        <p:tgtEl>
                                          <p:spTgt spid="24"/>
                                        </p:tgtEl>
                                        <p:attrNameLst>
                                          <p:attrName>style.visibility</p:attrName>
                                        </p:attrNameLst>
                                      </p:cBhvr>
                                      <p:to>
                                        <p:strVal val="visible"/>
                                      </p:to>
                                    </p:set>
                                    <p:anim calcmode="lin" valueType="num">
                                      <p:cBhvr>
                                        <p:cTn id="94" dur="106" fill="hold"/>
                                        <p:tgtEl>
                                          <p:spTgt spid="24"/>
                                        </p:tgtEl>
                                        <p:attrNameLst>
                                          <p:attrName>ppt_w</p:attrName>
                                        </p:attrNameLst>
                                      </p:cBhvr>
                                      <p:tavLst>
                                        <p:tav tm="0">
                                          <p:val>
                                            <p:fltVal val="0"/>
                                          </p:val>
                                        </p:tav>
                                        <p:tav tm="100000">
                                          <p:val>
                                            <p:strVal val="#ppt_w"/>
                                          </p:val>
                                        </p:tav>
                                      </p:tavLst>
                                    </p:anim>
                                    <p:anim calcmode="lin" valueType="num">
                                      <p:cBhvr>
                                        <p:cTn id="95" dur="106" fill="hold"/>
                                        <p:tgtEl>
                                          <p:spTgt spid="24"/>
                                        </p:tgtEl>
                                        <p:attrNameLst>
                                          <p:attrName>ppt_h</p:attrName>
                                        </p:attrNameLst>
                                      </p:cBhvr>
                                      <p:tavLst>
                                        <p:tav tm="0">
                                          <p:val>
                                            <p:fltVal val="0"/>
                                          </p:val>
                                        </p:tav>
                                        <p:tav tm="100000">
                                          <p:val>
                                            <p:strVal val="#ppt_h"/>
                                          </p:val>
                                        </p:tav>
                                      </p:tavLst>
                                    </p:anim>
                                    <p:anim calcmode="lin" valueType="num">
                                      <p:cBhvr>
                                        <p:cTn id="96" dur="106" fill="hold"/>
                                        <p:tgtEl>
                                          <p:spTgt spid="24"/>
                                        </p:tgtEl>
                                        <p:attrNameLst>
                                          <p:attrName>ppt_x</p:attrName>
                                        </p:attrNameLst>
                                      </p:cBhvr>
                                      <p:tavLst>
                                        <p:tav tm="0">
                                          <p:val>
                                            <p:fltVal val="0.5"/>
                                          </p:val>
                                        </p:tav>
                                        <p:tav tm="100000">
                                          <p:val>
                                            <p:strVal val="#ppt_x"/>
                                          </p:val>
                                        </p:tav>
                                      </p:tavLst>
                                    </p:anim>
                                    <p:anim calcmode="lin" valueType="num">
                                      <p:cBhvr>
                                        <p:cTn id="97" dur="106" fill="hold"/>
                                        <p:tgtEl>
                                          <p:spTgt spid="24"/>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401"/>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 calcmode="lin" valueType="num">
                                      <p:cBhvr>
                                        <p:cTn id="102" dur="500" fill="hold"/>
                                        <p:tgtEl>
                                          <p:spTgt spid="25"/>
                                        </p:tgtEl>
                                        <p:attrNameLst>
                                          <p:attrName>ppt_x</p:attrName>
                                        </p:attrNameLst>
                                      </p:cBhvr>
                                      <p:tavLst>
                                        <p:tav tm="0">
                                          <p:val>
                                            <p:fltVal val="0.5"/>
                                          </p:val>
                                        </p:tav>
                                        <p:tav tm="100000">
                                          <p:val>
                                            <p:strVal val="#ppt_x"/>
                                          </p:val>
                                        </p:tav>
                                      </p:tavLst>
                                    </p:anim>
                                    <p:anim calcmode="lin" valueType="num">
                                      <p:cBhvr>
                                        <p:cTn id="103" dur="500" fill="hold"/>
                                        <p:tgtEl>
                                          <p:spTgt spid="25"/>
                                        </p:tgtEl>
                                        <p:attrNameLst>
                                          <p:attrName>ppt_y</p:attrName>
                                        </p:attrNameLst>
                                      </p:cBhvr>
                                      <p:tavLst>
                                        <p:tav tm="0">
                                          <p:val>
                                            <p:fltVal val="0.5"/>
                                          </p:val>
                                        </p:tav>
                                        <p:tav tm="100000">
                                          <p:val>
                                            <p:strVal val="#ppt_y"/>
                                          </p:val>
                                        </p:tav>
                                      </p:tavLst>
                                    </p:anim>
                                  </p:childTnLst>
                                </p:cTn>
                              </p:par>
                            </p:childTnLst>
                          </p:cTn>
                        </p:par>
                        <p:par>
                          <p:cTn id="104" fill="hold">
                            <p:stCondLst>
                              <p:cond delay="4034"/>
                            </p:stCondLst>
                            <p:childTnLst>
                              <p:par>
                                <p:cTn id="105" presetID="26" presetClass="emph" presetSubtype="0" repeatCount="3000" fill="hold" grpId="1" nodeType="afterEffect">
                                  <p:stCondLst>
                                    <p:cond delay="0"/>
                                  </p:stCondLst>
                                  <p:childTnLst>
                                    <p:animEffect transition="out" filter="fade">
                                      <p:cBhvr>
                                        <p:cTn id="106" dur="500" tmFilter="0, 0; .2, .5; .8, .5; 1, 0"/>
                                        <p:tgtEl>
                                          <p:spTgt spid="14"/>
                                        </p:tgtEl>
                                      </p:cBhvr>
                                    </p:animEffect>
                                    <p:animScale>
                                      <p:cBhvr>
                                        <p:cTn id="107" dur="250" autoRev="1" fill="hold"/>
                                        <p:tgtEl>
                                          <p:spTgt spid="14"/>
                                        </p:tgtEl>
                                      </p:cBhvr>
                                      <p:by x="105000" y="105000"/>
                                    </p:animScale>
                                  </p:childTnLst>
                                </p:cTn>
                              </p:par>
                              <p:par>
                                <p:cTn id="108" presetID="26" presetClass="emph" presetSubtype="0" repeatCount="3000" fill="hold" grpId="1" nodeType="withEffect">
                                  <p:stCondLst>
                                    <p:cond delay="300"/>
                                  </p:stCondLst>
                                  <p:childTnLst>
                                    <p:animEffect transition="out" filter="fade">
                                      <p:cBhvr>
                                        <p:cTn id="109" dur="350" tmFilter="0, 0; .2, .5; .8, .5; 1, 0"/>
                                        <p:tgtEl>
                                          <p:spTgt spid="15"/>
                                        </p:tgtEl>
                                      </p:cBhvr>
                                    </p:animEffect>
                                    <p:animScale>
                                      <p:cBhvr>
                                        <p:cTn id="110" dur="175" autoRev="1" fill="hold"/>
                                        <p:tgtEl>
                                          <p:spTgt spid="15"/>
                                        </p:tgtEl>
                                      </p:cBhvr>
                                      <p:by x="105000" y="105000"/>
                                    </p:animScale>
                                  </p:childTnLst>
                                </p:cTn>
                              </p:par>
                              <p:par>
                                <p:cTn id="111" presetID="26" presetClass="emph" presetSubtype="0" repeatCount="4000" fill="hold" grpId="1" nodeType="withEffect">
                                  <p:stCondLst>
                                    <p:cond delay="500"/>
                                  </p:stCondLst>
                                  <p:childTnLst>
                                    <p:animEffect transition="out" filter="fade">
                                      <p:cBhvr>
                                        <p:cTn id="112" dur="250" tmFilter="0, 0; .2, .5; .8, .5; 1, 0"/>
                                        <p:tgtEl>
                                          <p:spTgt spid="20"/>
                                        </p:tgtEl>
                                      </p:cBhvr>
                                    </p:animEffect>
                                    <p:animScale>
                                      <p:cBhvr>
                                        <p:cTn id="113" dur="125" autoRev="1" fill="hold"/>
                                        <p:tgtEl>
                                          <p:spTgt spid="20"/>
                                        </p:tgtEl>
                                      </p:cBhvr>
                                      <p:by x="105000" y="105000"/>
                                    </p:animScale>
                                  </p:childTnLst>
                                </p:cTn>
                              </p:par>
                              <p:par>
                                <p:cTn id="114" presetID="26" presetClass="emph" presetSubtype="0" repeatCount="3000" fill="hold" grpId="1" nodeType="withEffect">
                                  <p:stCondLst>
                                    <p:cond delay="150"/>
                                  </p:stCondLst>
                                  <p:childTnLst>
                                    <p:animEffect transition="out" filter="fade">
                                      <p:cBhvr>
                                        <p:cTn id="115" dur="400" tmFilter="0, 0; .2, .5; .8, .5; 1, 0"/>
                                        <p:tgtEl>
                                          <p:spTgt spid="13"/>
                                        </p:tgtEl>
                                      </p:cBhvr>
                                    </p:animEffect>
                                    <p:animScale>
                                      <p:cBhvr>
                                        <p:cTn id="116"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smtClean="0">
                <a:latin typeface="+mn-ea"/>
              </a:rPr>
              <a:t>3.1 </a:t>
            </a:r>
            <a:r>
              <a:rPr dirty="0" smtClean="0">
                <a:latin typeface="+mn-ea"/>
              </a:rPr>
              <a:t>标准物质服务</a:t>
            </a:r>
            <a:endParaRPr lang="zh-CN" altLang="en-US" dirty="0"/>
          </a:p>
        </p:txBody>
      </p:sp>
      <p:sp>
        <p:nvSpPr>
          <p:cNvPr id="4" name="文本框 2"/>
          <p:cNvSpPr txBox="1"/>
          <p:nvPr/>
        </p:nvSpPr>
        <p:spPr>
          <a:xfrm>
            <a:off x="1239803" y="1143778"/>
            <a:ext cx="10726376" cy="384810"/>
          </a:xfrm>
          <a:prstGeom prst="rect">
            <a:avLst/>
          </a:prstGeom>
          <a:noFill/>
        </p:spPr>
        <p:txBody>
          <a:bodyPr wrap="square" lIns="91449" tIns="45725" rIns="91449" bIns="45725" rtlCol="0">
            <a:spAutoFit/>
          </a:bodyPr>
          <a:lstStyle/>
          <a:p>
            <a:r>
              <a:rPr lang="en-US" altLang="zh-CN" sz="1900" dirty="0" smtClean="0">
                <a:latin typeface="+mn-ea"/>
              </a:rPr>
              <a:t>3.1.1  </a:t>
            </a:r>
            <a:r>
              <a:rPr lang="zh-CN" altLang="en-US" sz="1900" dirty="0" smtClean="0">
                <a:latin typeface="+mn-ea"/>
              </a:rPr>
              <a:t>广州</a:t>
            </a:r>
            <a:r>
              <a:rPr lang="zh-CN" altLang="en-US" sz="1900" dirty="0">
                <a:latin typeface="+mn-ea"/>
              </a:rPr>
              <a:t>标际设立</a:t>
            </a:r>
            <a:r>
              <a:rPr lang="zh-CN" altLang="en-US" sz="1900" b="1" dirty="0">
                <a:latin typeface="+mn-ea"/>
              </a:rPr>
              <a:t>标物研制中心</a:t>
            </a:r>
            <a:r>
              <a:rPr lang="zh-CN" altLang="en-US" sz="1900" dirty="0">
                <a:latin typeface="+mn-ea"/>
              </a:rPr>
              <a:t>，为客户的校准校正检定提供标准化服务。</a:t>
            </a:r>
            <a:endParaRPr lang="en-US" altLang="zh-CN" sz="1900" dirty="0">
              <a:latin typeface="+mn-ea"/>
            </a:endParaRPr>
          </a:p>
        </p:txBody>
      </p:sp>
      <p:sp>
        <p:nvSpPr>
          <p:cNvPr id="5" name="文本框 30"/>
          <p:cNvSpPr txBox="1"/>
          <p:nvPr/>
        </p:nvSpPr>
        <p:spPr>
          <a:xfrm>
            <a:off x="1311241" y="1643844"/>
            <a:ext cx="10065594" cy="969506"/>
          </a:xfrm>
          <a:prstGeom prst="rect">
            <a:avLst/>
          </a:prstGeom>
          <a:noFill/>
        </p:spPr>
        <p:txBody>
          <a:bodyPr wrap="none" lIns="91449" tIns="45725" rIns="91449" bIns="45725" rtlCol="0" anchor="t">
            <a:spAutoFit/>
          </a:bodyPr>
          <a:lstStyle/>
          <a:p>
            <a:pPr algn="just">
              <a:lnSpc>
                <a:spcPct val="150000"/>
              </a:lnSpc>
            </a:pPr>
            <a:r>
              <a:rPr lang="zh-CN" altLang="en-US" sz="2000" dirty="0" smtClean="0">
                <a:solidFill>
                  <a:srgbClr val="FF0000"/>
                </a:solidFill>
                <a:latin typeface="黑体" charset="0"/>
                <a:ea typeface="黑体" charset="0"/>
                <a:cs typeface="Times New Roman" pitchFamily="18" charset="0"/>
                <a:sym typeface="+mn-ea"/>
              </a:rPr>
              <a:t>    </a:t>
            </a:r>
            <a:r>
              <a:rPr lang="zh-CN" altLang="en-US" sz="1800" dirty="0" smtClean="0">
                <a:latin typeface="微软雅黑" charset="0"/>
                <a:ea typeface="微软雅黑" charset="0"/>
                <a:cs typeface="Times New Roman" pitchFamily="18" charset="0"/>
                <a:sym typeface="+mn-ea"/>
              </a:rPr>
              <a:t>顺应市场需求，我司标准物质研制中心根据国家相关法律的规定，历时</a:t>
            </a:r>
            <a:r>
              <a:rPr lang="en-US" altLang="zh-CN" sz="1800" dirty="0" smtClean="0">
                <a:latin typeface="微软雅黑" charset="0"/>
                <a:ea typeface="微软雅黑" charset="0"/>
                <a:cs typeface="Times New Roman" pitchFamily="18" charset="0"/>
                <a:sym typeface="+mn-ea"/>
              </a:rPr>
              <a:t>5</a:t>
            </a:r>
            <a:r>
              <a:rPr lang="zh-CN" altLang="en-US" sz="1800" dirty="0" smtClean="0">
                <a:latin typeface="微软雅黑" charset="0"/>
                <a:ea typeface="微软雅黑" charset="0"/>
                <a:cs typeface="Times New Roman" pitchFamily="18" charset="0"/>
                <a:sym typeface="+mn-ea"/>
              </a:rPr>
              <a:t>年，基于社会责任，</a:t>
            </a:r>
          </a:p>
          <a:p>
            <a:pPr algn="just">
              <a:lnSpc>
                <a:spcPct val="150000"/>
              </a:lnSpc>
            </a:pPr>
            <a:r>
              <a:rPr lang="zh-CN" altLang="en-US" sz="1800" dirty="0" smtClean="0">
                <a:latin typeface="微软雅黑" charset="0"/>
                <a:ea typeface="微软雅黑" charset="0"/>
                <a:cs typeface="Times New Roman" pitchFamily="18" charset="0"/>
                <a:sym typeface="+mn-ea"/>
              </a:rPr>
              <a:t>经过一系列严格规范的方法研制出透气、透氧、透湿类标准物质，用于检定和校正仪器。</a:t>
            </a:r>
            <a:endParaRPr lang="zh-CN" altLang="en-US" sz="1800" dirty="0">
              <a:latin typeface="微软雅黑" charset="0"/>
              <a:ea typeface="微软雅黑" charset="0"/>
            </a:endParaRPr>
          </a:p>
        </p:txBody>
      </p:sp>
      <p:graphicFrame>
        <p:nvGraphicFramePr>
          <p:cNvPr id="6" name="内容占位符 3"/>
          <p:cNvGraphicFramePr/>
          <p:nvPr/>
        </p:nvGraphicFramePr>
        <p:xfrm>
          <a:off x="1311241" y="2859978"/>
          <a:ext cx="9961793" cy="3127136"/>
        </p:xfrm>
        <a:graphic>
          <a:graphicData uri="http://schemas.openxmlformats.org/drawingml/2006/table">
            <a:tbl>
              <a:tblPr firstRow="1" bandRow="1">
                <a:tableStyleId>{5C22544A-7EE6-4342-B048-85BDC9FD1C3A}</a:tableStyleId>
              </a:tblPr>
              <a:tblGrid>
                <a:gridCol w="571504"/>
                <a:gridCol w="1214446"/>
                <a:gridCol w="848259"/>
                <a:gridCol w="1051697"/>
                <a:gridCol w="2080531"/>
                <a:gridCol w="2640674"/>
                <a:gridCol w="1554682"/>
              </a:tblGrid>
              <a:tr h="579254">
                <a:tc>
                  <a:txBody>
                    <a:bodyPr/>
                    <a:lstStyle/>
                    <a:p>
                      <a:pPr algn="ctr" fontAlgn="ctr"/>
                      <a:r>
                        <a:rPr lang="zh-CN" altLang="en-US" sz="1600" u="none" strike="noStrike" dirty="0">
                          <a:effectLst/>
                        </a:rPr>
                        <a:t>序号</a:t>
                      </a:r>
                      <a:endParaRPr lang="zh-CN" altLang="en-US" sz="16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zh-CN" altLang="en-US" sz="1600" u="none" strike="noStrike" dirty="0">
                          <a:effectLst/>
                        </a:rPr>
                        <a:t>名称</a:t>
                      </a:r>
                      <a:endParaRPr lang="zh-CN" altLang="en-US" sz="16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zh-CN" altLang="en-US" sz="1600" u="none" strike="noStrike" dirty="0" smtClean="0">
                          <a:effectLst/>
                        </a:rPr>
                        <a:t>材质</a:t>
                      </a:r>
                      <a:endParaRPr lang="zh-CN" altLang="en-US" sz="1600" b="1" i="0" u="none" strike="noStrike" dirty="0" smtClean="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latinLnBrk="0" hangingPunct="1">
                        <a:spcBef>
                          <a:spcPts val="0"/>
                        </a:spcBef>
                        <a:spcAft>
                          <a:spcPts val="0"/>
                        </a:spcAft>
                        <a:buClrTx/>
                        <a:buSzTx/>
                        <a:buFontTx/>
                        <a:buNone/>
                        <a:defRPr/>
                      </a:pPr>
                      <a:r>
                        <a:rPr lang="zh-CN" altLang="en-US" sz="1600" u="none" strike="noStrike" dirty="0" smtClean="0">
                          <a:effectLst/>
                        </a:rPr>
                        <a:t>规格</a:t>
                      </a:r>
                      <a:endParaRPr lang="zh-CN" altLang="en-US" sz="1600" b="1" i="0" u="none" strike="noStrike" dirty="0" smtClean="0">
                        <a:effectLst/>
                        <a:latin typeface="Times New Roman" pitchFamily="18" charset="0"/>
                        <a:ea typeface="微软雅黑" pitchFamily="34" charset="-122"/>
                        <a:cs typeface="Times New Roman" pitchFamily="18" charset="0"/>
                      </a:endParaRPr>
                    </a:p>
                  </a:txBody>
                  <a:tcPr marL="91452" marR="91452" marT="45731" marB="45731" anchor="ctr"/>
                </a:tc>
                <a:tc>
                  <a:txBody>
                    <a:bodyPr/>
                    <a:lstStyle/>
                    <a:p>
                      <a:pPr marL="0" marR="0" indent="0" algn="ctr" defTabSz="914400" rtl="0" eaLnBrk="1" latinLnBrk="0" hangingPunct="1">
                        <a:spcBef>
                          <a:spcPts val="0"/>
                        </a:spcBef>
                        <a:spcAft>
                          <a:spcPts val="0"/>
                        </a:spcAft>
                        <a:buClrTx/>
                        <a:buSzTx/>
                        <a:buFontTx/>
                        <a:buNone/>
                        <a:defRPr/>
                      </a:pPr>
                      <a:r>
                        <a:rPr lang="zh-CN" altLang="en-US" sz="1600" u="none" strike="noStrike" dirty="0" smtClean="0">
                          <a:effectLst/>
                        </a:rPr>
                        <a:t>     鉴定标（方法）</a:t>
                      </a:r>
                      <a:endParaRPr lang="en-US" altLang="zh-CN" sz="1600" u="none" strike="noStrike" dirty="0" smtClean="0">
                        <a:effectLst/>
                      </a:endParaRPr>
                    </a:p>
                    <a:p>
                      <a:pPr marL="0" marR="0" indent="0" algn="ctr" defTabSz="914400" rtl="0" eaLnBrk="1" latinLnBrk="0" hangingPunct="1">
                        <a:spcBef>
                          <a:spcPts val="0"/>
                        </a:spcBef>
                        <a:spcAft>
                          <a:spcPts val="0"/>
                        </a:spcAft>
                        <a:buClrTx/>
                        <a:buSzTx/>
                        <a:buFontTx/>
                        <a:buNone/>
                        <a:defRPr/>
                      </a:pPr>
                      <a:r>
                        <a:rPr lang="zh-CN" altLang="en-US" sz="1600" u="none" strike="noStrike" dirty="0" smtClean="0">
                          <a:effectLst/>
                        </a:rPr>
                        <a:t>名称及编号（含年号）</a:t>
                      </a:r>
                      <a:endParaRPr lang="zh-CN" altLang="en-US" sz="1600" b="1" i="0" u="none" strike="noStrike" dirty="0" smtClean="0">
                        <a:effectLst/>
                        <a:latin typeface="Times New Roman" pitchFamily="18" charset="0"/>
                        <a:ea typeface="微软雅黑" pitchFamily="34" charset="-122"/>
                        <a:cs typeface="Times New Roman" pitchFamily="18" charset="0"/>
                      </a:endParaRPr>
                    </a:p>
                  </a:txBody>
                  <a:tcPr marL="91452" marR="91452" marT="45731" marB="45731" anchor="ctr"/>
                </a:tc>
                <a:tc>
                  <a:txBody>
                    <a:bodyPr/>
                    <a:lstStyle/>
                    <a:p>
                      <a:pPr marL="0" marR="0" indent="0" algn="ctr" defTabSz="914400" rtl="0" eaLnBrk="1" latinLnBrk="0" hangingPunct="1">
                        <a:spcBef>
                          <a:spcPts val="0"/>
                        </a:spcBef>
                        <a:spcAft>
                          <a:spcPts val="0"/>
                        </a:spcAft>
                        <a:buClrTx/>
                        <a:buSzTx/>
                        <a:buFontTx/>
                        <a:buNone/>
                        <a:defRPr/>
                      </a:pPr>
                      <a:r>
                        <a:rPr lang="zh-CN" altLang="en-US" sz="1600" u="none" strike="noStrike" dirty="0" smtClean="0">
                          <a:effectLst/>
                        </a:rPr>
                        <a:t>定值</a:t>
                      </a:r>
                      <a:endParaRPr lang="zh-CN" altLang="en-US" sz="1600" b="1" i="0" u="none" strike="noStrike" dirty="0" smtClean="0">
                        <a:effectLst/>
                        <a:latin typeface="Times New Roman" pitchFamily="18" charset="0"/>
                        <a:ea typeface="微软雅黑" pitchFamily="34" charset="-122"/>
                        <a:cs typeface="Times New Roman" pitchFamily="18" charset="0"/>
                      </a:endParaRPr>
                    </a:p>
                  </a:txBody>
                  <a:tcPr marL="91452" marR="91452" marT="45731" marB="45731" anchor="ctr"/>
                </a:tc>
                <a:tc>
                  <a:txBody>
                    <a:bodyPr/>
                    <a:lstStyle/>
                    <a:p>
                      <a:pPr marL="0" marR="0" indent="0" algn="ctr" defTabSz="914400" rtl="0" eaLnBrk="1" latinLnBrk="0" hangingPunct="1">
                        <a:spcBef>
                          <a:spcPts val="0"/>
                        </a:spcBef>
                        <a:spcAft>
                          <a:spcPts val="0"/>
                        </a:spcAft>
                        <a:buClrTx/>
                        <a:buSzTx/>
                        <a:buFontTx/>
                        <a:buNone/>
                        <a:defRPr/>
                      </a:pPr>
                      <a:r>
                        <a:rPr lang="zh-CN" altLang="en-US" sz="1600" u="none" strike="noStrike" dirty="0" smtClean="0">
                          <a:effectLst/>
                        </a:rPr>
                        <a:t>标准物质编号</a:t>
                      </a:r>
                      <a:endParaRPr lang="zh-CN" altLang="en-US" sz="1600" b="1" i="0" u="none" strike="noStrike" dirty="0" smtClean="0">
                        <a:effectLst/>
                        <a:latin typeface="Times New Roman" pitchFamily="18" charset="0"/>
                        <a:ea typeface="微软雅黑" pitchFamily="34" charset="-122"/>
                        <a:cs typeface="Times New Roman" pitchFamily="18" charset="0"/>
                      </a:endParaRPr>
                    </a:p>
                  </a:txBody>
                  <a:tcPr marL="91452" marR="91452" marT="45731" marB="45731" anchor="ctr"/>
                </a:tc>
              </a:tr>
              <a:tr h="418041">
                <a:tc rowSpan="2">
                  <a:txBody>
                    <a:bodyPr/>
                    <a:lstStyle/>
                    <a:p>
                      <a:pPr algn="ctr" fontAlgn="ctr"/>
                      <a:r>
                        <a:rPr lang="en-US" altLang="zh-CN" sz="1400" u="none" strike="noStrike" dirty="0">
                          <a:effectLst/>
                        </a:rPr>
                        <a:t>1</a:t>
                      </a:r>
                    </a:p>
                    <a:p>
                      <a:pPr algn="ctr" fontAlgn="ctr"/>
                      <a:endParaRPr lang="en-US" altLang="zh-CN"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rowSpan="2">
                  <a:txBody>
                    <a:bodyPr/>
                    <a:lstStyle/>
                    <a:p>
                      <a:pPr algn="ctr" fontAlgn="ctr"/>
                      <a:r>
                        <a:rPr lang="zh-CN" altLang="en-US" sz="1400" u="none" strike="noStrike" dirty="0" smtClean="0">
                          <a:effectLst/>
                        </a:rPr>
                        <a:t>氧气透过率 </a:t>
                      </a:r>
                      <a:endParaRPr lang="zh-CN" altLang="en-US"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rowSpan="6">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zh-CN" altLang="en-US" sz="1400" dirty="0" smtClean="0">
                          <a:sym typeface="黑体" pitchFamily="49" charset="-122"/>
                        </a:rPr>
                        <a:t>聚酯薄膜</a:t>
                      </a:r>
                      <a:endParaRPr lang="en-US" altLang="zh-CN" sz="1400" u="none" strike="noStrike" dirty="0" smtClean="0">
                        <a:effectLst/>
                      </a:endParaRPr>
                    </a:p>
                    <a:p>
                      <a:pPr algn="ctr" fontAlgn="ctr"/>
                      <a:endParaRPr lang="zh-CN" altLang="en-US"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en-US" altLang="zh-CN" sz="1400" dirty="0" smtClean="0"/>
                        <a:t>25 </a:t>
                      </a:r>
                      <a:r>
                        <a:rPr lang="zh-CN" altLang="en-US" sz="1400" dirty="0" smtClean="0">
                          <a:sym typeface="黑体" pitchFamily="49" charset="-122"/>
                        </a:rPr>
                        <a:t>μm</a:t>
                      </a:r>
                      <a:endParaRPr lang="en-US"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rowSpan="2">
                  <a:txBody>
                    <a:bodyPr/>
                    <a:lstStyle/>
                    <a:p>
                      <a:pPr marL="0" marR="0" indent="0" algn="ctr" defTabSz="914400" rtl="0" eaLnBrk="1" fontAlgn="ctr" latinLnBrk="0" hangingPunct="1">
                        <a:spcBef>
                          <a:spcPts val="0"/>
                        </a:spcBef>
                        <a:spcAft>
                          <a:spcPts val="0"/>
                        </a:spcAft>
                        <a:buClrTx/>
                        <a:buSzTx/>
                        <a:buFontTx/>
                        <a:buNone/>
                        <a:defRPr/>
                      </a:pPr>
                      <a:r>
                        <a:rPr lang="en-US" altLang="zh-CN" sz="1400" u="none" strike="noStrike" dirty="0" smtClean="0">
                          <a:effectLst/>
                        </a:rPr>
                        <a:t>GB/T19789-2005</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spcBef>
                          <a:spcPts val="0"/>
                        </a:spcBef>
                        <a:spcAft>
                          <a:spcPts val="0"/>
                        </a:spcAft>
                        <a:buClrTx/>
                        <a:buSzTx/>
                        <a:buFontTx/>
                        <a:buNone/>
                        <a:defRPr/>
                      </a:pPr>
                      <a:r>
                        <a:rPr lang="en-US" altLang="zh-CN" sz="1400" u="none" strike="noStrike" dirty="0" smtClean="0">
                          <a:effectLst/>
                        </a:rPr>
                        <a:t>62.8</a:t>
                      </a:r>
                      <a:r>
                        <a:rPr lang="zh-CN" altLang="zh-CN" sz="1400" kern="1200" dirty="0" smtClean="0">
                          <a:sym typeface="楷体" pitchFamily="49" charset="-122"/>
                        </a:rPr>
                        <a:t> ± </a:t>
                      </a:r>
                      <a:r>
                        <a:rPr lang="en-US" altLang="zh-CN" sz="1400" kern="1200" dirty="0" smtClean="0">
                          <a:sym typeface="楷体" pitchFamily="49" charset="-122"/>
                        </a:rPr>
                        <a:t>2.9</a:t>
                      </a:r>
                      <a:r>
                        <a:rPr lang="en-US" altLang="zh-CN" sz="1400" kern="1200" baseline="0" dirty="0" smtClean="0">
                          <a:sym typeface="楷体" pitchFamily="49" charset="-122"/>
                        </a:rPr>
                        <a:t>  </a:t>
                      </a:r>
                      <a:r>
                        <a:rPr lang="zh-CN" altLang="zh-CN" sz="1400" dirty="0" smtClean="0">
                          <a:sym typeface="华文楷体" pitchFamily="2" charset="-122"/>
                        </a:rPr>
                        <a:t>cm</a:t>
                      </a:r>
                      <a:r>
                        <a:rPr lang="zh-CN" altLang="zh-CN" sz="1400" baseline="30000" dirty="0" smtClean="0">
                          <a:sym typeface="华文楷体" pitchFamily="2" charset="-122"/>
                        </a:rPr>
                        <a:t>3</a:t>
                      </a:r>
                      <a:r>
                        <a:rPr lang="zh-CN" altLang="zh-CN" sz="1400" dirty="0" smtClean="0">
                          <a:sym typeface="华文楷体" pitchFamily="2" charset="-122"/>
                        </a:rPr>
                        <a:t>/(m</a:t>
                      </a:r>
                      <a:r>
                        <a:rPr lang="zh-CN" altLang="zh-CN" sz="1400" baseline="30000" dirty="0" smtClean="0">
                          <a:sym typeface="华文楷体" pitchFamily="2" charset="-122"/>
                        </a:rPr>
                        <a:t>2</a:t>
                      </a:r>
                      <a:r>
                        <a:rPr lang="zh-CN" altLang="zh-CN" sz="1400" dirty="0" smtClean="0">
                          <a:sym typeface="华文楷体" pitchFamily="2" charset="-122"/>
                        </a:rPr>
                        <a:t>·24h</a:t>
                      </a:r>
                      <a:r>
                        <a:rPr lang="zh-CN" altLang="en-US" sz="1400" dirty="0" smtClean="0">
                          <a:sym typeface="华文楷体" pitchFamily="2" charset="-122"/>
                        </a:rPr>
                        <a:t>）</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dirty="0" smtClean="0"/>
                        <a:t>GBW(E) 130497</a:t>
                      </a:r>
                      <a:endParaRPr lang="en-US" sz="1400" dirty="0" smtClean="0">
                        <a:latin typeface="+mn-ea"/>
                        <a:ea typeface="+mn-ea"/>
                      </a:endParaRPr>
                    </a:p>
                  </a:txBody>
                  <a:tcPr marL="9526" marR="9526" marT="9527" marB="0" anchor="ctr"/>
                </a:tc>
              </a:tr>
              <a:tr h="432148">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r>
                        <a:rPr lang="zh-CN" altLang="en-US" sz="1400" dirty="0" smtClean="0">
                          <a:sym typeface="黑体" pitchFamily="49" charset="-122"/>
                        </a:rPr>
                        <a:t>125μm</a:t>
                      </a:r>
                      <a:endParaRPr lang="en-US"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spcBef>
                          <a:spcPts val="0"/>
                        </a:spcBef>
                        <a:spcAft>
                          <a:spcPts val="0"/>
                        </a:spcAft>
                        <a:buClrTx/>
                        <a:buSzTx/>
                        <a:buFontTx/>
                        <a:buNone/>
                        <a:defRPr/>
                      </a:pPr>
                      <a:r>
                        <a:rPr lang="en-US" altLang="zh-CN" sz="1400" u="none" strike="noStrike" dirty="0" smtClean="0">
                          <a:effectLst/>
                        </a:rPr>
                        <a:t>12.3</a:t>
                      </a:r>
                      <a:r>
                        <a:rPr lang="zh-CN" altLang="zh-CN" sz="1400" kern="1200" dirty="0" smtClean="0">
                          <a:sym typeface="楷体" pitchFamily="49" charset="-122"/>
                        </a:rPr>
                        <a:t>± </a:t>
                      </a:r>
                      <a:r>
                        <a:rPr lang="en-US" altLang="zh-CN" sz="1400" kern="1200" dirty="0" smtClean="0">
                          <a:sym typeface="楷体" pitchFamily="49" charset="-122"/>
                        </a:rPr>
                        <a:t>0.9</a:t>
                      </a:r>
                      <a:r>
                        <a:rPr lang="en-US" altLang="zh-CN" sz="1400" kern="1200" baseline="0" dirty="0" smtClean="0">
                          <a:sym typeface="华文楷体" pitchFamily="2" charset="-122"/>
                        </a:rPr>
                        <a:t>   </a:t>
                      </a:r>
                      <a:r>
                        <a:rPr lang="zh-CN" altLang="zh-CN" sz="1400" dirty="0" smtClean="0">
                          <a:sym typeface="华文楷体" pitchFamily="2" charset="-122"/>
                        </a:rPr>
                        <a:t>cm</a:t>
                      </a:r>
                      <a:r>
                        <a:rPr lang="zh-CN" altLang="zh-CN" sz="1400" baseline="30000" dirty="0" smtClean="0">
                          <a:sym typeface="华文楷体" pitchFamily="2" charset="-122"/>
                        </a:rPr>
                        <a:t>3</a:t>
                      </a:r>
                      <a:r>
                        <a:rPr lang="zh-CN" altLang="zh-CN" sz="1400" dirty="0" smtClean="0">
                          <a:sym typeface="华文楷体" pitchFamily="2" charset="-122"/>
                        </a:rPr>
                        <a:t>/(m</a:t>
                      </a:r>
                      <a:r>
                        <a:rPr lang="zh-CN" altLang="zh-CN" sz="1400" baseline="30000" dirty="0" smtClean="0">
                          <a:sym typeface="华文楷体" pitchFamily="2" charset="-122"/>
                        </a:rPr>
                        <a:t>2</a:t>
                      </a:r>
                      <a:r>
                        <a:rPr lang="zh-CN" altLang="zh-CN" sz="1400" dirty="0" smtClean="0">
                          <a:sym typeface="华文楷体" pitchFamily="2" charset="-122"/>
                        </a:rPr>
                        <a:t>·24h</a:t>
                      </a:r>
                      <a:r>
                        <a:rPr lang="zh-CN" altLang="en-US" sz="1400" dirty="0" smtClean="0">
                          <a:sym typeface="华文楷体" pitchFamily="2" charset="-122"/>
                        </a:rPr>
                        <a:t>）</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dirty="0" smtClean="0">
                          <a:sym typeface="+mn-ea"/>
                        </a:rPr>
                        <a:t>GBW(E) 130498</a:t>
                      </a:r>
                      <a:endParaRPr lang="en-US" sz="1400" dirty="0" smtClean="0">
                        <a:latin typeface="+mn-ea"/>
                        <a:ea typeface="+mn-ea"/>
                        <a:sym typeface="+mn-ea"/>
                      </a:endParaRPr>
                    </a:p>
                  </a:txBody>
                  <a:tcPr marL="9526" marR="9526" marT="9527" marB="0" anchor="ctr"/>
                </a:tc>
              </a:tr>
              <a:tr h="360123">
                <a:tc rowSpan="2">
                  <a:txBody>
                    <a:bodyPr/>
                    <a:lstStyle/>
                    <a:p>
                      <a:pPr algn="ctr" fontAlgn="ctr"/>
                      <a:r>
                        <a:rPr lang="en-US" altLang="zh-CN" sz="1400" u="none" strike="noStrike" dirty="0" smtClean="0">
                          <a:effectLst/>
                        </a:rPr>
                        <a:t>2</a:t>
                      </a:r>
                      <a:endParaRPr lang="en-US" altLang="zh-CN"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rowSpan="2">
                  <a:txBody>
                    <a:bodyPr/>
                    <a:lstStyle/>
                    <a:p>
                      <a:pPr marL="0" marR="0" indent="0" algn="ctr" defTabSz="914400" rtl="0" eaLnBrk="1" fontAlgn="ctr" latinLnBrk="0" hangingPunct="1">
                        <a:spcBef>
                          <a:spcPts val="0"/>
                        </a:spcBef>
                        <a:spcAft>
                          <a:spcPts val="0"/>
                        </a:spcAft>
                        <a:buClrTx/>
                        <a:buSzTx/>
                        <a:buFontTx/>
                        <a:buNone/>
                        <a:defRPr/>
                      </a:pPr>
                      <a:endParaRPr lang="en-US" altLang="zh-CN" sz="1400" dirty="0" smtClean="0">
                        <a:sym typeface="黑体" pitchFamily="49" charset="-122"/>
                      </a:endParaRPr>
                    </a:p>
                    <a:p>
                      <a:pPr marL="0" marR="0" indent="0" algn="ctr" defTabSz="914400" rtl="0" eaLnBrk="1" fontAlgn="ctr" latinLnBrk="0" hangingPunct="1">
                        <a:spcBef>
                          <a:spcPts val="0"/>
                        </a:spcBef>
                        <a:spcAft>
                          <a:spcPts val="0"/>
                        </a:spcAft>
                        <a:buClrTx/>
                        <a:buSzTx/>
                        <a:buFontTx/>
                        <a:buNone/>
                        <a:defRPr/>
                      </a:pPr>
                      <a:r>
                        <a:rPr lang="zh-CN" altLang="en-US" sz="1400" dirty="0" smtClean="0">
                          <a:sym typeface="黑体" pitchFamily="49" charset="-122"/>
                        </a:rPr>
                        <a:t>水汽</a:t>
                      </a:r>
                      <a:r>
                        <a:rPr lang="zh-CN" altLang="en-US" sz="1400" u="none" strike="noStrike" dirty="0" smtClean="0">
                          <a:effectLst/>
                        </a:rPr>
                        <a:t>透过量</a:t>
                      </a:r>
                    </a:p>
                    <a:p>
                      <a:pPr marL="0" marR="0" indent="0" algn="ctr" defTabSz="914400" rtl="0" eaLnBrk="1" fontAlgn="ctr" latinLnBrk="0" hangingPunct="1">
                        <a:spcBef>
                          <a:spcPts val="0"/>
                        </a:spcBef>
                        <a:spcAft>
                          <a:spcPts val="0"/>
                        </a:spcAft>
                        <a:buClrTx/>
                        <a:buSzTx/>
                        <a:buFontTx/>
                        <a:buNone/>
                        <a:defRPr/>
                      </a:pPr>
                      <a:endParaRPr lang="zh-CN" altLang="en-US" sz="1400" b="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vMerge="1">
                  <a:txBody>
                    <a:bodyPr/>
                    <a:lstStyle/>
                    <a:p>
                      <a:pPr marL="0" marR="0" indent="0" algn="ctr" defTabSz="914400" rtl="0" eaLnBrk="1" fontAlgn="ctr" latinLnBrk="0" hangingPunct="1">
                        <a:spcBef>
                          <a:spcPts val="0"/>
                        </a:spcBef>
                        <a:spcAft>
                          <a:spcPts val="0"/>
                        </a:spcAft>
                        <a:buClrTx/>
                        <a:buSzTx/>
                        <a:buFontTx/>
                        <a:buNone/>
                        <a:defRPr/>
                      </a:pPr>
                      <a:endParaRPr lang="zh-CN" altLang="en-US" sz="1200" b="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dirty="0" smtClean="0">
                          <a:sym typeface="黑体" pitchFamily="49" charset="-122"/>
                        </a:rPr>
                        <a:t>125μm </a:t>
                      </a:r>
                      <a:endParaRPr lang="en-US"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rowSpan="2">
                  <a:txBody>
                    <a:bodyPr/>
                    <a:lstStyle/>
                    <a:p>
                      <a:pPr marL="0" marR="0" indent="0" algn="ctr" defTabSz="914400" rtl="0" eaLnBrk="1" fontAlgn="ctr" latinLnBrk="0" hangingPunct="1">
                        <a:spcBef>
                          <a:spcPts val="0"/>
                        </a:spcBef>
                        <a:spcAft>
                          <a:spcPts val="0"/>
                        </a:spcAft>
                        <a:buClrTx/>
                        <a:buSzTx/>
                        <a:buFontTx/>
                        <a:buNone/>
                        <a:defRPr/>
                      </a:pPr>
                      <a:r>
                        <a:rPr lang="en-US" altLang="zh-CN" sz="1400" u="none" strike="noStrike" dirty="0" smtClean="0">
                          <a:effectLst/>
                        </a:rPr>
                        <a:t>GB1037-1988</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spcBef>
                          <a:spcPts val="0"/>
                        </a:spcBef>
                        <a:spcAft>
                          <a:spcPts val="0"/>
                        </a:spcAft>
                        <a:buClrTx/>
                        <a:buSzTx/>
                        <a:buFontTx/>
                        <a:buNone/>
                        <a:defRPr/>
                      </a:pPr>
                      <a:r>
                        <a:rPr lang="zh-CN" altLang="zh-CN" sz="1400" kern="1200" dirty="0" smtClean="0">
                          <a:sym typeface="楷体" pitchFamily="49" charset="-122"/>
                        </a:rPr>
                        <a:t>4.3 ± 0.6</a:t>
                      </a:r>
                      <a:r>
                        <a:rPr lang="en-US" altLang="zh-CN" sz="1400" kern="1200" baseline="0" dirty="0" smtClean="0">
                          <a:sym typeface="楷体" pitchFamily="49" charset="-122"/>
                        </a:rPr>
                        <a:t>  </a:t>
                      </a:r>
                      <a:r>
                        <a:rPr lang="zh-CN" altLang="zh-CN" sz="1400" kern="1200" dirty="0" smtClean="0">
                          <a:sym typeface="楷体" pitchFamily="49" charset="-122"/>
                        </a:rPr>
                        <a:t>g/ (m</a:t>
                      </a:r>
                      <a:r>
                        <a:rPr lang="zh-CN" altLang="zh-CN" sz="1400" kern="1200" baseline="30000" dirty="0" smtClean="0">
                          <a:sym typeface="楷体" pitchFamily="49" charset="-122"/>
                        </a:rPr>
                        <a:t>2</a:t>
                      </a:r>
                      <a:r>
                        <a:rPr lang="zh-CN" altLang="zh-CN" sz="1400" kern="1200" dirty="0" smtClean="0">
                          <a:sym typeface="楷体" pitchFamily="49" charset="-122"/>
                        </a:rPr>
                        <a:t>·24h)</a:t>
                      </a:r>
                      <a:endParaRPr lang="en-US" altLang="zh-CN" sz="1400" b="0" kern="1200" dirty="0" smtClean="0">
                        <a:solidFill>
                          <a:schemeClr val="tx1"/>
                        </a:solidFill>
                        <a:latin typeface="华文楷体" pitchFamily="2" charset="-122"/>
                        <a:ea typeface="华文楷体" pitchFamily="2" charset="-122"/>
                        <a:cs typeface="+mn-cs"/>
                      </a:endParaRPr>
                    </a:p>
                  </a:txBody>
                  <a:tcPr marL="9526" marR="9526" marT="952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dirty="0" smtClean="0">
                          <a:sym typeface="+mn-ea"/>
                        </a:rPr>
                        <a:t>GBW(E) 130543</a:t>
                      </a:r>
                      <a:endParaRPr lang="en-US" sz="1400" dirty="0" smtClean="0">
                        <a:latin typeface="+mn-ea"/>
                        <a:ea typeface="+mn-ea"/>
                        <a:sym typeface="+mn-ea"/>
                      </a:endParaRPr>
                    </a:p>
                  </a:txBody>
                  <a:tcPr marL="9526" marR="9526" marT="9527" marB="0" anchor="ctr"/>
                </a:tc>
              </a:tr>
              <a:tr h="432148">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marL="0" marR="0" indent="0" algn="ctr" defTabSz="914400" rtl="0" eaLnBrk="1" fontAlgn="ctr" latinLnBrk="0" hangingPunct="1">
                        <a:spcBef>
                          <a:spcPts val="0"/>
                        </a:spcBef>
                        <a:spcAft>
                          <a:spcPts val="0"/>
                        </a:spcAft>
                        <a:buClrTx/>
                        <a:buSzTx/>
                        <a:buFontTx/>
                        <a:buNone/>
                        <a:defRPr/>
                      </a:pPr>
                      <a:r>
                        <a:rPr lang="zh-CN" altLang="en-US" sz="1400" dirty="0" smtClean="0">
                          <a:sym typeface="黑体" pitchFamily="49" charset="-122"/>
                        </a:rPr>
                        <a:t>300μm</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spcBef>
                          <a:spcPts val="0"/>
                        </a:spcBef>
                        <a:spcAft>
                          <a:spcPts val="0"/>
                        </a:spcAft>
                        <a:buClrTx/>
                        <a:buSzTx/>
                        <a:buFontTx/>
                        <a:buNone/>
                        <a:defRPr/>
                      </a:pPr>
                      <a:r>
                        <a:rPr lang="zh-CN" altLang="zh-CN" sz="1400" kern="1200" dirty="0" smtClean="0">
                          <a:sym typeface="楷体" pitchFamily="49" charset="-122"/>
                        </a:rPr>
                        <a:t>1.8 ± 0.3</a:t>
                      </a:r>
                      <a:r>
                        <a:rPr lang="en-US" altLang="zh-CN" sz="1400" kern="1200" baseline="0" dirty="0" smtClean="0">
                          <a:sym typeface="楷体" pitchFamily="49" charset="-122"/>
                        </a:rPr>
                        <a:t>  </a:t>
                      </a:r>
                      <a:r>
                        <a:rPr lang="zh-CN" altLang="zh-CN" sz="1400" kern="1200" dirty="0" smtClean="0">
                          <a:sym typeface="楷体" pitchFamily="49" charset="-122"/>
                        </a:rPr>
                        <a:t>g/ (m</a:t>
                      </a:r>
                      <a:r>
                        <a:rPr lang="zh-CN" altLang="zh-CN" sz="1400" kern="1200" baseline="30000" dirty="0" smtClean="0">
                          <a:sym typeface="楷体" pitchFamily="49" charset="-122"/>
                        </a:rPr>
                        <a:t>2</a:t>
                      </a:r>
                      <a:r>
                        <a:rPr lang="zh-CN" altLang="zh-CN" sz="1400" kern="1200" dirty="0" smtClean="0">
                          <a:sym typeface="楷体" pitchFamily="49" charset="-122"/>
                        </a:rPr>
                        <a:t>·24h)</a:t>
                      </a:r>
                      <a:endParaRPr lang="en-US" altLang="zh-CN" sz="1400" b="0" kern="1200" dirty="0" smtClean="0">
                        <a:solidFill>
                          <a:schemeClr val="tx1"/>
                        </a:solidFill>
                        <a:latin typeface="华文楷体" pitchFamily="2" charset="-122"/>
                        <a:ea typeface="华文楷体" pitchFamily="2" charset="-122"/>
                        <a:cs typeface="+mn-cs"/>
                      </a:endParaRPr>
                    </a:p>
                  </a:txBody>
                  <a:tcPr marL="9526" marR="9526" marT="952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dirty="0" smtClean="0">
                          <a:sym typeface="+mn-ea"/>
                        </a:rPr>
                        <a:t>GBW(E) 130544</a:t>
                      </a:r>
                      <a:endParaRPr lang="en-US" sz="1400" dirty="0" smtClean="0">
                        <a:latin typeface="+mn-ea"/>
                        <a:ea typeface="+mn-ea"/>
                        <a:sym typeface="+mn-ea"/>
                      </a:endParaRPr>
                    </a:p>
                  </a:txBody>
                  <a:tcPr marL="9526" marR="9526" marT="9527" marB="0" anchor="ctr"/>
                </a:tc>
              </a:tr>
              <a:tr h="436346">
                <a:tc rowSpan="2">
                  <a:txBody>
                    <a:bodyPr/>
                    <a:lstStyle/>
                    <a:p>
                      <a:pPr algn="ctr" fontAlgn="ctr"/>
                      <a:r>
                        <a:rPr lang="en-US" altLang="zh-CN" sz="1400" u="none" strike="noStrike" dirty="0" smtClean="0">
                          <a:effectLst/>
                        </a:rPr>
                        <a:t>3</a:t>
                      </a:r>
                      <a:endParaRPr lang="en-US" altLang="zh-CN"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rowSpan="2">
                  <a:txBody>
                    <a:bodyPr/>
                    <a:lstStyle/>
                    <a:p>
                      <a:pPr marL="0" marR="0" indent="0" algn="ctr" defTabSz="914400" rtl="0" eaLnBrk="1" fontAlgn="ctr" latinLnBrk="0" hangingPunct="1">
                        <a:spcBef>
                          <a:spcPts val="0"/>
                        </a:spcBef>
                        <a:spcAft>
                          <a:spcPts val="0"/>
                        </a:spcAft>
                        <a:buClrTx/>
                        <a:buSzTx/>
                        <a:buFontTx/>
                        <a:buNone/>
                        <a:defRPr/>
                      </a:pPr>
                      <a:r>
                        <a:rPr lang="zh-CN" altLang="en-US" sz="1400" u="none" strike="noStrike" dirty="0" smtClean="0">
                          <a:effectLst/>
                        </a:rPr>
                        <a:t>压差法</a:t>
                      </a:r>
                      <a:endParaRPr lang="en-US" altLang="zh-CN" sz="1400" u="none" strike="noStrike" dirty="0" smtClean="0">
                        <a:effectLst/>
                      </a:endParaRPr>
                    </a:p>
                    <a:p>
                      <a:pPr marL="0" marR="0" indent="0" algn="ctr" defTabSz="914400" rtl="0" eaLnBrk="1" fontAlgn="ctr" latinLnBrk="0" hangingPunct="1">
                        <a:spcBef>
                          <a:spcPts val="0"/>
                        </a:spcBef>
                        <a:spcAft>
                          <a:spcPts val="0"/>
                        </a:spcAft>
                        <a:buClrTx/>
                        <a:buSzTx/>
                        <a:buFontTx/>
                        <a:buNone/>
                        <a:defRPr/>
                      </a:pPr>
                      <a:r>
                        <a:rPr lang="zh-CN" altLang="en-US" sz="1400" u="none" strike="noStrike" dirty="0" smtClean="0">
                          <a:effectLst/>
                        </a:rPr>
                        <a:t>氧气透过量</a:t>
                      </a:r>
                      <a:endParaRPr lang="zh-CN" altLang="en-US"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vMerge="1">
                  <a:txBody>
                    <a:bodyPr/>
                    <a:lstStyle/>
                    <a:p>
                      <a:pPr marL="0" marR="0" indent="0" algn="ctr" defTabSz="914400" rtl="0" eaLnBrk="1" fontAlgn="ctr" latinLnBrk="0" hangingPunct="1">
                        <a:spcBef>
                          <a:spcPts val="0"/>
                        </a:spcBef>
                        <a:spcAft>
                          <a:spcPts val="0"/>
                        </a:spcAft>
                        <a:buClrTx/>
                        <a:buSzTx/>
                        <a:buFontTx/>
                        <a:buNone/>
                        <a:defRPr/>
                      </a:pPr>
                      <a:endParaRPr lang="zh-CN" altLang="en-US" sz="12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spcBef>
                          <a:spcPts val="0"/>
                        </a:spcBef>
                        <a:spcAft>
                          <a:spcPts val="0"/>
                        </a:spcAft>
                        <a:buClrTx/>
                        <a:buSzTx/>
                        <a:buFontTx/>
                        <a:buNone/>
                        <a:defRPr/>
                      </a:pPr>
                      <a:r>
                        <a:rPr lang="zh-CN" altLang="en-US" sz="1400" dirty="0" smtClean="0">
                          <a:sym typeface="黑体" pitchFamily="49" charset="-122"/>
                        </a:rPr>
                        <a:t>125μm </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rowSpan="2">
                  <a:txBody>
                    <a:bodyPr/>
                    <a:lstStyle/>
                    <a:p>
                      <a:pPr marL="0" marR="0" indent="0" algn="ctr" defTabSz="914400" rtl="0" eaLnBrk="1" fontAlgn="ctr" latinLnBrk="0" hangingPunct="1">
                        <a:spcBef>
                          <a:spcPts val="0"/>
                        </a:spcBef>
                        <a:spcAft>
                          <a:spcPts val="0"/>
                        </a:spcAft>
                        <a:buClrTx/>
                        <a:buSzTx/>
                        <a:buFontTx/>
                        <a:buNone/>
                        <a:defRPr/>
                      </a:pPr>
                      <a:r>
                        <a:rPr lang="en-US" altLang="zh-CN" sz="1400" u="none" strike="noStrike" dirty="0" smtClean="0">
                          <a:effectLst/>
                        </a:rPr>
                        <a:t>GB/T1038-2000</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spcBef>
                          <a:spcPts val="0"/>
                        </a:spcBef>
                        <a:spcAft>
                          <a:spcPts val="0"/>
                        </a:spcAft>
                        <a:buClrTx/>
                        <a:buSzTx/>
                        <a:buFontTx/>
                        <a:buNone/>
                        <a:defRPr/>
                      </a:pPr>
                      <a:r>
                        <a:rPr lang="zh-CN" altLang="zh-CN" sz="1400" dirty="0" smtClean="0">
                          <a:sym typeface="华文楷体" pitchFamily="2" charset="-122"/>
                        </a:rPr>
                        <a:t>10.9±1.1</a:t>
                      </a:r>
                      <a:r>
                        <a:rPr lang="en-US" altLang="zh-CN" sz="1400" baseline="0" dirty="0" smtClean="0">
                          <a:sym typeface="华文楷体" pitchFamily="2" charset="-122"/>
                        </a:rPr>
                        <a:t>  </a:t>
                      </a:r>
                    </a:p>
                    <a:p>
                      <a:pPr marL="0" marR="0" indent="0" algn="ctr" defTabSz="914400" rtl="0" eaLnBrk="1" fontAlgn="ctr" latinLnBrk="0" hangingPunct="1">
                        <a:spcBef>
                          <a:spcPts val="0"/>
                        </a:spcBef>
                        <a:spcAft>
                          <a:spcPts val="0"/>
                        </a:spcAft>
                        <a:buClrTx/>
                        <a:buSzTx/>
                        <a:buFontTx/>
                        <a:buNone/>
                        <a:defRPr/>
                      </a:pPr>
                      <a:r>
                        <a:rPr lang="zh-CN" altLang="zh-CN" sz="1400" dirty="0" smtClean="0">
                          <a:sym typeface="华文楷体" pitchFamily="2" charset="-122"/>
                        </a:rPr>
                        <a:t>cm</a:t>
                      </a:r>
                      <a:r>
                        <a:rPr lang="zh-CN" altLang="zh-CN" sz="1400" baseline="30000" dirty="0" smtClean="0">
                          <a:sym typeface="华文楷体" pitchFamily="2" charset="-122"/>
                        </a:rPr>
                        <a:t>3</a:t>
                      </a:r>
                      <a:r>
                        <a:rPr lang="zh-CN" altLang="zh-CN" sz="1400" dirty="0" smtClean="0">
                          <a:sym typeface="华文楷体" pitchFamily="2" charset="-122"/>
                        </a:rPr>
                        <a:t>/(m</a:t>
                      </a:r>
                      <a:r>
                        <a:rPr lang="zh-CN" altLang="zh-CN" sz="1400" baseline="30000" dirty="0" smtClean="0">
                          <a:sym typeface="华文楷体" pitchFamily="2" charset="-122"/>
                        </a:rPr>
                        <a:t>2</a:t>
                      </a:r>
                      <a:r>
                        <a:rPr lang="zh-CN" altLang="zh-CN" sz="1400" dirty="0" smtClean="0">
                          <a:sym typeface="华文楷体" pitchFamily="2" charset="-122"/>
                        </a:rPr>
                        <a:t>·24h· 0.1MPa)</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dirty="0" smtClean="0">
                          <a:sym typeface="+mn-ea"/>
                        </a:rPr>
                        <a:t>GBW(E) 130541</a:t>
                      </a:r>
                      <a:endParaRPr lang="en-US" sz="1400" dirty="0" smtClean="0">
                        <a:latin typeface="+mn-ea"/>
                        <a:ea typeface="+mn-ea"/>
                        <a:sym typeface="+mn-ea"/>
                      </a:endParaRPr>
                    </a:p>
                  </a:txBody>
                  <a:tcPr marL="9526" marR="9526" marT="9527" marB="0" anchor="ctr"/>
                </a:tc>
              </a:tr>
              <a:tr h="469076">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r>
                        <a:rPr lang="zh-CN" altLang="en-US" sz="1400" dirty="0" smtClean="0">
                          <a:sym typeface="黑体" pitchFamily="49" charset="-122"/>
                        </a:rPr>
                        <a:t>300μm</a:t>
                      </a:r>
                      <a:endParaRPr lang="en-US" altLang="zh-CN" sz="1400" b="0" i="0" u="none" strike="noStrike" dirty="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vMerge="1">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spcBef>
                          <a:spcPts val="0"/>
                        </a:spcBef>
                        <a:spcAft>
                          <a:spcPts val="0"/>
                        </a:spcAft>
                        <a:buClrTx/>
                        <a:buSzTx/>
                        <a:buFontTx/>
                        <a:buNone/>
                        <a:defRPr/>
                      </a:pPr>
                      <a:r>
                        <a:rPr lang="zh-CN" altLang="zh-CN" sz="1400" dirty="0" smtClean="0">
                          <a:sym typeface="华文楷体" pitchFamily="2" charset="-122"/>
                        </a:rPr>
                        <a:t>4.68±0.7</a:t>
                      </a:r>
                      <a:r>
                        <a:rPr lang="en-US" altLang="zh-CN" sz="1400" baseline="0" dirty="0" smtClean="0">
                          <a:sym typeface="华文楷体" pitchFamily="2" charset="-122"/>
                        </a:rPr>
                        <a:t>  </a:t>
                      </a:r>
                    </a:p>
                    <a:p>
                      <a:pPr marL="0" marR="0" indent="0" algn="ctr" defTabSz="914400" rtl="0" eaLnBrk="1" fontAlgn="ctr" latinLnBrk="0" hangingPunct="1">
                        <a:spcBef>
                          <a:spcPts val="0"/>
                        </a:spcBef>
                        <a:spcAft>
                          <a:spcPts val="0"/>
                        </a:spcAft>
                        <a:buClrTx/>
                        <a:buSzTx/>
                        <a:buFontTx/>
                        <a:buNone/>
                        <a:defRPr/>
                      </a:pPr>
                      <a:r>
                        <a:rPr lang="zh-CN" altLang="zh-CN" sz="1400" dirty="0" smtClean="0">
                          <a:sym typeface="华文楷体" pitchFamily="2" charset="-122"/>
                        </a:rPr>
                        <a:t>cm</a:t>
                      </a:r>
                      <a:r>
                        <a:rPr lang="zh-CN" altLang="zh-CN" sz="1400" baseline="30000" dirty="0" smtClean="0">
                          <a:sym typeface="华文楷体" pitchFamily="2" charset="-122"/>
                        </a:rPr>
                        <a:t>3</a:t>
                      </a:r>
                      <a:r>
                        <a:rPr lang="zh-CN" altLang="zh-CN" sz="1400" dirty="0" smtClean="0">
                          <a:sym typeface="华文楷体" pitchFamily="2" charset="-122"/>
                        </a:rPr>
                        <a:t>/(m</a:t>
                      </a:r>
                      <a:r>
                        <a:rPr lang="zh-CN" altLang="zh-CN" sz="1400" baseline="30000" dirty="0" smtClean="0">
                          <a:sym typeface="华文楷体" pitchFamily="2" charset="-122"/>
                        </a:rPr>
                        <a:t>2</a:t>
                      </a:r>
                      <a:r>
                        <a:rPr lang="zh-CN" altLang="zh-CN" sz="1400" dirty="0" smtClean="0">
                          <a:sym typeface="华文楷体" pitchFamily="2" charset="-122"/>
                        </a:rPr>
                        <a:t>·24h· 0.1MPa)</a:t>
                      </a:r>
                      <a:endParaRPr lang="en-US" altLang="zh-CN" sz="1400" b="0" i="0" u="none" strike="noStrike" dirty="0" smtClean="0">
                        <a:solidFill>
                          <a:schemeClr val="tx1"/>
                        </a:solidFill>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dirty="0" smtClean="0">
                          <a:sym typeface="+mn-ea"/>
                        </a:rPr>
                        <a:t>GBW(E) 130542</a:t>
                      </a:r>
                      <a:endParaRPr lang="en-US" sz="1400" dirty="0" smtClean="0">
                        <a:latin typeface="+mn-ea"/>
                        <a:ea typeface="+mn-ea"/>
                        <a:sym typeface="+mn-ea"/>
                      </a:endParaRPr>
                    </a:p>
                  </a:txBody>
                  <a:tcPr marL="9526" marR="9526" marT="9527" marB="0"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a:t>
            </a:r>
            <a:r>
              <a:rPr dirty="0" smtClean="0"/>
              <a:t>标准物质服务</a:t>
            </a:r>
          </a:p>
        </p:txBody>
      </p:sp>
      <p:sp>
        <p:nvSpPr>
          <p:cNvPr id="5" name="文本框 5"/>
          <p:cNvSpPr txBox="1"/>
          <p:nvPr/>
        </p:nvSpPr>
        <p:spPr>
          <a:xfrm>
            <a:off x="1239803" y="1072340"/>
            <a:ext cx="3283698" cy="384810"/>
          </a:xfrm>
          <a:prstGeom prst="rect">
            <a:avLst/>
          </a:prstGeom>
          <a:noFill/>
        </p:spPr>
        <p:txBody>
          <a:bodyPr wrap="none" lIns="91449" tIns="45725" rIns="91449" bIns="45725" rtlCol="0">
            <a:spAutoFit/>
          </a:bodyPr>
          <a:lstStyle/>
          <a:p>
            <a:r>
              <a:rPr lang="en-US" altLang="zh-CN" sz="1900" b="1" dirty="0" smtClean="0">
                <a:latin typeface="+mn-ea"/>
              </a:rPr>
              <a:t>3.1.2 </a:t>
            </a:r>
            <a:r>
              <a:rPr lang="zh-CN" altLang="en-US" sz="1900" b="1" dirty="0" smtClean="0">
                <a:latin typeface="+mn-ea"/>
              </a:rPr>
              <a:t>标准物质</a:t>
            </a:r>
            <a:r>
              <a:rPr lang="zh-CN" altLang="en-US" sz="1900" b="1" dirty="0">
                <a:latin typeface="+mn-ea"/>
              </a:rPr>
              <a:t>中心</a:t>
            </a:r>
            <a:r>
              <a:rPr lang="zh-CN" altLang="en-US" sz="1900" b="1" dirty="0" smtClean="0">
                <a:latin typeface="+mn-ea"/>
              </a:rPr>
              <a:t>服务项目</a:t>
            </a:r>
            <a:endParaRPr lang="en-US" altLang="zh-CN" sz="1900" b="1" dirty="0">
              <a:latin typeface="+mn-ea"/>
            </a:endParaRPr>
          </a:p>
        </p:txBody>
      </p:sp>
      <p:grpSp>
        <p:nvGrpSpPr>
          <p:cNvPr id="6" name="组合 7"/>
          <p:cNvGrpSpPr/>
          <p:nvPr/>
        </p:nvGrpSpPr>
        <p:grpSpPr>
          <a:xfrm>
            <a:off x="1351379" y="3912566"/>
            <a:ext cx="914133" cy="914226"/>
            <a:chOff x="1278794" y="3334906"/>
            <a:chExt cx="914014" cy="914014"/>
          </a:xfrm>
        </p:grpSpPr>
        <p:grpSp>
          <p:nvGrpSpPr>
            <p:cNvPr id="7" name="组合 21"/>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charset="0"/>
                  <a:ea typeface="黑体" charset="0"/>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charset="0"/>
                  <a:ea typeface="黑体" charset="0"/>
                </a:endParaRPr>
              </a:p>
            </p:txBody>
          </p:sp>
        </p:grpSp>
        <p:sp>
          <p:nvSpPr>
            <p:cNvPr id="8" name="TextBox 20"/>
            <p:cNvSpPr txBox="1"/>
            <p:nvPr/>
          </p:nvSpPr>
          <p:spPr>
            <a:xfrm>
              <a:off x="1483792" y="3591858"/>
              <a:ext cx="444294" cy="400017"/>
            </a:xfrm>
            <a:prstGeom prst="rect">
              <a:avLst/>
            </a:prstGeom>
            <a:noFill/>
          </p:spPr>
          <p:txBody>
            <a:bodyPr wrap="none" rtlCol="0">
              <a:spAutoFit/>
            </a:bodyPr>
            <a:lstStyle/>
            <a:p>
              <a:r>
                <a:rPr lang="en-US" altLang="zh-CN" sz="2000" b="1" dirty="0" smtClean="0">
                  <a:latin typeface="黑体" charset="0"/>
                  <a:ea typeface="黑体" charset="0"/>
                </a:rPr>
                <a:t>0</a:t>
              </a:r>
              <a:r>
                <a:rPr lang="en-US" sz="2000" b="1" dirty="0" smtClean="0">
                  <a:latin typeface="黑体" charset="0"/>
                  <a:ea typeface="黑体" charset="0"/>
                </a:rPr>
                <a:t>2</a:t>
              </a:r>
              <a:endParaRPr lang="en-US" sz="2000" b="1" dirty="0">
                <a:latin typeface="黑体" charset="0"/>
                <a:ea typeface="黑体" charset="0"/>
              </a:endParaRPr>
            </a:p>
          </p:txBody>
        </p:sp>
      </p:grpSp>
      <p:grpSp>
        <p:nvGrpSpPr>
          <p:cNvPr id="11" name="组合 12"/>
          <p:cNvGrpSpPr/>
          <p:nvPr/>
        </p:nvGrpSpPr>
        <p:grpSpPr>
          <a:xfrm>
            <a:off x="1355824" y="1833098"/>
            <a:ext cx="914133" cy="914226"/>
            <a:chOff x="1278794" y="3334906"/>
            <a:chExt cx="914014" cy="914014"/>
          </a:xfrm>
        </p:grpSpPr>
        <p:grpSp>
          <p:nvGrpSpPr>
            <p:cNvPr id="12" name="组合 1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charset="0"/>
                  <a:ea typeface="黑体" charset="0"/>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charset="0"/>
                  <a:ea typeface="黑体" charset="0"/>
                </a:endParaRPr>
              </a:p>
            </p:txBody>
          </p:sp>
        </p:grpSp>
        <p:sp>
          <p:nvSpPr>
            <p:cNvPr id="13" name="TextBox 20"/>
            <p:cNvSpPr txBox="1"/>
            <p:nvPr/>
          </p:nvSpPr>
          <p:spPr>
            <a:xfrm>
              <a:off x="1483792" y="3591858"/>
              <a:ext cx="444294" cy="400017"/>
            </a:xfrm>
            <a:prstGeom prst="rect">
              <a:avLst/>
            </a:prstGeom>
            <a:noFill/>
          </p:spPr>
          <p:txBody>
            <a:bodyPr wrap="none" rtlCol="0">
              <a:spAutoFit/>
            </a:bodyPr>
            <a:lstStyle/>
            <a:p>
              <a:r>
                <a:rPr lang="en-US" altLang="zh-CN" sz="2000" b="1" dirty="0" smtClean="0">
                  <a:latin typeface="黑体" charset="0"/>
                  <a:ea typeface="黑体" charset="0"/>
                </a:rPr>
                <a:t>01</a:t>
              </a:r>
            </a:p>
          </p:txBody>
        </p:sp>
      </p:grpSp>
      <p:sp>
        <p:nvSpPr>
          <p:cNvPr id="16" name="TextBox 2"/>
          <p:cNvSpPr txBox="1"/>
          <p:nvPr/>
        </p:nvSpPr>
        <p:spPr>
          <a:xfrm>
            <a:off x="2272553" y="2012743"/>
            <a:ext cx="4825166" cy="1754732"/>
          </a:xfrm>
          <a:prstGeom prst="rect">
            <a:avLst/>
          </a:prstGeom>
          <a:noFill/>
          <a:ln>
            <a:solidFill>
              <a:srgbClr val="B2C5EC"/>
            </a:solidFill>
          </a:ln>
        </p:spPr>
        <p:txBody>
          <a:bodyPr wrap="square" lIns="91449" tIns="45725" rIns="91449" bIns="45725" rtlCol="0">
            <a:spAutoFit/>
          </a:bodyPr>
          <a:lstStyle/>
          <a:p>
            <a:pPr>
              <a:lnSpc>
                <a:spcPct val="150000"/>
              </a:lnSpc>
              <a:defRPr/>
            </a:pPr>
            <a:r>
              <a:rPr lang="zh-CN" altLang="en-US" sz="1800" b="1" dirty="0">
                <a:latin typeface="微软雅黑" charset="0"/>
                <a:ea typeface="微软雅黑" charset="0"/>
              </a:rPr>
              <a:t>为标准物质使用人员提供培训</a:t>
            </a:r>
            <a:r>
              <a:rPr lang="zh-CN" altLang="en-US" sz="1800" b="1" dirty="0" smtClean="0">
                <a:latin typeface="微软雅黑" charset="0"/>
                <a:ea typeface="微软雅黑" charset="0"/>
              </a:rPr>
              <a:t>服务</a:t>
            </a:r>
            <a:endParaRPr lang="en-US" altLang="zh-CN" sz="1800" b="1" dirty="0" smtClean="0">
              <a:latin typeface="微软雅黑" charset="0"/>
              <a:ea typeface="微软雅黑" charset="0"/>
            </a:endParaRPr>
          </a:p>
          <a:p>
            <a:pPr>
              <a:lnSpc>
                <a:spcPct val="150000"/>
              </a:lnSpc>
            </a:pPr>
            <a:r>
              <a:rPr lang="zh-CN" altLang="en-US" sz="1800" dirty="0" smtClean="0">
                <a:latin typeface="微软雅黑" pitchFamily="34" charset="-122"/>
                <a:ea typeface="微软雅黑" pitchFamily="34" charset="-122"/>
              </a:rPr>
              <a:t>注：每年分别在广州、北京、杭州、西安、成都轮回举办</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国家透湿性、透气性、透氧性标准物质暨包材检测技术研讨会</a:t>
            </a:r>
            <a:r>
              <a:rPr lang="en-US" altLang="zh-CN" sz="1800" dirty="0" smtClean="0">
                <a:latin typeface="微软雅黑" pitchFamily="34" charset="-122"/>
                <a:ea typeface="微软雅黑" pitchFamily="34" charset="-122"/>
              </a:rPr>
              <a:t>》</a:t>
            </a:r>
            <a:endParaRPr lang="zh-CN" altLang="en-US" sz="1800" dirty="0">
              <a:latin typeface="微软雅黑" pitchFamily="34" charset="-122"/>
              <a:ea typeface="微软雅黑" pitchFamily="34" charset="-122"/>
            </a:endParaRPr>
          </a:p>
        </p:txBody>
      </p:sp>
      <p:sp>
        <p:nvSpPr>
          <p:cNvPr id="17" name="TextBox 2"/>
          <p:cNvSpPr txBox="1"/>
          <p:nvPr/>
        </p:nvSpPr>
        <p:spPr>
          <a:xfrm>
            <a:off x="2272553" y="4071270"/>
            <a:ext cx="4825166" cy="1573102"/>
          </a:xfrm>
          <a:prstGeom prst="rect">
            <a:avLst/>
          </a:prstGeom>
          <a:noFill/>
          <a:ln>
            <a:solidFill>
              <a:srgbClr val="B2C5EC"/>
            </a:solidFill>
          </a:ln>
        </p:spPr>
        <p:txBody>
          <a:bodyPr wrap="square" lIns="91449" tIns="45725" rIns="91449" bIns="45725" rtlCol="0">
            <a:spAutoFit/>
          </a:bodyPr>
          <a:lstStyle/>
          <a:p>
            <a:pPr>
              <a:lnSpc>
                <a:spcPct val="130000"/>
              </a:lnSpc>
              <a:defRPr/>
            </a:pPr>
            <a:r>
              <a:rPr lang="zh-CN" altLang="en-US" sz="1800" b="1" dirty="0" smtClean="0">
                <a:latin typeface="微软雅黑" charset="0"/>
                <a:ea typeface="微软雅黑" charset="0"/>
              </a:rPr>
              <a:t>为</a:t>
            </a:r>
            <a:r>
              <a:rPr lang="zh-CN" altLang="en-US" sz="1800" b="1" dirty="0">
                <a:latin typeface="微软雅黑" charset="0"/>
                <a:ea typeface="微软雅黑" charset="0"/>
              </a:rPr>
              <a:t>仪器的校准校正检定提供标准</a:t>
            </a:r>
            <a:r>
              <a:rPr lang="zh-CN" altLang="en-US" sz="1800" b="1" dirty="0" smtClean="0">
                <a:latin typeface="微软雅黑" charset="0"/>
                <a:ea typeface="微软雅黑" charset="0"/>
              </a:rPr>
              <a:t>服务</a:t>
            </a:r>
            <a:endParaRPr lang="en-US" altLang="zh-CN" sz="1800" b="1" dirty="0" smtClean="0">
              <a:latin typeface="微软雅黑" charset="0"/>
              <a:ea typeface="微软雅黑" charset="0"/>
            </a:endParaRPr>
          </a:p>
          <a:p>
            <a:pPr>
              <a:lnSpc>
                <a:spcPct val="130000"/>
              </a:lnSpc>
              <a:defRPr/>
            </a:pPr>
            <a:r>
              <a:rPr lang="zh-CN" altLang="en-US" sz="1800" dirty="0" smtClean="0">
                <a:latin typeface="微软雅黑" charset="0"/>
                <a:ea typeface="微软雅黑" charset="0"/>
              </a:rPr>
              <a:t>代表客户：广东省计量院、广州质检院、贵州质检院等</a:t>
            </a:r>
          </a:p>
          <a:p>
            <a:pPr>
              <a:lnSpc>
                <a:spcPct val="130000"/>
              </a:lnSpc>
              <a:defRPr/>
            </a:pPr>
            <a:endParaRPr lang="zh-CN" altLang="en-US" sz="2000" dirty="0">
              <a:latin typeface="微软雅黑" charset="0"/>
              <a:ea typeface="微软雅黑" charset="0"/>
            </a:endParaRPr>
          </a:p>
        </p:txBody>
      </p:sp>
      <p:pic>
        <p:nvPicPr>
          <p:cNvPr id="18" name="图片 17" descr="IMG_7640"/>
          <p:cNvPicPr>
            <a:picLocks noChangeAspect="1"/>
          </p:cNvPicPr>
          <p:nvPr/>
        </p:nvPicPr>
        <p:blipFill>
          <a:blip r:embed="rId2"/>
          <a:stretch>
            <a:fillRect/>
          </a:stretch>
        </p:blipFill>
        <p:spPr>
          <a:xfrm>
            <a:off x="8028389" y="1300411"/>
            <a:ext cx="3132553" cy="442945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smtClean="0"/>
              <a:t>3.2 </a:t>
            </a:r>
            <a:r>
              <a:rPr lang="en-US" altLang="zh-CN" dirty="0" err="1" smtClean="0"/>
              <a:t>检测服务</a:t>
            </a:r>
            <a:endParaRPr dirty="0" smtClean="0"/>
          </a:p>
        </p:txBody>
      </p:sp>
      <p:sp>
        <p:nvSpPr>
          <p:cNvPr id="5" name="文本占位符 2"/>
          <p:cNvSpPr txBox="1">
            <a:spLocks/>
          </p:cNvSpPr>
          <p:nvPr/>
        </p:nvSpPr>
        <p:spPr>
          <a:xfrm>
            <a:off x="1567747" y="1970057"/>
            <a:ext cx="7374218" cy="4401569"/>
          </a:xfrm>
          <a:prstGeom prst="rect">
            <a:avLst/>
          </a:prstGeom>
          <a:noFill/>
          <a:ln w="9525">
            <a:miter/>
          </a:ln>
        </p:spPr>
        <p:txBody>
          <a:bodyPr lIns="91449" tIns="45725" rIns="91449" bIns="45725" anchor="t"/>
          <a:lstStyle/>
          <a:p>
            <a:pPr defTabSz="609646">
              <a:spcBef>
                <a:spcPct val="20000"/>
              </a:spcBef>
              <a:defRPr/>
            </a:pPr>
            <a:r>
              <a:rPr lang="en-US" altLang="zh-CN" sz="4300" dirty="0" smtClean="0">
                <a:latin typeface="黑体" charset="0"/>
                <a:ea typeface="黑体" charset="0"/>
              </a:rPr>
              <a:t>       </a:t>
            </a:r>
            <a:r>
              <a:rPr lang="en-US" altLang="zh-CN" sz="4300" dirty="0" smtClean="0">
                <a:solidFill>
                  <a:srgbClr val="303030"/>
                </a:solidFill>
                <a:latin typeface="黑体" charset="0"/>
                <a:ea typeface="黑体" charset="0"/>
              </a:rPr>
              <a:t> </a:t>
            </a:r>
            <a:endParaRPr lang="zh-CN" altLang="en-US" sz="4300" dirty="0">
              <a:solidFill>
                <a:srgbClr val="303030"/>
              </a:solidFill>
              <a:latin typeface="黑体" charset="0"/>
              <a:ea typeface="黑体" charset="0"/>
            </a:endParaRPr>
          </a:p>
        </p:txBody>
      </p:sp>
      <p:pic>
        <p:nvPicPr>
          <p:cNvPr id="6" name="Picture 2" descr="F:\download\3317940027\IMG_3142.jpgIMG_3142"/>
          <p:cNvPicPr>
            <a:picLocks noChangeAspect="1" noChangeArrowheads="1"/>
          </p:cNvPicPr>
          <p:nvPr/>
        </p:nvPicPr>
        <p:blipFill>
          <a:blip r:embed="rId2" cstate="print"/>
          <a:srcRect/>
          <a:stretch>
            <a:fillRect/>
          </a:stretch>
        </p:blipFill>
        <p:spPr bwMode="auto">
          <a:xfrm>
            <a:off x="4265780" y="2366951"/>
            <a:ext cx="4495856" cy="337199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斜纹 6"/>
          <p:cNvSpPr/>
          <p:nvPr/>
        </p:nvSpPr>
        <p:spPr>
          <a:xfrm>
            <a:off x="4264722" y="2293426"/>
            <a:ext cx="370329" cy="479808"/>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chemeClr val="tx1"/>
              </a:solidFill>
              <a:latin typeface="黑体" charset="0"/>
              <a:ea typeface="黑体" charset="0"/>
            </a:endParaRPr>
          </a:p>
        </p:txBody>
      </p:sp>
      <p:sp>
        <p:nvSpPr>
          <p:cNvPr id="8" name="斜纹 7"/>
          <p:cNvSpPr/>
          <p:nvPr/>
        </p:nvSpPr>
        <p:spPr>
          <a:xfrm rot="10800000">
            <a:off x="8280817" y="5315781"/>
            <a:ext cx="479759" cy="479808"/>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chemeClr val="tx1"/>
              </a:solidFill>
              <a:latin typeface="黑体" charset="0"/>
              <a:ea typeface="黑体" charset="0"/>
            </a:endParaRPr>
          </a:p>
        </p:txBody>
      </p:sp>
      <p:grpSp>
        <p:nvGrpSpPr>
          <p:cNvPr id="9" name="组合 9"/>
          <p:cNvGrpSpPr/>
          <p:nvPr/>
        </p:nvGrpSpPr>
        <p:grpSpPr>
          <a:xfrm>
            <a:off x="2575263" y="3503069"/>
            <a:ext cx="1563996" cy="1203906"/>
            <a:chOff x="5027106" y="2345385"/>
            <a:chExt cx="1172844" cy="902720"/>
          </a:xfrm>
        </p:grpSpPr>
        <p:grpSp>
          <p:nvGrpSpPr>
            <p:cNvPr id="10" name="组合 2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 name="TextBox 33"/>
            <p:cNvSpPr>
              <a:spLocks noChangeArrowheads="1"/>
            </p:cNvSpPr>
            <p:nvPr/>
          </p:nvSpPr>
          <p:spPr bwMode="auto">
            <a:xfrm>
              <a:off x="5141166" y="2675445"/>
              <a:ext cx="678823" cy="276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latin typeface="微软雅黑" pitchFamily="34" charset="-122"/>
                  <a:ea typeface="微软雅黑" pitchFamily="34" charset="-122"/>
                </a:rPr>
                <a:t>专业</a:t>
              </a:r>
              <a:endParaRPr lang="zh-CN" altLang="en-US" b="1" dirty="0">
                <a:latin typeface="微软雅黑" pitchFamily="34" charset="-122"/>
                <a:ea typeface="微软雅黑" pitchFamily="34" charset="-122"/>
              </a:endParaRPr>
            </a:p>
          </p:txBody>
        </p:sp>
      </p:grpSp>
      <p:grpSp>
        <p:nvGrpSpPr>
          <p:cNvPr id="14" name="组合 14"/>
          <p:cNvGrpSpPr/>
          <p:nvPr/>
        </p:nvGrpSpPr>
        <p:grpSpPr>
          <a:xfrm>
            <a:off x="2575263" y="5004423"/>
            <a:ext cx="1563996" cy="1203906"/>
            <a:chOff x="5027106" y="2345385"/>
            <a:chExt cx="1172844" cy="902720"/>
          </a:xfrm>
        </p:grpSpPr>
        <p:grpSp>
          <p:nvGrpSpPr>
            <p:cNvPr id="15" name="组合 2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TextBox 33"/>
            <p:cNvSpPr>
              <a:spLocks noChangeArrowheads="1"/>
            </p:cNvSpPr>
            <p:nvPr/>
          </p:nvSpPr>
          <p:spPr bwMode="auto">
            <a:xfrm>
              <a:off x="5046808" y="2656266"/>
              <a:ext cx="842495" cy="276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latin typeface="微软雅黑" pitchFamily="34" charset="-122"/>
                  <a:ea typeface="微软雅黑" pitchFamily="34" charset="-122"/>
                </a:rPr>
                <a:t>权威</a:t>
              </a:r>
            </a:p>
          </p:txBody>
        </p:sp>
      </p:grpSp>
      <p:grpSp>
        <p:nvGrpSpPr>
          <p:cNvPr id="19" name="组合 19"/>
          <p:cNvGrpSpPr/>
          <p:nvPr/>
        </p:nvGrpSpPr>
        <p:grpSpPr>
          <a:xfrm>
            <a:off x="2575263" y="2171281"/>
            <a:ext cx="1563996" cy="1203906"/>
            <a:chOff x="5027106" y="2345385"/>
            <a:chExt cx="1172844" cy="902720"/>
          </a:xfrm>
        </p:grpSpPr>
        <p:grpSp>
          <p:nvGrpSpPr>
            <p:cNvPr id="20" name="组合 3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TextBox 33"/>
            <p:cNvSpPr>
              <a:spLocks noChangeArrowheads="1"/>
            </p:cNvSpPr>
            <p:nvPr/>
          </p:nvSpPr>
          <p:spPr bwMode="auto">
            <a:xfrm>
              <a:off x="5125264" y="2628777"/>
              <a:ext cx="678823" cy="276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latin typeface="微软雅黑" pitchFamily="34" charset="-122"/>
                  <a:ea typeface="微软雅黑" pitchFamily="34" charset="-122"/>
                </a:rPr>
                <a:t>完善</a:t>
              </a:r>
            </a:p>
          </p:txBody>
        </p:sp>
      </p:grpSp>
      <p:sp>
        <p:nvSpPr>
          <p:cNvPr id="24" name="TextBox 23"/>
          <p:cNvSpPr txBox="1"/>
          <p:nvPr/>
        </p:nvSpPr>
        <p:spPr>
          <a:xfrm>
            <a:off x="3721739" y="5911982"/>
            <a:ext cx="5418436" cy="307848"/>
          </a:xfrm>
          <a:prstGeom prst="rect">
            <a:avLst/>
          </a:prstGeom>
          <a:noFill/>
        </p:spPr>
        <p:txBody>
          <a:bodyPr wrap="square" lIns="91449" tIns="45725" rIns="91449" bIns="45725" rtlCol="0">
            <a:spAutoFit/>
          </a:bodyPr>
          <a:lstStyle/>
          <a:p>
            <a:pPr marL="0" lvl="1" algn="ctr"/>
            <a:r>
              <a:rPr lang="zh-CN" altLang="en-US" sz="1400" spc="300" dirty="0" smtClean="0">
                <a:solidFill>
                  <a:schemeClr val="accent1"/>
                </a:solidFill>
                <a:latin typeface="+mn-ea"/>
                <a:cs typeface="Times New Roman" pitchFamily="18" charset="0"/>
              </a:rPr>
              <a:t>广州标际包装设备有限公司检测中心</a:t>
            </a:r>
          </a:p>
        </p:txBody>
      </p:sp>
      <p:pic>
        <p:nvPicPr>
          <p:cNvPr id="25" name="图片 24" descr="cnas-1"/>
          <p:cNvPicPr>
            <a:picLocks noChangeAspect="1"/>
          </p:cNvPicPr>
          <p:nvPr/>
        </p:nvPicPr>
        <p:blipFill>
          <a:blip r:embed="rId3"/>
          <a:stretch>
            <a:fillRect/>
          </a:stretch>
        </p:blipFill>
        <p:spPr>
          <a:xfrm>
            <a:off x="7539508" y="2379727"/>
            <a:ext cx="1190145" cy="1082291"/>
          </a:xfrm>
          <a:prstGeom prst="rect">
            <a:avLst/>
          </a:prstGeom>
        </p:spPr>
      </p:pic>
      <p:sp>
        <p:nvSpPr>
          <p:cNvPr id="26" name="文本框 4"/>
          <p:cNvSpPr txBox="1"/>
          <p:nvPr/>
        </p:nvSpPr>
        <p:spPr>
          <a:xfrm>
            <a:off x="1168365" y="1000902"/>
            <a:ext cx="10501386" cy="507841"/>
          </a:xfrm>
          <a:prstGeom prst="rect">
            <a:avLst/>
          </a:prstGeom>
          <a:noFill/>
        </p:spPr>
        <p:txBody>
          <a:bodyPr wrap="square" lIns="91449" tIns="45725" rIns="91449" bIns="45725" rtlCol="0">
            <a:spAutoFit/>
          </a:bodyPr>
          <a:lstStyle/>
          <a:p>
            <a:pPr>
              <a:lnSpc>
                <a:spcPct val="150000"/>
              </a:lnSpc>
            </a:pPr>
            <a:r>
              <a:rPr lang="en-US" altLang="zh-CN" sz="1800" dirty="0" smtClean="0">
                <a:latin typeface="微软雅黑" charset="0"/>
                <a:ea typeface="微软雅黑" charset="0"/>
              </a:rPr>
              <a:t>3.2.1  </a:t>
            </a:r>
            <a:r>
              <a:rPr lang="zh-CN" altLang="en-US" sz="1800" dirty="0" smtClean="0">
                <a:latin typeface="微软雅黑" charset="0"/>
                <a:ea typeface="微软雅黑" charset="0"/>
              </a:rPr>
              <a:t>广州标际设立检测中心</a:t>
            </a:r>
            <a:r>
              <a:rPr lang="zh-CN" altLang="en-US" sz="1800" dirty="0">
                <a:latin typeface="微软雅黑" charset="0"/>
                <a:ea typeface="微软雅黑" charset="0"/>
              </a:rPr>
              <a:t>，通过了</a:t>
            </a:r>
            <a:r>
              <a:rPr lang="en-US" altLang="zh-CN" sz="1800" b="1" dirty="0">
                <a:latin typeface="微软雅黑" charset="0"/>
                <a:ea typeface="微软雅黑" charset="0"/>
              </a:rPr>
              <a:t>CNAS</a:t>
            </a:r>
            <a:r>
              <a:rPr lang="zh-CN" altLang="en-US" sz="1800" b="1" dirty="0">
                <a:latin typeface="微软雅黑" charset="0"/>
                <a:ea typeface="微软雅黑" charset="0"/>
              </a:rPr>
              <a:t>实验室认证</a:t>
            </a:r>
            <a:r>
              <a:rPr lang="zh-CN" altLang="en-US" sz="1800" dirty="0">
                <a:latin typeface="微软雅黑" charset="0"/>
                <a:ea typeface="微软雅黑" charset="0"/>
              </a:rPr>
              <a:t>，为用户提供来样测试服务，及数据比对</a:t>
            </a:r>
            <a:r>
              <a:rPr lang="zh-CN" altLang="en-US" sz="1800" dirty="0" smtClean="0">
                <a:latin typeface="微软雅黑" charset="0"/>
                <a:ea typeface="微软雅黑" charset="0"/>
              </a:rPr>
              <a:t>服务。</a:t>
            </a:r>
            <a:endParaRPr lang="en-US" altLang="zh-CN" sz="1800" dirty="0">
              <a:latin typeface="微软雅黑" charset="0"/>
              <a:ea typeface="微软雅黑"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smtClean="0"/>
              <a:t>3.2 </a:t>
            </a:r>
            <a:r>
              <a:rPr lang="en-US" altLang="zh-CN" dirty="0" err="1" smtClean="0"/>
              <a:t>检测服务</a:t>
            </a:r>
            <a:endParaRPr dirty="0" smtClean="0"/>
          </a:p>
        </p:txBody>
      </p:sp>
      <p:sp>
        <p:nvSpPr>
          <p:cNvPr id="5" name="文本占位符 2"/>
          <p:cNvSpPr txBox="1">
            <a:spLocks/>
          </p:cNvSpPr>
          <p:nvPr/>
        </p:nvSpPr>
        <p:spPr>
          <a:xfrm>
            <a:off x="573163" y="1984834"/>
            <a:ext cx="11407672" cy="4401569"/>
          </a:xfrm>
          <a:prstGeom prst="rect">
            <a:avLst/>
          </a:prstGeom>
          <a:noFill/>
          <a:ln w="9525">
            <a:miter/>
          </a:ln>
        </p:spPr>
        <p:txBody>
          <a:bodyPr lIns="91449" tIns="45725" rIns="91449" bIns="45725" anchor="t"/>
          <a:lstStyle/>
          <a:p>
            <a:pPr defTabSz="609646">
              <a:spcBef>
                <a:spcPct val="20000"/>
              </a:spcBef>
              <a:defRPr/>
            </a:pPr>
            <a:r>
              <a:rPr lang="en-US" altLang="zh-CN" sz="4300" dirty="0" smtClean="0">
                <a:latin typeface="黑体" charset="0"/>
                <a:ea typeface="黑体" charset="0"/>
              </a:rPr>
              <a:t>       </a:t>
            </a:r>
            <a:r>
              <a:rPr lang="en-US" altLang="zh-CN" sz="4300" dirty="0" smtClean="0">
                <a:solidFill>
                  <a:srgbClr val="303030"/>
                </a:solidFill>
                <a:latin typeface="黑体" charset="0"/>
                <a:ea typeface="黑体" charset="0"/>
              </a:rPr>
              <a:t> </a:t>
            </a:r>
            <a:endParaRPr lang="zh-CN" altLang="en-US" sz="4300" dirty="0">
              <a:solidFill>
                <a:srgbClr val="303030"/>
              </a:solidFill>
              <a:latin typeface="黑体" charset="0"/>
              <a:ea typeface="黑体" charset="0"/>
            </a:endParaRPr>
          </a:p>
        </p:txBody>
      </p:sp>
      <p:sp>
        <p:nvSpPr>
          <p:cNvPr id="6" name="矩形 5"/>
          <p:cNvSpPr/>
          <p:nvPr/>
        </p:nvSpPr>
        <p:spPr>
          <a:xfrm>
            <a:off x="1239803" y="1572406"/>
            <a:ext cx="9575787" cy="1200607"/>
          </a:xfrm>
          <a:prstGeom prst="rect">
            <a:avLst/>
          </a:prstGeom>
        </p:spPr>
        <p:txBody>
          <a:bodyPr wrap="square" lIns="91449" tIns="45725" rIns="91449" bIns="45725">
            <a:spAutoFit/>
          </a:bodyPr>
          <a:lstStyle/>
          <a:p>
            <a:pPr algn="just">
              <a:lnSpc>
                <a:spcPct val="150000"/>
              </a:lnSpc>
            </a:pPr>
            <a:r>
              <a:rPr lang="zh-CN" altLang="en-US" sz="1600" dirty="0" smtClean="0">
                <a:solidFill>
                  <a:schemeClr val="tx1">
                    <a:lumMod val="75000"/>
                    <a:lumOff val="25000"/>
                  </a:schemeClr>
                </a:solidFill>
                <a:latin typeface="微软雅黑" charset="0"/>
                <a:ea typeface="微软雅黑" charset="0"/>
              </a:rPr>
              <a:t>       检测中心具有雄厚的技术力量和完善的管理体系，通过了</a:t>
            </a:r>
            <a:r>
              <a:rPr lang="en-US" altLang="zh-CN" sz="1600" b="1" dirty="0" smtClean="0">
                <a:solidFill>
                  <a:schemeClr val="tx1">
                    <a:lumMod val="75000"/>
                    <a:lumOff val="25000"/>
                  </a:schemeClr>
                </a:solidFill>
                <a:latin typeface="微软雅黑" charset="0"/>
                <a:ea typeface="微软雅黑" charset="0"/>
              </a:rPr>
              <a:t>CNAS</a:t>
            </a:r>
            <a:r>
              <a:rPr lang="zh-CN" altLang="en-US" sz="1600" b="1" dirty="0" smtClean="0">
                <a:solidFill>
                  <a:schemeClr val="tx1">
                    <a:lumMod val="75000"/>
                    <a:lumOff val="25000"/>
                  </a:schemeClr>
                </a:solidFill>
                <a:latin typeface="微软雅黑" charset="0"/>
                <a:ea typeface="微软雅黑" charset="0"/>
              </a:rPr>
              <a:t>认证</a:t>
            </a:r>
            <a:r>
              <a:rPr lang="zh-CN" altLang="en-US" sz="1600" dirty="0" smtClean="0">
                <a:solidFill>
                  <a:schemeClr val="tx1">
                    <a:lumMod val="75000"/>
                    <a:lumOff val="25000"/>
                  </a:schemeClr>
                </a:solidFill>
                <a:latin typeface="微软雅黑" charset="0"/>
                <a:ea typeface="微软雅黑" charset="0"/>
              </a:rPr>
              <a:t>，检验报告获得国家、地区认可机构间的相互认可。我司检测中心实验室接收客户来样测试多达万份，为国内食品、药品等包装行业厂家提供材料阻隔性测试服务，为包装产品测试领域提供数据支持。</a:t>
            </a:r>
            <a:endParaRPr lang="en-US" altLang="zh-CN" sz="1600" dirty="0" smtClean="0">
              <a:solidFill>
                <a:schemeClr val="tx1">
                  <a:lumMod val="75000"/>
                  <a:lumOff val="25000"/>
                </a:schemeClr>
              </a:solidFill>
              <a:latin typeface="微软雅黑" charset="0"/>
              <a:ea typeface="微软雅黑" charset="0"/>
            </a:endParaRPr>
          </a:p>
        </p:txBody>
      </p:sp>
      <p:sp>
        <p:nvSpPr>
          <p:cNvPr id="7" name="文本框 4"/>
          <p:cNvSpPr txBox="1"/>
          <p:nvPr/>
        </p:nvSpPr>
        <p:spPr>
          <a:xfrm>
            <a:off x="1168365" y="929464"/>
            <a:ext cx="10862794" cy="507841"/>
          </a:xfrm>
          <a:prstGeom prst="rect">
            <a:avLst/>
          </a:prstGeom>
          <a:noFill/>
        </p:spPr>
        <p:txBody>
          <a:bodyPr wrap="square" lIns="91449" tIns="45725" rIns="91449" bIns="45725" rtlCol="0">
            <a:spAutoFit/>
          </a:bodyPr>
          <a:lstStyle/>
          <a:p>
            <a:pPr>
              <a:lnSpc>
                <a:spcPct val="150000"/>
              </a:lnSpc>
            </a:pPr>
            <a:r>
              <a:rPr lang="en-US" altLang="zh-CN" sz="1800" dirty="0" smtClean="0">
                <a:latin typeface="微软雅黑" charset="0"/>
                <a:ea typeface="微软雅黑" charset="0"/>
              </a:rPr>
              <a:t>3.2.2 </a:t>
            </a:r>
            <a:r>
              <a:rPr lang="zh-CN" altLang="en-US" sz="1800" dirty="0" smtClean="0">
                <a:latin typeface="微软雅黑" charset="0"/>
                <a:ea typeface="微软雅黑" charset="0"/>
              </a:rPr>
              <a:t>服务项目</a:t>
            </a:r>
            <a:endParaRPr lang="en-US" altLang="zh-CN" sz="1800" dirty="0">
              <a:latin typeface="微软雅黑" charset="0"/>
              <a:ea typeface="微软雅黑" charset="0"/>
            </a:endParaRPr>
          </a:p>
        </p:txBody>
      </p:sp>
      <p:graphicFrame>
        <p:nvGraphicFramePr>
          <p:cNvPr id="8" name="内容占位符 3"/>
          <p:cNvGraphicFramePr/>
          <p:nvPr>
            <p:extLst>
              <p:ext uri="{D42A27DB-BD31-4B8C-83A1-F6EECF244321}">
                <p14:modId xmlns="" xmlns:p14="http://schemas.microsoft.com/office/powerpoint/2010/main" val="3757846574"/>
              </p:ext>
            </p:extLst>
          </p:nvPr>
        </p:nvGraphicFramePr>
        <p:xfrm>
          <a:off x="2337105" y="3072604"/>
          <a:ext cx="7076091" cy="2173505"/>
        </p:xfrm>
        <a:graphic>
          <a:graphicData uri="http://schemas.openxmlformats.org/drawingml/2006/table">
            <a:tbl>
              <a:tblPr firstRow="1" bandRow="1">
                <a:tableStyleId>{5C22544A-7EE6-4342-B048-85BDC9FD1C3A}</a:tableStyleId>
              </a:tblPr>
              <a:tblGrid>
                <a:gridCol w="1726155"/>
                <a:gridCol w="708752"/>
                <a:gridCol w="1353138"/>
                <a:gridCol w="3288046"/>
              </a:tblGrid>
              <a:tr h="579254">
                <a:tc>
                  <a:txBody>
                    <a:bodyPr/>
                    <a:lstStyle/>
                    <a:p>
                      <a:pPr algn="ctr" fontAlgn="ctr"/>
                      <a:r>
                        <a:rPr lang="zh-CN" altLang="en-US" sz="1600" u="none" strike="noStrike" dirty="0">
                          <a:effectLst/>
                        </a:rPr>
                        <a:t>鉴定领域</a:t>
                      </a:r>
                      <a:r>
                        <a:rPr lang="en-US" altLang="zh-CN" sz="1600" u="none" strike="noStrike" dirty="0">
                          <a:effectLst/>
                        </a:rPr>
                        <a:t>/</a:t>
                      </a:r>
                      <a:r>
                        <a:rPr lang="zh-CN" altLang="en-US" sz="1600" u="none" strike="noStrike" dirty="0" smtClean="0">
                          <a:effectLst/>
                        </a:rPr>
                        <a:t>对象</a:t>
                      </a:r>
                      <a:endParaRPr lang="zh-CN" altLang="en-US" sz="16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zh-CN" altLang="en-US" sz="1600" u="none" strike="noStrike" dirty="0">
                          <a:effectLst/>
                        </a:rPr>
                        <a:t>序号</a:t>
                      </a:r>
                      <a:endParaRPr lang="zh-CN" altLang="en-US" sz="16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zh-CN" altLang="en-US" sz="1600" u="none" strike="noStrike" dirty="0">
                          <a:effectLst/>
                        </a:rPr>
                        <a:t>名称</a:t>
                      </a:r>
                      <a:endParaRPr lang="zh-CN" altLang="en-US" sz="16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latinLnBrk="0" hangingPunct="1">
                        <a:spcBef>
                          <a:spcPts val="0"/>
                        </a:spcBef>
                        <a:spcAft>
                          <a:spcPts val="0"/>
                        </a:spcAft>
                        <a:buClrTx/>
                        <a:buSzTx/>
                        <a:buFontTx/>
                        <a:buNone/>
                        <a:defRPr/>
                      </a:pPr>
                      <a:r>
                        <a:rPr lang="zh-CN" altLang="en-US" sz="1600" u="none" strike="noStrike" dirty="0" smtClean="0">
                          <a:effectLst/>
                        </a:rPr>
                        <a:t>鉴定标准（方法）名称</a:t>
                      </a:r>
                      <a:endParaRPr lang="en-US" altLang="zh-CN" sz="1600" u="none" strike="noStrike" dirty="0" smtClean="0">
                        <a:effectLst/>
                      </a:endParaRPr>
                    </a:p>
                    <a:p>
                      <a:pPr marL="0" marR="0" indent="0" algn="ctr" defTabSz="914400" rtl="0" eaLnBrk="1" latinLnBrk="0" hangingPunct="1">
                        <a:spcBef>
                          <a:spcPts val="0"/>
                        </a:spcBef>
                        <a:spcAft>
                          <a:spcPts val="0"/>
                        </a:spcAft>
                        <a:buClrTx/>
                        <a:buSzTx/>
                        <a:buFontTx/>
                        <a:buNone/>
                        <a:defRPr/>
                      </a:pPr>
                      <a:r>
                        <a:rPr lang="zh-CN" altLang="en-US" sz="1600" u="none" strike="noStrike" dirty="0" smtClean="0">
                          <a:effectLst/>
                        </a:rPr>
                        <a:t>及编号（含年号）</a:t>
                      </a:r>
                      <a:endParaRPr lang="zh-CN" altLang="en-US" sz="1600" b="1" i="0" u="none" strike="noStrike" dirty="0" smtClean="0">
                        <a:effectLst/>
                        <a:latin typeface="Times New Roman" pitchFamily="18" charset="0"/>
                        <a:ea typeface="微软雅黑" pitchFamily="34" charset="-122"/>
                        <a:cs typeface="Times New Roman" pitchFamily="18" charset="0"/>
                      </a:endParaRPr>
                    </a:p>
                  </a:txBody>
                  <a:tcPr marL="91452" marR="91452" marT="45731" marB="45731"/>
                </a:tc>
              </a:tr>
              <a:tr h="498914">
                <a:tc rowSpan="3">
                  <a:txBody>
                    <a:bodyPr/>
                    <a:lstStyle/>
                    <a:p>
                      <a:pPr algn="ctr" fontAlgn="ctr"/>
                      <a:r>
                        <a:rPr lang="zh-CN" altLang="en-US" sz="1400" u="none" strike="noStrike" dirty="0" smtClean="0">
                          <a:effectLst/>
                        </a:rPr>
                        <a:t>塑料薄膜</a:t>
                      </a:r>
                      <a:endParaRPr lang="en-US" altLang="zh-CN" sz="1400" u="none" strike="noStrike" dirty="0" smtClean="0">
                        <a:effectLst/>
                      </a:endParaRPr>
                    </a:p>
                    <a:p>
                      <a:pPr algn="ctr" fontAlgn="ctr"/>
                      <a:r>
                        <a:rPr lang="zh-CN" altLang="en-US" sz="1400" u="none" strike="noStrike" dirty="0" smtClean="0">
                          <a:effectLst/>
                        </a:rPr>
                        <a:t>阻隔性检测</a:t>
                      </a:r>
                      <a:endParaRPr lang="zh-CN" altLang="en-US" sz="1400" b="0"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en-US" altLang="zh-CN" sz="1400" u="none" strike="noStrike" dirty="0">
                          <a:effectLst/>
                        </a:rPr>
                        <a:t>1</a:t>
                      </a:r>
                      <a:endParaRPr lang="en-US" altLang="zh-CN" sz="1400" b="0"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zh-CN" altLang="en-US" sz="1400" u="none" strike="noStrike" dirty="0">
                          <a:effectLst/>
                        </a:rPr>
                        <a:t>水汽透过量</a:t>
                      </a:r>
                      <a:endParaRPr lang="zh-CN" altLang="en-US" sz="14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en-US" sz="1400" u="none" strike="noStrike" dirty="0">
                          <a:effectLst/>
                        </a:rPr>
                        <a:t>GB1037-1988</a:t>
                      </a:r>
                      <a:endParaRPr lang="en-US" sz="1400" b="0" i="0" u="none" strike="noStrike" dirty="0">
                        <a:effectLst/>
                        <a:latin typeface="Times New Roman" pitchFamily="18" charset="0"/>
                        <a:ea typeface="微软雅黑" pitchFamily="34" charset="-122"/>
                        <a:cs typeface="Times New Roman" pitchFamily="18" charset="0"/>
                      </a:endParaRPr>
                    </a:p>
                  </a:txBody>
                  <a:tcPr marL="9526" marR="9526" marT="9527" marB="0" anchor="ctr"/>
                </a:tc>
              </a:tr>
              <a:tr h="445582">
                <a:tc vMerge="1">
                  <a:txBody>
                    <a:bodyPr/>
                    <a:lstStyle/>
                    <a:p>
                      <a:endParaRPr lang="zh-CN"/>
                    </a:p>
                  </a:txBody>
                  <a:tcPr marL="9525" marR="9525" marT="9525" marB="0" anchor="ctr"/>
                </a:tc>
                <a:tc>
                  <a:txBody>
                    <a:bodyPr/>
                    <a:lstStyle/>
                    <a:p>
                      <a:pPr algn="ctr" fontAlgn="ctr"/>
                      <a:r>
                        <a:rPr lang="en-US" altLang="zh-CN" sz="1400" u="none" strike="noStrike" dirty="0">
                          <a:effectLst/>
                        </a:rPr>
                        <a:t>2</a:t>
                      </a:r>
                      <a:endParaRPr lang="en-US" altLang="zh-CN" sz="1400" b="0"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zh-CN" altLang="en-US" sz="1400" u="none" strike="noStrike" dirty="0">
                          <a:effectLst/>
                        </a:rPr>
                        <a:t>氧气透过率 </a:t>
                      </a:r>
                      <a:endParaRPr lang="zh-CN" altLang="en-US" sz="14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en-US" altLang="zh-CN" sz="1400" u="none" strike="noStrike" dirty="0" smtClean="0">
                          <a:effectLst/>
                        </a:rPr>
                        <a:t>GB/T19789-2005</a:t>
                      </a:r>
                      <a:endParaRPr lang="en-US" sz="1400" b="0" i="0" u="none" strike="noStrike" dirty="0">
                        <a:effectLst/>
                        <a:latin typeface="Times New Roman" pitchFamily="18" charset="0"/>
                        <a:ea typeface="微软雅黑" pitchFamily="34" charset="-122"/>
                        <a:cs typeface="Times New Roman" pitchFamily="18" charset="0"/>
                      </a:endParaRPr>
                    </a:p>
                  </a:txBody>
                  <a:tcPr marL="9526" marR="9526" marT="9527" marB="0" anchor="ctr"/>
                </a:tc>
              </a:tr>
              <a:tr h="649755">
                <a:tc vMerge="1">
                  <a:txBody>
                    <a:bodyPr/>
                    <a:lstStyle/>
                    <a:p>
                      <a:endParaRPr lang="zh-CN"/>
                    </a:p>
                  </a:txBody>
                  <a:tcPr/>
                </a:tc>
                <a:tc>
                  <a:txBody>
                    <a:bodyPr/>
                    <a:lstStyle/>
                    <a:p>
                      <a:pPr algn="ctr" fontAlgn="ctr"/>
                      <a:r>
                        <a:rPr lang="en-US" altLang="zh-CN" sz="1400" u="none" strike="noStrike" dirty="0">
                          <a:effectLst/>
                        </a:rPr>
                        <a:t>3</a:t>
                      </a:r>
                      <a:endParaRPr lang="en-US" altLang="zh-CN" sz="1400" b="0"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algn="ctr" fontAlgn="ctr"/>
                      <a:r>
                        <a:rPr lang="zh-CN" altLang="en-US" sz="1400" u="none" strike="noStrike" dirty="0">
                          <a:effectLst/>
                        </a:rPr>
                        <a:t>气体透过量</a:t>
                      </a:r>
                      <a:endParaRPr lang="zh-CN" altLang="en-US" sz="1400" b="1" i="0" u="none" strike="noStrike" dirty="0">
                        <a:effectLst/>
                        <a:latin typeface="Times New Roman" pitchFamily="18" charset="0"/>
                        <a:ea typeface="微软雅黑" pitchFamily="34" charset="-122"/>
                        <a:cs typeface="Times New Roman" pitchFamily="18" charset="0"/>
                      </a:endParaRPr>
                    </a:p>
                  </a:txBody>
                  <a:tcPr marL="9526" marR="9526" marT="9527" marB="0" anchor="ctr"/>
                </a:tc>
                <a:tc>
                  <a:txBody>
                    <a:bodyPr/>
                    <a:lstStyle/>
                    <a:p>
                      <a:pPr marL="0" marR="0" indent="0" algn="ctr" defTabSz="914400" rtl="0" eaLnBrk="1" fontAlgn="ctr" latinLnBrk="0" hangingPunct="1">
                        <a:spcBef>
                          <a:spcPts val="0"/>
                        </a:spcBef>
                        <a:spcAft>
                          <a:spcPts val="0"/>
                        </a:spcAft>
                        <a:buClrTx/>
                        <a:buSzTx/>
                        <a:buFontTx/>
                        <a:buNone/>
                        <a:defRPr/>
                      </a:pPr>
                      <a:endParaRPr lang="en-US" altLang="zh-CN" sz="1400" u="none" strike="noStrike" dirty="0" smtClean="0">
                        <a:effectLst/>
                      </a:endParaRPr>
                    </a:p>
                    <a:p>
                      <a:pPr marL="0" marR="0" indent="0" algn="ctr" defTabSz="914400" rtl="0" eaLnBrk="1" fontAlgn="ctr" latinLnBrk="0" hangingPunct="1">
                        <a:spcBef>
                          <a:spcPts val="0"/>
                        </a:spcBef>
                        <a:spcAft>
                          <a:spcPts val="0"/>
                        </a:spcAft>
                        <a:buClrTx/>
                        <a:buSzTx/>
                        <a:buFontTx/>
                        <a:buNone/>
                        <a:defRPr/>
                      </a:pPr>
                      <a:r>
                        <a:rPr lang="en-US" altLang="zh-CN" sz="1400" u="none" strike="noStrike" dirty="0" smtClean="0">
                          <a:effectLst/>
                        </a:rPr>
                        <a:t>GB/T1038-2000</a:t>
                      </a:r>
                    </a:p>
                    <a:p>
                      <a:pPr algn="ctr" fontAlgn="ctr"/>
                      <a:endParaRPr lang="en-US" sz="1400" b="0" i="0" u="none" strike="noStrike" dirty="0">
                        <a:effectLst/>
                        <a:latin typeface="Times New Roman" pitchFamily="18" charset="0"/>
                        <a:ea typeface="微软雅黑" pitchFamily="34" charset="-122"/>
                        <a:cs typeface="Times New Roman" pitchFamily="18" charset="0"/>
                      </a:endParaRPr>
                    </a:p>
                  </a:txBody>
                  <a:tcPr marL="9526" marR="9526" marT="9527" marB="0"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en-US" altLang="zh-CN" dirty="0" err="1" smtClean="0"/>
              <a:t>服务承诺</a:t>
            </a:r>
            <a:endParaRPr dirty="0" smtClean="0"/>
          </a:p>
        </p:txBody>
      </p:sp>
      <p:grpSp>
        <p:nvGrpSpPr>
          <p:cNvPr id="4" name="组合 23"/>
          <p:cNvGrpSpPr>
            <a:grpSpLocks/>
          </p:cNvGrpSpPr>
          <p:nvPr/>
        </p:nvGrpSpPr>
        <p:grpSpPr bwMode="auto">
          <a:xfrm>
            <a:off x="2382811" y="1499919"/>
            <a:ext cx="3786680" cy="2215076"/>
            <a:chOff x="4938688" y="3803655"/>
            <a:chExt cx="3160156" cy="1363190"/>
          </a:xfrm>
        </p:grpSpPr>
        <p:sp>
          <p:nvSpPr>
            <p:cNvPr id="5" name="圆角矩形 4"/>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buFont typeface="Wingdings" pitchFamily="2" charset="2"/>
                <a:buChar char="n"/>
                <a:tabLst>
                  <a:tab pos="136539" algn="l"/>
                </a:tabLst>
                <a:defRPr/>
              </a:pPr>
              <a:endParaRPr lang="zh-CN" altLang="en-US" sz="1400" dirty="0">
                <a:solidFill>
                  <a:schemeClr val="tx1"/>
                </a:solidFill>
                <a:latin typeface="微软雅黑" pitchFamily="34" charset="-122"/>
                <a:ea typeface="微软雅黑" pitchFamily="34" charset="-122"/>
              </a:endParaRPr>
            </a:p>
          </p:txBody>
        </p:sp>
        <p:sp>
          <p:nvSpPr>
            <p:cNvPr id="6" name="矩形 87"/>
            <p:cNvSpPr>
              <a:spLocks noChangeArrowheads="1"/>
            </p:cNvSpPr>
            <p:nvPr/>
          </p:nvSpPr>
          <p:spPr bwMode="auto">
            <a:xfrm>
              <a:off x="5052458" y="4052544"/>
              <a:ext cx="2932616" cy="568362"/>
            </a:xfrm>
            <a:prstGeom prst="rect">
              <a:avLst/>
            </a:prstGeom>
            <a:noFill/>
            <a:ln w="9525">
              <a:noFill/>
              <a:miter lim="800000"/>
              <a:headEnd/>
              <a:tailEnd/>
            </a:ln>
          </p:spPr>
          <p:txBody>
            <a:bodyPr>
              <a:spAutoFit/>
            </a:bodyPr>
            <a:lstStyle/>
            <a:p>
              <a:pPr lvl="0"/>
              <a:r>
                <a:rPr lang="zh-CN" altLang="en-US" sz="1800" dirty="0" smtClean="0">
                  <a:latin typeface="+mj-ea"/>
                </a:rPr>
                <a:t>广州标际为客户提供实验室方案和咨询服务，确保用户选型的准确性，实现价值的最大化</a:t>
              </a:r>
              <a:r>
                <a:rPr lang="zh-CN" altLang="en-US" sz="1400" dirty="0" smtClean="0">
                  <a:latin typeface="+mj-ea"/>
                </a:rPr>
                <a:t>。</a:t>
              </a:r>
              <a:endParaRPr lang="zh-CN" altLang="en-US" sz="1400" dirty="0">
                <a:latin typeface="+mj-ea"/>
              </a:endParaRPr>
            </a:p>
          </p:txBody>
        </p:sp>
      </p:grpSp>
      <p:grpSp>
        <p:nvGrpSpPr>
          <p:cNvPr id="7" name="组合 26"/>
          <p:cNvGrpSpPr>
            <a:grpSpLocks noChangeAspect="1"/>
          </p:cNvGrpSpPr>
          <p:nvPr/>
        </p:nvGrpSpPr>
        <p:grpSpPr bwMode="auto">
          <a:xfrm>
            <a:off x="3229175" y="1210927"/>
            <a:ext cx="1991104" cy="486113"/>
            <a:chOff x="855540" y="3513439"/>
            <a:chExt cx="1399872" cy="987727"/>
          </a:xfrm>
          <a:solidFill>
            <a:schemeClr val="accent3">
              <a:lumMod val="40000"/>
              <a:lumOff val="60000"/>
            </a:schemeClr>
          </a:solidFill>
        </p:grpSpPr>
        <p:sp>
          <p:nvSpPr>
            <p:cNvPr id="8" name="圆角矩形 7"/>
            <p:cNvSpPr/>
            <p:nvPr/>
          </p:nvSpPr>
          <p:spPr>
            <a:xfrm>
              <a:off x="855540" y="3513439"/>
              <a:ext cx="1399872" cy="987727"/>
            </a:xfrm>
            <a:prstGeom prst="roundRect">
              <a:avLst>
                <a:gd name="adj" fmla="val 10568"/>
              </a:avLst>
            </a:prstGeom>
            <a:grp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9" name="矩形 8"/>
            <p:cNvSpPr>
              <a:spLocks noChangeArrowheads="1"/>
            </p:cNvSpPr>
            <p:nvPr/>
          </p:nvSpPr>
          <p:spPr bwMode="auto">
            <a:xfrm>
              <a:off x="930021" y="3706381"/>
              <a:ext cx="1250910" cy="750441"/>
            </a:xfrm>
            <a:prstGeom prst="rect">
              <a:avLst/>
            </a:prstGeom>
            <a:grpFill/>
            <a:ln w="9525">
              <a:noFill/>
              <a:miter lim="800000"/>
              <a:headEnd/>
              <a:tailEnd/>
            </a:ln>
          </p:spPr>
          <p:txBody>
            <a:bodyPr anchor="ctr">
              <a:spAutoFit/>
            </a:bodyPr>
            <a:lstStyle/>
            <a:p>
              <a:pPr algn="ctr" fontAlgn="ctr">
                <a:buClr>
                  <a:srgbClr val="FF0000"/>
                </a:buClr>
                <a:buSzPct val="70000"/>
                <a:defRPr/>
              </a:pPr>
              <a:r>
                <a:rPr kumimoji="1" lang="zh-CN" altLang="en-US" sz="1800" b="1" dirty="0" smtClean="0">
                  <a:solidFill>
                    <a:srgbClr val="002060"/>
                  </a:solidFill>
                  <a:effectLst>
                    <a:reflection blurRad="6350" stA="50000" endA="300" endPos="50000" dist="29997" dir="5400000" sy="-100000" algn="bl" rotWithShape="0"/>
                  </a:effectLst>
                  <a:latin typeface="微软雅黑" pitchFamily="34" charset="-122"/>
                  <a:ea typeface="微软雅黑" pitchFamily="34" charset="-122"/>
                </a:rPr>
                <a:t>售前服务</a:t>
              </a:r>
              <a:endParaRPr kumimoji="1" lang="zh-CN" altLang="en-US" sz="1800" b="1" dirty="0">
                <a:solidFill>
                  <a:srgbClr val="002060"/>
                </a:solidFill>
                <a:effectLst>
                  <a:reflection blurRad="6350" stA="50000" endA="300" endPos="50000" dist="29997" dir="5400000" sy="-100000" algn="bl" rotWithShape="0"/>
                </a:effectLst>
                <a:latin typeface="微软雅黑" pitchFamily="34" charset="-122"/>
                <a:ea typeface="微软雅黑" pitchFamily="34" charset="-122"/>
              </a:endParaRPr>
            </a:p>
          </p:txBody>
        </p:sp>
      </p:grpSp>
      <p:grpSp>
        <p:nvGrpSpPr>
          <p:cNvPr id="10" name="组合 23"/>
          <p:cNvGrpSpPr>
            <a:grpSpLocks/>
          </p:cNvGrpSpPr>
          <p:nvPr/>
        </p:nvGrpSpPr>
        <p:grpSpPr bwMode="auto">
          <a:xfrm>
            <a:off x="6455277" y="1498344"/>
            <a:ext cx="3526297" cy="2216667"/>
            <a:chOff x="4938688" y="3803655"/>
            <a:chExt cx="3160156" cy="1363190"/>
          </a:xfrm>
        </p:grpSpPr>
        <p:sp>
          <p:nvSpPr>
            <p:cNvPr id="11" name="圆角矩形 10"/>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buFont typeface="Wingdings" pitchFamily="2" charset="2"/>
                <a:buChar char="n"/>
                <a:tabLst>
                  <a:tab pos="136539" algn="l"/>
                </a:tabLst>
                <a:defRPr/>
              </a:pPr>
              <a:endParaRPr lang="zh-CN" altLang="en-US" sz="1400" dirty="0">
                <a:solidFill>
                  <a:schemeClr val="tx1"/>
                </a:solidFill>
                <a:latin typeface="微软雅黑" pitchFamily="34" charset="-122"/>
                <a:ea typeface="微软雅黑" pitchFamily="34" charset="-122"/>
              </a:endParaRPr>
            </a:p>
          </p:txBody>
        </p:sp>
        <p:sp>
          <p:nvSpPr>
            <p:cNvPr id="12" name="矩形 87"/>
            <p:cNvSpPr>
              <a:spLocks noChangeArrowheads="1"/>
            </p:cNvSpPr>
            <p:nvPr/>
          </p:nvSpPr>
          <p:spPr bwMode="auto">
            <a:xfrm>
              <a:off x="5052458" y="4014279"/>
              <a:ext cx="2932616" cy="1079113"/>
            </a:xfrm>
            <a:prstGeom prst="rect">
              <a:avLst/>
            </a:prstGeom>
            <a:noFill/>
            <a:ln w="9525">
              <a:noFill/>
              <a:miter lim="800000"/>
              <a:headEnd/>
              <a:tailEnd/>
            </a:ln>
          </p:spPr>
          <p:txBody>
            <a:bodyPr>
              <a:spAutoFit/>
            </a:bodyPr>
            <a:lstStyle/>
            <a:p>
              <a:pPr algn="just" eaLnBrk="0" fontAlgn="ctr" hangingPunct="0">
                <a:buClr>
                  <a:srgbClr val="FF0000"/>
                </a:buClr>
                <a:buSzPct val="70000"/>
              </a:pPr>
              <a:r>
                <a:rPr lang="en-US" altLang="zh-CN" sz="1400" dirty="0" smtClean="0">
                  <a:latin typeface="Calibri" pitchFamily="34" charset="0"/>
                  <a:ea typeface="幼圆" pitchFamily="49" charset="-122"/>
                </a:rPr>
                <a:t> </a:t>
              </a:r>
              <a:r>
                <a:rPr lang="zh-CN" altLang="en-US" sz="1800" dirty="0" smtClean="0">
                  <a:latin typeface="+mj-ea"/>
                </a:rPr>
                <a:t>在合同签订后，广州标际提供全面的交付方案，从生产、交货、验收、安装、培训等全流程有效组织展开提供交付服务，确保从仪器的正常使用及用         户放心使用</a:t>
              </a:r>
              <a:r>
                <a:rPr lang="zh-CN" altLang="en-US" sz="1400" dirty="0" smtClean="0">
                  <a:latin typeface="+mj-ea"/>
                </a:rPr>
                <a:t>。</a:t>
              </a:r>
              <a:endParaRPr lang="zh-CN" altLang="en-US" sz="1400" dirty="0">
                <a:latin typeface="微软雅黑" pitchFamily="34" charset="-122"/>
                <a:ea typeface="微软雅黑" pitchFamily="34" charset="-122"/>
              </a:endParaRPr>
            </a:p>
          </p:txBody>
        </p:sp>
      </p:grpSp>
      <p:grpSp>
        <p:nvGrpSpPr>
          <p:cNvPr id="13" name="组合 26"/>
          <p:cNvGrpSpPr>
            <a:grpSpLocks noChangeAspect="1"/>
          </p:cNvGrpSpPr>
          <p:nvPr/>
        </p:nvGrpSpPr>
        <p:grpSpPr bwMode="auto">
          <a:xfrm>
            <a:off x="7132595" y="1209339"/>
            <a:ext cx="1991059" cy="470271"/>
            <a:chOff x="855540" y="3513439"/>
            <a:chExt cx="1399872" cy="987727"/>
          </a:xfrm>
          <a:solidFill>
            <a:schemeClr val="accent3">
              <a:lumMod val="40000"/>
              <a:lumOff val="60000"/>
            </a:schemeClr>
          </a:solidFill>
        </p:grpSpPr>
        <p:sp>
          <p:nvSpPr>
            <p:cNvPr id="14" name="圆角矩形 13"/>
            <p:cNvSpPr/>
            <p:nvPr/>
          </p:nvSpPr>
          <p:spPr>
            <a:xfrm>
              <a:off x="855540" y="3513439"/>
              <a:ext cx="1399872" cy="987727"/>
            </a:xfrm>
            <a:prstGeom prst="roundRect">
              <a:avLst>
                <a:gd name="adj" fmla="val 10568"/>
              </a:avLst>
            </a:prstGeom>
            <a:grp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5" name="矩形 14"/>
            <p:cNvSpPr>
              <a:spLocks noChangeArrowheads="1"/>
            </p:cNvSpPr>
            <p:nvPr/>
          </p:nvSpPr>
          <p:spPr bwMode="auto">
            <a:xfrm>
              <a:off x="930021" y="3706380"/>
              <a:ext cx="1250910" cy="775721"/>
            </a:xfrm>
            <a:prstGeom prst="rect">
              <a:avLst/>
            </a:prstGeom>
            <a:grpFill/>
            <a:ln w="9525">
              <a:noFill/>
              <a:miter lim="800000"/>
              <a:headEnd/>
              <a:tailEnd/>
            </a:ln>
          </p:spPr>
          <p:txBody>
            <a:bodyPr anchor="ctr">
              <a:spAutoFit/>
            </a:bodyPr>
            <a:lstStyle/>
            <a:p>
              <a:pPr algn="ctr" fontAlgn="ctr">
                <a:buClr>
                  <a:srgbClr val="FF0000"/>
                </a:buClr>
                <a:buSzPct val="70000"/>
                <a:defRPr/>
              </a:pPr>
              <a:r>
                <a:rPr kumimoji="1" lang="zh-CN" altLang="en-US" sz="1800" b="1" dirty="0" smtClean="0">
                  <a:solidFill>
                    <a:srgbClr val="002060"/>
                  </a:solidFill>
                  <a:effectLst>
                    <a:reflection blurRad="6350" stA="50000" endA="300" endPos="50000" dist="29997" dir="5400000" sy="-100000" algn="bl" rotWithShape="0"/>
                  </a:effectLst>
                  <a:latin typeface="微软雅黑" pitchFamily="34" charset="-122"/>
                  <a:ea typeface="微软雅黑" pitchFamily="34" charset="-122"/>
                </a:rPr>
                <a:t>交付服务</a:t>
              </a:r>
              <a:endParaRPr kumimoji="1" lang="zh-CN" altLang="en-US" sz="1800" b="1" dirty="0">
                <a:solidFill>
                  <a:srgbClr val="002060"/>
                </a:solidFill>
                <a:effectLst>
                  <a:reflection blurRad="6350" stA="50000" endA="300" endPos="50000" dist="29997" dir="5400000" sy="-100000" algn="bl" rotWithShape="0"/>
                </a:effectLst>
                <a:latin typeface="微软雅黑" pitchFamily="34" charset="-122"/>
                <a:ea typeface="微软雅黑" pitchFamily="34" charset="-122"/>
              </a:endParaRPr>
            </a:p>
          </p:txBody>
        </p:sp>
      </p:grpSp>
      <p:grpSp>
        <p:nvGrpSpPr>
          <p:cNvPr id="16" name="组合 23"/>
          <p:cNvGrpSpPr>
            <a:grpSpLocks/>
          </p:cNvGrpSpPr>
          <p:nvPr/>
        </p:nvGrpSpPr>
        <p:grpSpPr bwMode="auto">
          <a:xfrm flipV="1">
            <a:off x="2382811" y="3929357"/>
            <a:ext cx="3786680" cy="2215076"/>
            <a:chOff x="4938688" y="3803655"/>
            <a:chExt cx="3160156" cy="1363190"/>
          </a:xfrm>
        </p:grpSpPr>
        <p:sp>
          <p:nvSpPr>
            <p:cNvPr id="17" name="圆角矩形 16"/>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buFont typeface="Wingdings" pitchFamily="2" charset="2"/>
                <a:buChar char="n"/>
                <a:tabLst>
                  <a:tab pos="136539" algn="l"/>
                </a:tabLst>
                <a:defRPr/>
              </a:pPr>
              <a:endParaRPr lang="zh-CN" altLang="en-US" sz="1400" dirty="0">
                <a:solidFill>
                  <a:schemeClr val="tx1"/>
                </a:solidFill>
                <a:latin typeface="微软雅黑" pitchFamily="34" charset="-122"/>
                <a:ea typeface="微软雅黑" pitchFamily="34" charset="-122"/>
              </a:endParaRPr>
            </a:p>
          </p:txBody>
        </p:sp>
        <p:sp>
          <p:nvSpPr>
            <p:cNvPr id="18" name="矩形 87"/>
            <p:cNvSpPr>
              <a:spLocks noChangeArrowheads="1"/>
            </p:cNvSpPr>
            <p:nvPr/>
          </p:nvSpPr>
          <p:spPr bwMode="auto">
            <a:xfrm flipV="1">
              <a:off x="5052458" y="3953837"/>
              <a:ext cx="2932616" cy="909380"/>
            </a:xfrm>
            <a:prstGeom prst="rect">
              <a:avLst/>
            </a:prstGeom>
            <a:noFill/>
            <a:ln w="9525">
              <a:noFill/>
              <a:miter lim="800000"/>
              <a:headEnd/>
              <a:tailEnd/>
            </a:ln>
          </p:spPr>
          <p:txBody>
            <a:bodyPr>
              <a:spAutoFit/>
            </a:bodyPr>
            <a:lstStyle/>
            <a:p>
              <a:pPr eaLnBrk="0" fontAlgn="ctr" hangingPunct="0">
                <a:buClr>
                  <a:srgbClr val="FF0000"/>
                </a:buClr>
                <a:buSzPct val="70000"/>
              </a:pPr>
              <a:r>
                <a:rPr lang="en-US" altLang="zh-CN" sz="1800" dirty="0" smtClean="0">
                  <a:latin typeface="微软雅黑" charset="0"/>
                  <a:ea typeface="微软雅黑" charset="0"/>
                </a:rPr>
                <a:t> </a:t>
              </a:r>
              <a:r>
                <a:rPr lang="zh-CN" altLang="en-US" sz="1800" dirty="0" smtClean="0">
                  <a:latin typeface="微软雅黑" charset="0"/>
                  <a:ea typeface="微软雅黑" charset="0"/>
                </a:rPr>
                <a:t>广州标际采用国际顶尖 </a:t>
              </a:r>
              <a:r>
                <a:rPr lang="en-US" altLang="zh-CN" sz="1800" dirty="0" smtClean="0">
                  <a:latin typeface="微软雅黑" charset="0"/>
                  <a:ea typeface="微软雅黑" charset="0"/>
                </a:rPr>
                <a:t>Oracle </a:t>
              </a:r>
              <a:r>
                <a:rPr lang="zh-CN" altLang="en-US" sz="1800" dirty="0" smtClean="0">
                  <a:latin typeface="微软雅黑" charset="0"/>
                  <a:ea typeface="微软雅黑" charset="0"/>
                </a:rPr>
                <a:t>客户管理系统，建立完善的客户服务档案，实时追踪客户信息，有效管理服务需求，确保客户享受优质服务</a:t>
              </a:r>
              <a:r>
                <a:rPr lang="zh-CN" altLang="en-US" sz="1400" dirty="0" smtClean="0">
                  <a:latin typeface="微软雅黑" charset="0"/>
                  <a:ea typeface="微软雅黑" charset="0"/>
                </a:rPr>
                <a:t>。</a:t>
              </a:r>
              <a:endParaRPr lang="zh-CN" altLang="en-US" sz="1400" dirty="0">
                <a:latin typeface="微软雅黑" pitchFamily="34" charset="-122"/>
                <a:ea typeface="微软雅黑" pitchFamily="34" charset="-122"/>
              </a:endParaRPr>
            </a:p>
          </p:txBody>
        </p:sp>
      </p:grpSp>
      <p:grpSp>
        <p:nvGrpSpPr>
          <p:cNvPr id="19" name="组合 23"/>
          <p:cNvGrpSpPr>
            <a:grpSpLocks/>
          </p:cNvGrpSpPr>
          <p:nvPr/>
        </p:nvGrpSpPr>
        <p:grpSpPr bwMode="auto">
          <a:xfrm flipV="1">
            <a:off x="6455281" y="3929364"/>
            <a:ext cx="3637297" cy="2215074"/>
            <a:chOff x="4938688" y="3803655"/>
            <a:chExt cx="3194898" cy="1363190"/>
          </a:xfrm>
        </p:grpSpPr>
        <p:sp>
          <p:nvSpPr>
            <p:cNvPr id="20" name="圆角矩形 19"/>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buFont typeface="Wingdings" pitchFamily="2" charset="2"/>
                <a:buChar char="n"/>
                <a:tabLst>
                  <a:tab pos="136539" algn="l"/>
                </a:tabLst>
                <a:defRPr/>
              </a:pPr>
              <a:endParaRPr lang="zh-CN" altLang="en-US" sz="1400" dirty="0">
                <a:solidFill>
                  <a:schemeClr val="tx1"/>
                </a:solidFill>
                <a:latin typeface="微软雅黑" pitchFamily="34" charset="-122"/>
                <a:ea typeface="微软雅黑" pitchFamily="34" charset="-122"/>
              </a:endParaRPr>
            </a:p>
          </p:txBody>
        </p:sp>
        <p:sp>
          <p:nvSpPr>
            <p:cNvPr id="21" name="矩形 87"/>
            <p:cNvSpPr>
              <a:spLocks noChangeArrowheads="1"/>
            </p:cNvSpPr>
            <p:nvPr/>
          </p:nvSpPr>
          <p:spPr bwMode="auto">
            <a:xfrm flipV="1">
              <a:off x="5087201" y="3915447"/>
              <a:ext cx="3046385" cy="1079889"/>
            </a:xfrm>
            <a:prstGeom prst="rect">
              <a:avLst/>
            </a:prstGeom>
            <a:noFill/>
            <a:ln w="9525">
              <a:noFill/>
              <a:miter lim="800000"/>
              <a:headEnd/>
              <a:tailEnd/>
            </a:ln>
          </p:spPr>
          <p:txBody>
            <a:bodyPr wrap="square">
              <a:spAutoFit/>
            </a:bodyPr>
            <a:lstStyle/>
            <a:p>
              <a:pPr marL="342934" indent="-342934">
                <a:buAutoNum type="arabicPeriod"/>
                <a:defRPr/>
              </a:pPr>
              <a:r>
                <a:rPr lang="zh-CN" altLang="en-US" sz="1800" dirty="0" smtClean="0">
                  <a:latin typeface="+mn-ea"/>
                </a:rPr>
                <a:t>一年内保修</a:t>
              </a:r>
              <a:r>
                <a:rPr lang="en-US" altLang="zh-CN" sz="1800" dirty="0" smtClean="0">
                  <a:latin typeface="+mn-ea"/>
                </a:rPr>
                <a:t> </a:t>
              </a:r>
            </a:p>
            <a:p>
              <a:pPr marL="342934" indent="-342934">
                <a:buAutoNum type="arabicPeriod"/>
                <a:defRPr/>
              </a:pPr>
              <a:r>
                <a:rPr lang="zh-CN" altLang="en-US" sz="1800" dirty="0" smtClean="0">
                  <a:latin typeface="+mn-ea"/>
                </a:rPr>
                <a:t>全程跟踪每款仪器；</a:t>
              </a:r>
              <a:r>
                <a:rPr lang="en-US" altLang="zh-CN" sz="1800" dirty="0" smtClean="0">
                  <a:latin typeface="+mn-ea"/>
                </a:rPr>
                <a:t> </a:t>
              </a:r>
              <a:r>
                <a:rPr lang="zh-CN" altLang="en-US" sz="1800" dirty="0" smtClean="0">
                  <a:latin typeface="+mn-ea"/>
                </a:rPr>
                <a:t>终身免费技术服务，免费软件升级</a:t>
              </a:r>
              <a:endParaRPr lang="en-US" altLang="zh-CN" sz="1800" dirty="0" smtClean="0">
                <a:latin typeface="+mn-ea"/>
              </a:endParaRPr>
            </a:p>
            <a:p>
              <a:pPr marL="342934" indent="-342934">
                <a:buAutoNum type="arabicPeriod"/>
                <a:defRPr/>
              </a:pPr>
              <a:r>
                <a:rPr lang="zh-CN" altLang="en-US" sz="1800" dirty="0" smtClean="0">
                  <a:latin typeface="+mn-ea"/>
                </a:rPr>
                <a:t> 长期提供厂内培训费用全免并且提供免费食宿</a:t>
              </a:r>
              <a:endParaRPr lang="en-US" altLang="zh-CN" sz="1800" dirty="0" smtClean="0">
                <a:latin typeface="+mn-ea"/>
              </a:endParaRPr>
            </a:p>
            <a:p>
              <a:pPr marL="342934" indent="-342934">
                <a:buAutoNum type="arabicPeriod"/>
                <a:defRPr/>
              </a:pPr>
              <a:r>
                <a:rPr lang="zh-CN" altLang="en-US" sz="1800" b="1" dirty="0" smtClean="0">
                  <a:latin typeface="+mn-ea"/>
                </a:rPr>
                <a:t>“以旧换新”</a:t>
              </a:r>
              <a:r>
                <a:rPr lang="zh-CN" altLang="en-US" sz="1800" dirty="0" smtClean="0">
                  <a:latin typeface="+mn-ea"/>
                </a:rPr>
                <a:t>服务</a:t>
              </a:r>
              <a:endParaRPr lang="en-US" altLang="zh-CN" sz="1800" dirty="0">
                <a:latin typeface="+mn-ea"/>
              </a:endParaRPr>
            </a:p>
          </p:txBody>
        </p:sp>
      </p:grpSp>
      <p:grpSp>
        <p:nvGrpSpPr>
          <p:cNvPr id="22" name="组合 26"/>
          <p:cNvGrpSpPr>
            <a:grpSpLocks noChangeAspect="1"/>
          </p:cNvGrpSpPr>
          <p:nvPr/>
        </p:nvGrpSpPr>
        <p:grpSpPr bwMode="auto">
          <a:xfrm>
            <a:off x="3163009" y="3763524"/>
            <a:ext cx="1980258" cy="433715"/>
            <a:chOff x="855540" y="3672616"/>
            <a:chExt cx="1399872" cy="951145"/>
          </a:xfrm>
          <a:solidFill>
            <a:schemeClr val="accent3">
              <a:lumMod val="40000"/>
              <a:lumOff val="60000"/>
            </a:schemeClr>
          </a:solidFill>
        </p:grpSpPr>
        <p:sp>
          <p:nvSpPr>
            <p:cNvPr id="23" name="圆角矩形 22"/>
            <p:cNvSpPr/>
            <p:nvPr/>
          </p:nvSpPr>
          <p:spPr>
            <a:xfrm>
              <a:off x="855540" y="3672616"/>
              <a:ext cx="1399872" cy="951145"/>
            </a:xfrm>
            <a:prstGeom prst="roundRect">
              <a:avLst>
                <a:gd name="adj" fmla="val 10568"/>
              </a:avLst>
            </a:prstGeom>
            <a:grp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24" name="矩形 23"/>
            <p:cNvSpPr>
              <a:spLocks noChangeArrowheads="1"/>
            </p:cNvSpPr>
            <p:nvPr/>
          </p:nvSpPr>
          <p:spPr bwMode="auto">
            <a:xfrm>
              <a:off x="930021" y="3706380"/>
              <a:ext cx="1250910" cy="809952"/>
            </a:xfrm>
            <a:prstGeom prst="rect">
              <a:avLst/>
            </a:prstGeom>
            <a:grpFill/>
            <a:ln w="9525">
              <a:noFill/>
              <a:miter lim="800000"/>
              <a:headEnd/>
              <a:tailEnd/>
            </a:ln>
          </p:spPr>
          <p:txBody>
            <a:bodyPr anchor="ctr">
              <a:spAutoFit/>
            </a:bodyPr>
            <a:lstStyle/>
            <a:p>
              <a:pPr algn="ctr" fontAlgn="ctr">
                <a:buClr>
                  <a:srgbClr val="FF0000"/>
                </a:buClr>
                <a:buSzPct val="70000"/>
                <a:defRPr/>
              </a:pPr>
              <a:r>
                <a:rPr kumimoji="1" lang="zh-CN" altLang="en-US" sz="1800" b="1" dirty="0" smtClean="0">
                  <a:solidFill>
                    <a:srgbClr val="002060"/>
                  </a:solidFill>
                  <a:effectLst>
                    <a:reflection blurRad="6350" stA="50000" endA="300" endPos="50000" dist="29997" dir="5400000" sy="-100000" algn="bl" rotWithShape="0"/>
                  </a:effectLst>
                  <a:latin typeface="微软雅黑" pitchFamily="34" charset="-122"/>
                  <a:ea typeface="微软雅黑" pitchFamily="34" charset="-122"/>
                </a:rPr>
                <a:t>售后服务</a:t>
              </a:r>
              <a:endParaRPr kumimoji="1" lang="zh-CN" altLang="en-US" sz="1800" b="1" dirty="0">
                <a:solidFill>
                  <a:srgbClr val="002060"/>
                </a:solidFill>
                <a:effectLst>
                  <a:reflection blurRad="6350" stA="50000" endA="300" endPos="50000" dist="29997" dir="5400000" sy="-100000" algn="bl" rotWithShape="0"/>
                </a:effectLst>
                <a:latin typeface="微软雅黑" pitchFamily="34" charset="-122"/>
                <a:ea typeface="微软雅黑" pitchFamily="34" charset="-122"/>
              </a:endParaRPr>
            </a:p>
          </p:txBody>
        </p:sp>
      </p:grpSp>
      <p:grpSp>
        <p:nvGrpSpPr>
          <p:cNvPr id="25" name="组合 26"/>
          <p:cNvGrpSpPr>
            <a:grpSpLocks noChangeAspect="1"/>
          </p:cNvGrpSpPr>
          <p:nvPr/>
        </p:nvGrpSpPr>
        <p:grpSpPr bwMode="auto">
          <a:xfrm>
            <a:off x="7132594" y="3763522"/>
            <a:ext cx="2058130" cy="468108"/>
            <a:chOff x="855540" y="3513439"/>
            <a:chExt cx="1399872" cy="987727"/>
          </a:xfrm>
          <a:solidFill>
            <a:schemeClr val="accent3">
              <a:lumMod val="40000"/>
              <a:lumOff val="60000"/>
            </a:schemeClr>
          </a:solidFill>
        </p:grpSpPr>
        <p:sp>
          <p:nvSpPr>
            <p:cNvPr id="26" name="圆角矩形 25"/>
            <p:cNvSpPr/>
            <p:nvPr/>
          </p:nvSpPr>
          <p:spPr>
            <a:xfrm>
              <a:off x="855540" y="3513439"/>
              <a:ext cx="1399872" cy="987727"/>
            </a:xfrm>
            <a:prstGeom prst="roundRect">
              <a:avLst>
                <a:gd name="adj" fmla="val 10568"/>
              </a:avLst>
            </a:prstGeom>
            <a:grp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27" name="矩形 26"/>
            <p:cNvSpPr>
              <a:spLocks noChangeArrowheads="1"/>
            </p:cNvSpPr>
            <p:nvPr/>
          </p:nvSpPr>
          <p:spPr bwMode="auto">
            <a:xfrm>
              <a:off x="930021" y="3706379"/>
              <a:ext cx="1250910" cy="779306"/>
            </a:xfrm>
            <a:prstGeom prst="rect">
              <a:avLst/>
            </a:prstGeom>
            <a:grpFill/>
            <a:ln w="9525">
              <a:noFill/>
              <a:miter lim="800000"/>
              <a:headEnd/>
              <a:tailEnd/>
            </a:ln>
          </p:spPr>
          <p:txBody>
            <a:bodyPr anchor="ctr">
              <a:spAutoFit/>
            </a:bodyPr>
            <a:lstStyle/>
            <a:p>
              <a:pPr algn="ctr" fontAlgn="ctr">
                <a:buClr>
                  <a:srgbClr val="FF0000"/>
                </a:buClr>
                <a:buSzPct val="70000"/>
                <a:defRPr/>
              </a:pPr>
              <a:r>
                <a:rPr kumimoji="1" lang="zh-CN" altLang="en-US" sz="1800" b="1" dirty="0" smtClean="0">
                  <a:solidFill>
                    <a:srgbClr val="002060"/>
                  </a:solidFill>
                  <a:effectLst>
                    <a:reflection blurRad="6350" stA="50000" endA="300" endPos="50000" dist="29997" dir="5400000" sy="-100000" algn="bl" rotWithShape="0"/>
                  </a:effectLst>
                  <a:latin typeface="微软雅黑" pitchFamily="34" charset="-122"/>
                  <a:ea typeface="微软雅黑" pitchFamily="34" charset="-122"/>
                </a:rPr>
                <a:t>服务内容</a:t>
              </a:r>
              <a:endParaRPr kumimoji="1" lang="zh-CN" altLang="en-US" sz="1800" b="1" dirty="0">
                <a:solidFill>
                  <a:srgbClr val="002060"/>
                </a:solidFill>
                <a:effectLst>
                  <a:reflection blurRad="6350" stA="50000" endA="300" endPos="50000" dist="29997" dir="5400000" sy="-100000" algn="bl" rotWithShape="0"/>
                </a:effectLst>
                <a:latin typeface="微软雅黑" pitchFamily="34" charset="-122"/>
                <a:ea typeface="微软雅黑" pitchFamily="34" charset="-122"/>
              </a:endParaRPr>
            </a:p>
          </p:txBody>
        </p:sp>
      </p:grpSp>
      <p:sp>
        <p:nvSpPr>
          <p:cNvPr id="28" name="除号 27"/>
          <p:cNvSpPr/>
          <p:nvPr/>
        </p:nvSpPr>
        <p:spPr>
          <a:xfrm rot="2216557">
            <a:off x="5794027" y="3921719"/>
            <a:ext cx="357236" cy="528736"/>
          </a:xfrm>
          <a:prstGeom prst="mathDivide">
            <a:avLst>
              <a:gd name="adj1" fmla="val 8212"/>
              <a:gd name="adj2" fmla="val 6130"/>
              <a:gd name="adj3" fmla="val 7310"/>
            </a:avLst>
          </a:prstGeom>
          <a:solidFill>
            <a:schemeClr val="tx2">
              <a:lumMod val="60000"/>
              <a:lumOff val="40000"/>
            </a:schemeClr>
          </a:solidFill>
          <a:ln w="3175">
            <a:noFill/>
          </a:ln>
        </p:spPr>
        <p:style>
          <a:lnRef idx="0">
            <a:schemeClr val="accent4"/>
          </a:lnRef>
          <a:fillRef idx="3">
            <a:schemeClr val="accent4"/>
          </a:fillRef>
          <a:effectRef idx="3">
            <a:schemeClr val="accent4"/>
          </a:effectRef>
          <a:fontRef idx="minor">
            <a:schemeClr val="lt1"/>
          </a:fontRef>
        </p:style>
        <p:txBody>
          <a:bodyPr lIns="91449" tIns="45725" rIns="91449" bIns="45725" anchor="ctr"/>
          <a:lstStyle/>
          <a:p>
            <a:pPr algn="ctr">
              <a:defRPr/>
            </a:pPr>
            <a:endParaRPr lang="zh-CN" altLang="en-US"/>
          </a:p>
        </p:txBody>
      </p:sp>
      <p:sp>
        <p:nvSpPr>
          <p:cNvPr id="29" name="除号 28"/>
          <p:cNvSpPr/>
          <p:nvPr/>
        </p:nvSpPr>
        <p:spPr>
          <a:xfrm rot="18416557">
            <a:off x="5766476" y="3247369"/>
            <a:ext cx="357273" cy="528683"/>
          </a:xfrm>
          <a:prstGeom prst="mathDivide">
            <a:avLst>
              <a:gd name="adj1" fmla="val 8212"/>
              <a:gd name="adj2" fmla="val 6130"/>
              <a:gd name="adj3" fmla="val 7310"/>
            </a:avLst>
          </a:prstGeom>
          <a:solidFill>
            <a:schemeClr val="tx2">
              <a:lumMod val="60000"/>
              <a:lumOff val="40000"/>
            </a:schemeClr>
          </a:solidFill>
          <a:ln w="3175">
            <a:noFill/>
          </a:ln>
        </p:spPr>
        <p:style>
          <a:lnRef idx="0">
            <a:schemeClr val="accent4"/>
          </a:lnRef>
          <a:fillRef idx="3">
            <a:schemeClr val="accent4"/>
          </a:fillRef>
          <a:effectRef idx="3">
            <a:schemeClr val="accent4"/>
          </a:effectRef>
          <a:fontRef idx="minor">
            <a:schemeClr val="lt1"/>
          </a:fontRef>
        </p:style>
        <p:txBody>
          <a:bodyPr lIns="91449" tIns="45725" rIns="91449" bIns="45725" anchor="ctr"/>
          <a:lstStyle/>
          <a:p>
            <a:pPr algn="ctr">
              <a:defRPr/>
            </a:pPr>
            <a:endParaRPr lang="zh-CN" altLang="en-US"/>
          </a:p>
        </p:txBody>
      </p:sp>
      <p:sp>
        <p:nvSpPr>
          <p:cNvPr id="30" name="除号 29"/>
          <p:cNvSpPr/>
          <p:nvPr/>
        </p:nvSpPr>
        <p:spPr>
          <a:xfrm rot="13016557">
            <a:off x="6487791" y="3226228"/>
            <a:ext cx="357236" cy="528736"/>
          </a:xfrm>
          <a:prstGeom prst="mathDivide">
            <a:avLst>
              <a:gd name="adj1" fmla="val 8212"/>
              <a:gd name="adj2" fmla="val 6130"/>
              <a:gd name="adj3" fmla="val 7310"/>
            </a:avLst>
          </a:prstGeom>
          <a:solidFill>
            <a:schemeClr val="tx2">
              <a:lumMod val="60000"/>
              <a:lumOff val="40000"/>
            </a:schemeClr>
          </a:solidFill>
          <a:ln w="3175">
            <a:noFill/>
          </a:ln>
        </p:spPr>
        <p:style>
          <a:lnRef idx="0">
            <a:schemeClr val="accent4"/>
          </a:lnRef>
          <a:fillRef idx="3">
            <a:schemeClr val="accent4"/>
          </a:fillRef>
          <a:effectRef idx="3">
            <a:schemeClr val="accent4"/>
          </a:effectRef>
          <a:fontRef idx="minor">
            <a:schemeClr val="lt1"/>
          </a:fontRef>
        </p:style>
        <p:txBody>
          <a:bodyPr lIns="91449" tIns="45725" rIns="91449" bIns="45725" anchor="ctr"/>
          <a:lstStyle/>
          <a:p>
            <a:pPr algn="ctr">
              <a:defRPr/>
            </a:pPr>
            <a:endParaRPr lang="zh-CN" altLang="en-US"/>
          </a:p>
        </p:txBody>
      </p:sp>
      <p:sp>
        <p:nvSpPr>
          <p:cNvPr id="31" name="除号 30"/>
          <p:cNvSpPr/>
          <p:nvPr/>
        </p:nvSpPr>
        <p:spPr>
          <a:xfrm rot="19383443" flipH="1">
            <a:off x="6484684" y="3912191"/>
            <a:ext cx="357236" cy="528736"/>
          </a:xfrm>
          <a:prstGeom prst="mathDivide">
            <a:avLst>
              <a:gd name="adj1" fmla="val 8212"/>
              <a:gd name="adj2" fmla="val 6130"/>
              <a:gd name="adj3" fmla="val 7310"/>
            </a:avLst>
          </a:prstGeom>
          <a:solidFill>
            <a:schemeClr val="tx2">
              <a:lumMod val="60000"/>
              <a:lumOff val="40000"/>
            </a:schemeClr>
          </a:solidFill>
          <a:ln w="3175">
            <a:noFill/>
          </a:ln>
        </p:spPr>
        <p:style>
          <a:lnRef idx="0">
            <a:schemeClr val="accent4"/>
          </a:lnRef>
          <a:fillRef idx="3">
            <a:schemeClr val="accent4"/>
          </a:fillRef>
          <a:effectRef idx="3">
            <a:schemeClr val="accent4"/>
          </a:effectRef>
          <a:fontRef idx="minor">
            <a:schemeClr val="lt1"/>
          </a:fontRef>
        </p:style>
        <p:txBody>
          <a:bodyPr lIns="91449" tIns="45725" rIns="91449" bIns="45725" anchor="ctr"/>
          <a:lstStyle/>
          <a:p>
            <a:pPr algn="ctr">
              <a:defRPr/>
            </a:pPr>
            <a:endParaRPr lang="zh-CN" altLang="en-US"/>
          </a:p>
        </p:txBody>
      </p:sp>
      <p:grpSp>
        <p:nvGrpSpPr>
          <p:cNvPr id="32" name="组合 43"/>
          <p:cNvGrpSpPr>
            <a:grpSpLocks/>
          </p:cNvGrpSpPr>
          <p:nvPr/>
        </p:nvGrpSpPr>
        <p:grpSpPr bwMode="auto">
          <a:xfrm>
            <a:off x="5874176" y="3386305"/>
            <a:ext cx="890704" cy="890794"/>
            <a:chOff x="5217600" y="3058600"/>
            <a:chExt cx="1116000" cy="1162454"/>
          </a:xfrm>
          <a:solidFill>
            <a:schemeClr val="accent5">
              <a:lumMod val="60000"/>
              <a:lumOff val="40000"/>
            </a:schemeClr>
          </a:solidFill>
        </p:grpSpPr>
        <p:sp>
          <p:nvSpPr>
            <p:cNvPr id="33" name="Oval 2"/>
            <p:cNvSpPr>
              <a:spLocks noChangeAspect="1" noChangeArrowheads="1"/>
            </p:cNvSpPr>
            <p:nvPr/>
          </p:nvSpPr>
          <p:spPr bwMode="auto">
            <a:xfrm>
              <a:off x="5217600" y="3058600"/>
              <a:ext cx="1116000" cy="1162454"/>
            </a:xfrm>
            <a:prstGeom prst="donut">
              <a:avLst/>
            </a:prstGeom>
            <a:grpFill/>
            <a:ln w="120650">
              <a:noFill/>
            </a:ln>
            <a:effectLst>
              <a:outerShdw blurRad="889000" sx="89000" sy="89000" algn="ctr" rotWithShape="0">
                <a:prstClr val="black">
                  <a:alpha val="5000"/>
                </a:prstClr>
              </a:outerShdw>
            </a:effectLst>
            <a:scene3d>
              <a:camera prst="orthographicFront"/>
              <a:lightRig rig="flat" dir="t"/>
            </a:scene3d>
            <a:sp3d extrusionH="158750">
              <a:bevelT w="107950"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defRPr/>
              </a:pPr>
              <a:endParaRPr lang="fr-FR" altLang="zh-CN" sz="1600" b="1" dirty="0">
                <a:solidFill>
                  <a:schemeClr val="bg1"/>
                </a:solidFill>
                <a:latin typeface="微软雅黑" pitchFamily="34" charset="-122"/>
                <a:ea typeface="微软雅黑" pitchFamily="34" charset="-122"/>
              </a:endParaRPr>
            </a:p>
          </p:txBody>
        </p:sp>
        <p:sp>
          <p:nvSpPr>
            <p:cNvPr id="34" name="椭圆 28"/>
            <p:cNvSpPr/>
            <p:nvPr/>
          </p:nvSpPr>
          <p:spPr>
            <a:xfrm>
              <a:off x="5327131" y="3179241"/>
              <a:ext cx="846138" cy="849318"/>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rgbClr val="FFFFFF"/>
                </a:solidFill>
                <a:ea typeface="微软雅黑" pitchFamily="34" charset="-122"/>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en-US" altLang="zh-CN" dirty="0" err="1" smtClean="0"/>
              <a:t>服务特色</a:t>
            </a:r>
            <a:endParaRPr dirty="0" smtClean="0"/>
          </a:p>
        </p:txBody>
      </p:sp>
      <p:sp>
        <p:nvSpPr>
          <p:cNvPr id="4" name="文本框 1"/>
          <p:cNvSpPr txBox="1"/>
          <p:nvPr/>
        </p:nvSpPr>
        <p:spPr>
          <a:xfrm>
            <a:off x="1168365" y="1000902"/>
            <a:ext cx="6147181" cy="400120"/>
          </a:xfrm>
          <a:prstGeom prst="rect">
            <a:avLst/>
          </a:prstGeom>
          <a:noFill/>
          <a:ln w="9525">
            <a:noFill/>
            <a:miter/>
          </a:ln>
        </p:spPr>
        <p:txBody>
          <a:bodyPr wrap="square" lIns="91449" tIns="45725" rIns="91449" bIns="45725" anchor="t">
            <a:spAutoFit/>
          </a:bodyPr>
          <a:lstStyle/>
          <a:p>
            <a:r>
              <a:rPr lang="en-US" altLang="zh-CN" sz="2000" b="1" dirty="0" smtClean="0">
                <a:solidFill>
                  <a:schemeClr val="tx1">
                    <a:lumMod val="85000"/>
                    <a:lumOff val="15000"/>
                  </a:schemeClr>
                </a:solidFill>
                <a:latin typeface="+mn-ea"/>
              </a:rPr>
              <a:t> </a:t>
            </a:r>
            <a:r>
              <a:rPr lang="zh-CN" altLang="en-US" sz="2000" b="1" dirty="0" smtClean="0">
                <a:solidFill>
                  <a:schemeClr val="tx1">
                    <a:lumMod val="85000"/>
                    <a:lumOff val="15000"/>
                  </a:schemeClr>
                </a:solidFill>
                <a:latin typeface="+mn-ea"/>
              </a:rPr>
              <a:t>服务特色</a:t>
            </a:r>
            <a:r>
              <a:rPr lang="en-US" altLang="zh-CN" sz="2000" b="1" dirty="0" smtClean="0">
                <a:solidFill>
                  <a:schemeClr val="tx1">
                    <a:lumMod val="85000"/>
                    <a:lumOff val="15000"/>
                  </a:schemeClr>
                </a:solidFill>
                <a:latin typeface="+mn-ea"/>
              </a:rPr>
              <a:t>---</a:t>
            </a:r>
            <a:r>
              <a:rPr lang="zh-CN" altLang="en-US" sz="2000" b="1" dirty="0" smtClean="0">
                <a:solidFill>
                  <a:schemeClr val="tx1">
                    <a:lumMod val="85000"/>
                    <a:lumOff val="15000"/>
                  </a:schemeClr>
                </a:solidFill>
                <a:latin typeface="微软雅黑" charset="0"/>
                <a:ea typeface="微软雅黑" charset="0"/>
                <a:sym typeface="+mn-ea"/>
              </a:rPr>
              <a:t>专业、满意、细致、快速</a:t>
            </a:r>
            <a:endParaRPr lang="zh-CN" altLang="en-US" sz="2000" dirty="0" smtClean="0">
              <a:solidFill>
                <a:schemeClr val="tx1">
                  <a:lumMod val="85000"/>
                  <a:lumOff val="15000"/>
                </a:schemeClr>
              </a:solidFill>
              <a:latin typeface="微软雅黑" charset="0"/>
              <a:ea typeface="微软雅黑" charset="0"/>
            </a:endParaRPr>
          </a:p>
        </p:txBody>
      </p:sp>
      <p:grpSp>
        <p:nvGrpSpPr>
          <p:cNvPr id="5" name="组合 54"/>
          <p:cNvGrpSpPr/>
          <p:nvPr/>
        </p:nvGrpSpPr>
        <p:grpSpPr>
          <a:xfrm>
            <a:off x="5170930" y="2685991"/>
            <a:ext cx="1479743" cy="2007065"/>
            <a:chOff x="3969918" y="2520214"/>
            <a:chExt cx="1462347" cy="1954513"/>
          </a:xfrm>
        </p:grpSpPr>
        <p:sp>
          <p:nvSpPr>
            <p:cNvPr id="6" name="椭圆 5"/>
            <p:cNvSpPr/>
            <p:nvPr>
              <p:custDataLst>
                <p:tags r:id="rId53"/>
              </p:custDataLst>
            </p:nvPr>
          </p:nvSpPr>
          <p:spPr>
            <a:xfrm>
              <a:off x="3969918" y="3918267"/>
              <a:ext cx="1462347" cy="55646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7" name="泪滴形 6"/>
            <p:cNvSpPr/>
            <p:nvPr>
              <p:custDataLst>
                <p:tags r:id="rId54"/>
              </p:custDataLst>
            </p:nvPr>
          </p:nvSpPr>
          <p:spPr>
            <a:xfrm rot="8100000">
              <a:off x="4146069" y="2520214"/>
              <a:ext cx="1110048" cy="1110048"/>
            </a:xfrm>
            <a:prstGeom prst="teardrop">
              <a:avLst>
                <a:gd name="adj" fmla="val 124401"/>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8" name="椭圆 7"/>
            <p:cNvSpPr/>
            <p:nvPr>
              <p:custDataLst>
                <p:tags r:id="rId55"/>
              </p:custDataLst>
            </p:nvPr>
          </p:nvSpPr>
          <p:spPr>
            <a:xfrm>
              <a:off x="4521983" y="4148190"/>
              <a:ext cx="358219" cy="84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9" name="椭圆 8"/>
            <p:cNvSpPr/>
            <p:nvPr>
              <p:custDataLst>
                <p:tags r:id="rId56"/>
              </p:custDataLst>
            </p:nvPr>
          </p:nvSpPr>
          <p:spPr>
            <a:xfrm>
              <a:off x="4483915" y="4139234"/>
              <a:ext cx="434354" cy="102200"/>
            </a:xfrm>
            <a:prstGeom prst="ellipse">
              <a:avLst/>
            </a:prstGeom>
            <a:noFill/>
            <a:ln>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10" name="文本框 15"/>
            <p:cNvSpPr txBox="1"/>
            <p:nvPr>
              <p:custDataLst>
                <p:tags r:id="rId57"/>
              </p:custDataLst>
            </p:nvPr>
          </p:nvSpPr>
          <p:spPr>
            <a:xfrm>
              <a:off x="4052207" y="2849589"/>
              <a:ext cx="1297769" cy="769441"/>
            </a:xfrm>
            <a:prstGeom prst="rect">
              <a:avLst/>
            </a:prstGeom>
            <a:noFill/>
            <a:ln w="9525">
              <a:noFill/>
              <a:miter/>
            </a:ln>
          </p:spPr>
          <p:txBody>
            <a:bodyPr wrap="square" anchor="t"/>
            <a:lstStyle/>
            <a:p>
              <a:pPr lvl="0" algn="ctr">
                <a:lnSpc>
                  <a:spcPct val="110000"/>
                </a:lnSpc>
              </a:pPr>
              <a:r>
                <a:rPr lang="zh-CN" altLang="en-US" b="1" dirty="0" smtClean="0">
                  <a:solidFill>
                    <a:schemeClr val="bg1"/>
                  </a:solidFill>
                  <a:latin typeface="微软雅黑" charset="0"/>
                  <a:ea typeface="微软雅黑" charset="0"/>
                  <a:sym typeface="Arial" pitchFamily="34" charset="0"/>
                </a:rPr>
                <a:t>共 赢</a:t>
              </a:r>
              <a:endParaRPr lang="zh-CN" altLang="en-US" b="1" dirty="0">
                <a:solidFill>
                  <a:schemeClr val="bg1"/>
                </a:solidFill>
                <a:latin typeface="微软雅黑" charset="0"/>
                <a:ea typeface="微软雅黑" charset="0"/>
                <a:sym typeface="Arial" pitchFamily="34" charset="0"/>
              </a:endParaRPr>
            </a:p>
          </p:txBody>
        </p:sp>
        <p:sp>
          <p:nvSpPr>
            <p:cNvPr id="11" name="等腰三角形 10"/>
            <p:cNvSpPr/>
            <p:nvPr>
              <p:custDataLst>
                <p:tags r:id="rId58"/>
              </p:custDataLst>
            </p:nvPr>
          </p:nvSpPr>
          <p:spPr>
            <a:xfrm rot="10800000">
              <a:off x="4582840" y="3714384"/>
              <a:ext cx="236504" cy="2038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grpSp>
      <p:grpSp>
        <p:nvGrpSpPr>
          <p:cNvPr id="12" name="组合 50"/>
          <p:cNvGrpSpPr/>
          <p:nvPr/>
        </p:nvGrpSpPr>
        <p:grpSpPr>
          <a:xfrm>
            <a:off x="2840701" y="1672932"/>
            <a:ext cx="2740382" cy="662140"/>
            <a:chOff x="854988" y="2846553"/>
            <a:chExt cx="2705544" cy="646331"/>
          </a:xfrm>
        </p:grpSpPr>
        <p:sp>
          <p:nvSpPr>
            <p:cNvPr id="13" name="椭圆 12"/>
            <p:cNvSpPr/>
            <p:nvPr>
              <p:custDataLst>
                <p:tags r:id="rId49"/>
              </p:custDataLst>
            </p:nvPr>
          </p:nvSpPr>
          <p:spPr>
            <a:xfrm>
              <a:off x="3148104" y="3264512"/>
              <a:ext cx="412428" cy="15694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14" name="任意多边形 13"/>
            <p:cNvSpPr/>
            <p:nvPr>
              <p:custDataLst>
                <p:tags r:id="rId50"/>
              </p:custDataLst>
            </p:nvPr>
          </p:nvSpPr>
          <p:spPr>
            <a:xfrm>
              <a:off x="3199739" y="2880283"/>
              <a:ext cx="300767" cy="373365"/>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15" name="Freeform 20"/>
            <p:cNvSpPr/>
            <p:nvPr>
              <p:custDataLst>
                <p:tags r:id="rId51"/>
              </p:custDataLst>
            </p:nvPr>
          </p:nvSpPr>
          <p:spPr bwMode="auto">
            <a:xfrm>
              <a:off x="3220378" y="2923139"/>
              <a:ext cx="254198" cy="254200"/>
            </a:xfrm>
            <a:custGeom>
              <a:avLst/>
              <a:gdLst>
                <a:gd name="T0" fmla="*/ 60 w 60"/>
                <a:gd name="T1" fmla="*/ 22 h 60"/>
                <a:gd name="T2" fmla="*/ 30 w 60"/>
                <a:gd name="T3" fmla="*/ 0 h 60"/>
                <a:gd name="T4" fmla="*/ 0 w 60"/>
                <a:gd name="T5" fmla="*/ 22 h 60"/>
                <a:gd name="T6" fmla="*/ 30 w 60"/>
                <a:gd name="T7" fmla="*/ 44 h 60"/>
                <a:gd name="T8" fmla="*/ 33 w 60"/>
                <a:gd name="T9" fmla="*/ 44 h 60"/>
                <a:gd name="T10" fmla="*/ 35 w 60"/>
                <a:gd name="T11" fmla="*/ 44 h 60"/>
                <a:gd name="T12" fmla="*/ 37 w 60"/>
                <a:gd name="T13" fmla="*/ 43 h 60"/>
                <a:gd name="T14" fmla="*/ 32 w 60"/>
                <a:gd name="T15" fmla="*/ 60 h 60"/>
                <a:gd name="T16" fmla="*/ 60 w 60"/>
                <a:gd name="T17" fmla="*/ 24 h 60"/>
                <a:gd name="T18" fmla="*/ 60 w 60"/>
                <a:gd name="T19" fmla="*/ 23 h 60"/>
                <a:gd name="T20" fmla="*/ 60 w 60"/>
                <a:gd name="T21"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22"/>
                  </a:moveTo>
                  <a:cubicBezTo>
                    <a:pt x="60" y="10"/>
                    <a:pt x="47" y="0"/>
                    <a:pt x="30" y="0"/>
                  </a:cubicBezTo>
                  <a:cubicBezTo>
                    <a:pt x="13" y="0"/>
                    <a:pt x="0" y="10"/>
                    <a:pt x="0" y="22"/>
                  </a:cubicBezTo>
                  <a:cubicBezTo>
                    <a:pt x="0" y="34"/>
                    <a:pt x="13" y="44"/>
                    <a:pt x="30" y="44"/>
                  </a:cubicBezTo>
                  <a:cubicBezTo>
                    <a:pt x="31" y="44"/>
                    <a:pt x="32" y="44"/>
                    <a:pt x="33" y="44"/>
                  </a:cubicBezTo>
                  <a:cubicBezTo>
                    <a:pt x="33" y="44"/>
                    <a:pt x="34" y="44"/>
                    <a:pt x="35" y="44"/>
                  </a:cubicBezTo>
                  <a:cubicBezTo>
                    <a:pt x="36" y="44"/>
                    <a:pt x="37" y="43"/>
                    <a:pt x="37" y="43"/>
                  </a:cubicBezTo>
                  <a:cubicBezTo>
                    <a:pt x="37" y="50"/>
                    <a:pt x="36" y="56"/>
                    <a:pt x="32" y="60"/>
                  </a:cubicBezTo>
                  <a:cubicBezTo>
                    <a:pt x="32" y="60"/>
                    <a:pt x="60" y="36"/>
                    <a:pt x="60" y="24"/>
                  </a:cubicBezTo>
                  <a:cubicBezTo>
                    <a:pt x="60" y="24"/>
                    <a:pt x="60" y="24"/>
                    <a:pt x="60" y="23"/>
                  </a:cubicBezTo>
                  <a:cubicBezTo>
                    <a:pt x="60" y="23"/>
                    <a:pt x="60" y="22"/>
                    <a:pt x="60" y="22"/>
                  </a:cubicBezTo>
                  <a:close/>
                </a:path>
              </a:pathLst>
            </a:custGeom>
            <a:solidFill>
              <a:srgbClr val="FFFFFF"/>
            </a:solidFill>
            <a:ln>
              <a:noFill/>
            </a:ln>
          </p:spPr>
          <p:txBody>
            <a:bodyPr vert="horz" wrap="square" lIns="91440" tIns="45720" rIns="91440" bIns="45720" numCol="1" anchor="t" anchorCtr="0" compatLnSpc="1">
              <a:noAutofit/>
            </a:bodyPr>
            <a:lstStyle/>
            <a:p>
              <a:pPr fontAlgn="base"/>
              <a:endParaRPr lang="zh-CN" altLang="en-US" sz="1600" noProof="1">
                <a:latin typeface="微软雅黑" charset="0"/>
                <a:ea typeface="微软雅黑" charset="0"/>
                <a:sym typeface="Arial" pitchFamily="34" charset="0"/>
              </a:endParaRPr>
            </a:p>
          </p:txBody>
        </p:sp>
        <p:sp>
          <p:nvSpPr>
            <p:cNvPr id="16" name="矩形 37"/>
            <p:cNvSpPr/>
            <p:nvPr>
              <p:custDataLst>
                <p:tags r:id="rId52"/>
              </p:custDataLst>
            </p:nvPr>
          </p:nvSpPr>
          <p:spPr>
            <a:xfrm>
              <a:off x="854988" y="2846553"/>
              <a:ext cx="2207621" cy="646331"/>
            </a:xfrm>
            <a:prstGeom prst="rect">
              <a:avLst/>
            </a:prstGeom>
            <a:noFill/>
            <a:ln w="9525">
              <a:noFill/>
              <a:miter/>
            </a:ln>
          </p:spPr>
          <p:txBody>
            <a:bodyPr wrap="square" anchor="t"/>
            <a:lstStyle/>
            <a:p>
              <a:pPr lvl="0" algn="r"/>
              <a:r>
                <a:rPr lang="zh-CN" altLang="da-DK" sz="1600" b="1" dirty="0">
                  <a:latin typeface="微软雅黑" charset="0"/>
                  <a:ea typeface="微软雅黑" charset="0"/>
                  <a:sym typeface="Arial" pitchFamily="34" charset="0"/>
                </a:rPr>
                <a:t>用户信息档案建立</a:t>
              </a:r>
            </a:p>
          </p:txBody>
        </p:sp>
      </p:grpSp>
      <p:grpSp>
        <p:nvGrpSpPr>
          <p:cNvPr id="17" name="组合 49"/>
          <p:cNvGrpSpPr/>
          <p:nvPr/>
        </p:nvGrpSpPr>
        <p:grpSpPr>
          <a:xfrm>
            <a:off x="1828990" y="2927349"/>
            <a:ext cx="2379790" cy="785382"/>
            <a:chOff x="4108" y="6107"/>
            <a:chExt cx="3701" cy="1205"/>
          </a:xfrm>
        </p:grpSpPr>
        <p:grpSp>
          <p:nvGrpSpPr>
            <p:cNvPr id="18" name="组合 43"/>
            <p:cNvGrpSpPr/>
            <p:nvPr/>
          </p:nvGrpSpPr>
          <p:grpSpPr>
            <a:xfrm>
              <a:off x="7161" y="6107"/>
              <a:ext cx="649" cy="821"/>
              <a:chOff x="3325" y="6185"/>
              <a:chExt cx="649" cy="821"/>
            </a:xfrm>
          </p:grpSpPr>
          <p:sp>
            <p:nvSpPr>
              <p:cNvPr id="20" name="椭圆 19"/>
              <p:cNvSpPr/>
              <p:nvPr>
                <p:custDataLst>
                  <p:tags r:id="rId46"/>
                </p:custDataLst>
              </p:nvPr>
            </p:nvSpPr>
            <p:spPr>
              <a:xfrm>
                <a:off x="3325" y="6759"/>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21" name="任意多边形 20"/>
              <p:cNvSpPr/>
              <p:nvPr>
                <p:custDataLst>
                  <p:tags r:id="rId47"/>
                </p:custDataLst>
              </p:nvPr>
            </p:nvSpPr>
            <p:spPr>
              <a:xfrm>
                <a:off x="3413" y="6185"/>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22" name="Freeform 23"/>
              <p:cNvSpPr>
                <a:spLocks noEditPoints="1"/>
              </p:cNvSpPr>
              <p:nvPr>
                <p:custDataLst>
                  <p:tags r:id="rId48"/>
                </p:custDataLst>
              </p:nvPr>
            </p:nvSpPr>
            <p:spPr bwMode="auto">
              <a:xfrm>
                <a:off x="3449" y="6261"/>
                <a:ext cx="400" cy="293"/>
              </a:xfrm>
              <a:custGeom>
                <a:avLst/>
                <a:gdLst>
                  <a:gd name="T0" fmla="*/ 52 w 60"/>
                  <a:gd name="T1" fmla="*/ 0 h 44"/>
                  <a:gd name="T2" fmla="*/ 8 w 60"/>
                  <a:gd name="T3" fmla="*/ 0 h 44"/>
                  <a:gd name="T4" fmla="*/ 0 w 60"/>
                  <a:gd name="T5" fmla="*/ 8 h 44"/>
                  <a:gd name="T6" fmla="*/ 0 w 60"/>
                  <a:gd name="T7" fmla="*/ 36 h 44"/>
                  <a:gd name="T8" fmla="*/ 8 w 60"/>
                  <a:gd name="T9" fmla="*/ 44 h 44"/>
                  <a:gd name="T10" fmla="*/ 52 w 60"/>
                  <a:gd name="T11" fmla="*/ 44 h 44"/>
                  <a:gd name="T12" fmla="*/ 60 w 60"/>
                  <a:gd name="T13" fmla="*/ 36 h 44"/>
                  <a:gd name="T14" fmla="*/ 60 w 60"/>
                  <a:gd name="T15" fmla="*/ 8 h 44"/>
                  <a:gd name="T16" fmla="*/ 52 w 60"/>
                  <a:gd name="T17" fmla="*/ 0 h 44"/>
                  <a:gd name="T18" fmla="*/ 52 w 60"/>
                  <a:gd name="T19" fmla="*/ 32 h 44"/>
                  <a:gd name="T20" fmla="*/ 48 w 60"/>
                  <a:gd name="T21" fmla="*/ 36 h 44"/>
                  <a:gd name="T22" fmla="*/ 38 w 60"/>
                  <a:gd name="T23" fmla="*/ 26 h 44"/>
                  <a:gd name="T24" fmla="*/ 32 w 60"/>
                  <a:gd name="T25" fmla="*/ 32 h 44"/>
                  <a:gd name="T26" fmla="*/ 28 w 60"/>
                  <a:gd name="T27" fmla="*/ 32 h 44"/>
                  <a:gd name="T28" fmla="*/ 22 w 60"/>
                  <a:gd name="T29" fmla="*/ 26 h 44"/>
                  <a:gd name="T30" fmla="*/ 12 w 60"/>
                  <a:gd name="T31" fmla="*/ 36 h 44"/>
                  <a:gd name="T32" fmla="*/ 8 w 60"/>
                  <a:gd name="T33" fmla="*/ 32 h 44"/>
                  <a:gd name="T34" fmla="*/ 18 w 60"/>
                  <a:gd name="T35" fmla="*/ 22 h 44"/>
                  <a:gd name="T36" fmla="*/ 16 w 60"/>
                  <a:gd name="T37" fmla="*/ 20 h 44"/>
                  <a:gd name="T38" fmla="*/ 8 w 60"/>
                  <a:gd name="T39" fmla="*/ 12 h 44"/>
                  <a:gd name="T40" fmla="*/ 12 w 60"/>
                  <a:gd name="T41" fmla="*/ 8 h 44"/>
                  <a:gd name="T42" fmla="*/ 28 w 60"/>
                  <a:gd name="T43" fmla="*/ 24 h 44"/>
                  <a:gd name="T44" fmla="*/ 32 w 60"/>
                  <a:gd name="T45" fmla="*/ 24 h 44"/>
                  <a:gd name="T46" fmla="*/ 48 w 60"/>
                  <a:gd name="T47" fmla="*/ 8 h 44"/>
                  <a:gd name="T48" fmla="*/ 52 w 60"/>
                  <a:gd name="T49" fmla="*/ 12 h 44"/>
                  <a:gd name="T50" fmla="*/ 44 w 60"/>
                  <a:gd name="T51" fmla="*/ 20 h 44"/>
                  <a:gd name="T52" fmla="*/ 42 w 60"/>
                  <a:gd name="T53" fmla="*/ 22 h 44"/>
                  <a:gd name="T54" fmla="*/ 52 w 60"/>
                  <a:gd name="T55"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4">
                    <a:moveTo>
                      <a:pt x="52" y="0"/>
                    </a:moveTo>
                    <a:cubicBezTo>
                      <a:pt x="8" y="0"/>
                      <a:pt x="8" y="0"/>
                      <a:pt x="8" y="0"/>
                    </a:cubicBezTo>
                    <a:cubicBezTo>
                      <a:pt x="4" y="0"/>
                      <a:pt x="0" y="4"/>
                      <a:pt x="0" y="8"/>
                    </a:cubicBezTo>
                    <a:cubicBezTo>
                      <a:pt x="0" y="36"/>
                      <a:pt x="0" y="36"/>
                      <a:pt x="0" y="36"/>
                    </a:cubicBezTo>
                    <a:cubicBezTo>
                      <a:pt x="0" y="40"/>
                      <a:pt x="4" y="44"/>
                      <a:pt x="8" y="44"/>
                    </a:cubicBezTo>
                    <a:cubicBezTo>
                      <a:pt x="52" y="44"/>
                      <a:pt x="52" y="44"/>
                      <a:pt x="52" y="44"/>
                    </a:cubicBezTo>
                    <a:cubicBezTo>
                      <a:pt x="56" y="44"/>
                      <a:pt x="60" y="40"/>
                      <a:pt x="60" y="36"/>
                    </a:cubicBezTo>
                    <a:cubicBezTo>
                      <a:pt x="60" y="8"/>
                      <a:pt x="60" y="8"/>
                      <a:pt x="60" y="8"/>
                    </a:cubicBezTo>
                    <a:cubicBezTo>
                      <a:pt x="60" y="4"/>
                      <a:pt x="56" y="0"/>
                      <a:pt x="52" y="0"/>
                    </a:cubicBezTo>
                    <a:close/>
                    <a:moveTo>
                      <a:pt x="52" y="32"/>
                    </a:moveTo>
                    <a:cubicBezTo>
                      <a:pt x="48" y="36"/>
                      <a:pt x="48" y="36"/>
                      <a:pt x="48" y="36"/>
                    </a:cubicBezTo>
                    <a:cubicBezTo>
                      <a:pt x="38" y="26"/>
                      <a:pt x="38" y="26"/>
                      <a:pt x="38" y="26"/>
                    </a:cubicBezTo>
                    <a:cubicBezTo>
                      <a:pt x="32" y="32"/>
                      <a:pt x="32" y="32"/>
                      <a:pt x="32" y="32"/>
                    </a:cubicBezTo>
                    <a:cubicBezTo>
                      <a:pt x="28" y="32"/>
                      <a:pt x="28" y="32"/>
                      <a:pt x="28" y="32"/>
                    </a:cubicBezTo>
                    <a:cubicBezTo>
                      <a:pt x="22" y="26"/>
                      <a:pt x="22" y="26"/>
                      <a:pt x="22" y="26"/>
                    </a:cubicBezTo>
                    <a:cubicBezTo>
                      <a:pt x="12" y="36"/>
                      <a:pt x="12" y="36"/>
                      <a:pt x="12" y="36"/>
                    </a:cubicBezTo>
                    <a:cubicBezTo>
                      <a:pt x="8" y="32"/>
                      <a:pt x="8" y="32"/>
                      <a:pt x="8" y="32"/>
                    </a:cubicBezTo>
                    <a:cubicBezTo>
                      <a:pt x="18" y="22"/>
                      <a:pt x="18" y="22"/>
                      <a:pt x="18" y="22"/>
                    </a:cubicBezTo>
                    <a:cubicBezTo>
                      <a:pt x="16" y="20"/>
                      <a:pt x="16" y="20"/>
                      <a:pt x="16" y="20"/>
                    </a:cubicBezTo>
                    <a:cubicBezTo>
                      <a:pt x="8" y="12"/>
                      <a:pt x="8" y="12"/>
                      <a:pt x="8" y="12"/>
                    </a:cubicBezTo>
                    <a:cubicBezTo>
                      <a:pt x="12" y="8"/>
                      <a:pt x="12" y="8"/>
                      <a:pt x="12" y="8"/>
                    </a:cubicBezTo>
                    <a:cubicBezTo>
                      <a:pt x="28" y="24"/>
                      <a:pt x="28" y="24"/>
                      <a:pt x="28" y="24"/>
                    </a:cubicBezTo>
                    <a:cubicBezTo>
                      <a:pt x="32" y="24"/>
                      <a:pt x="32" y="24"/>
                      <a:pt x="32" y="24"/>
                    </a:cubicBezTo>
                    <a:cubicBezTo>
                      <a:pt x="48" y="8"/>
                      <a:pt x="48" y="8"/>
                      <a:pt x="48" y="8"/>
                    </a:cubicBezTo>
                    <a:cubicBezTo>
                      <a:pt x="52" y="12"/>
                      <a:pt x="52" y="12"/>
                      <a:pt x="52" y="12"/>
                    </a:cubicBezTo>
                    <a:cubicBezTo>
                      <a:pt x="44" y="20"/>
                      <a:pt x="44" y="20"/>
                      <a:pt x="44" y="20"/>
                    </a:cubicBezTo>
                    <a:cubicBezTo>
                      <a:pt x="42" y="22"/>
                      <a:pt x="42" y="22"/>
                      <a:pt x="42" y="22"/>
                    </a:cubicBezTo>
                    <a:lnTo>
                      <a:pt x="52" y="32"/>
                    </a:lnTo>
                    <a:close/>
                  </a:path>
                </a:pathLst>
              </a:custGeom>
              <a:solidFill>
                <a:srgbClr val="FFFFFF"/>
              </a:solidFill>
              <a:ln>
                <a:noFill/>
              </a:ln>
            </p:spPr>
            <p:txBody>
              <a:bodyPr vert="horz" wrap="square" lIns="91440" tIns="45720" rIns="91440" bIns="45720" numCol="1" anchor="t" anchorCtr="0" compatLnSpc="1">
                <a:noAutofit/>
              </a:bodyPr>
              <a:lstStyle/>
              <a:p>
                <a:pPr fontAlgn="base"/>
                <a:endParaRPr lang="zh-CN" altLang="en-US" sz="1600" noProof="1">
                  <a:latin typeface="微软雅黑" charset="0"/>
                  <a:ea typeface="微软雅黑" charset="0"/>
                  <a:sym typeface="Arial" pitchFamily="34" charset="0"/>
                </a:endParaRPr>
              </a:p>
            </p:txBody>
          </p:sp>
        </p:grpSp>
        <p:sp>
          <p:nvSpPr>
            <p:cNvPr id="19" name="矩形 38"/>
            <p:cNvSpPr/>
            <p:nvPr>
              <p:custDataLst>
                <p:tags r:id="rId45"/>
              </p:custDataLst>
            </p:nvPr>
          </p:nvSpPr>
          <p:spPr>
            <a:xfrm>
              <a:off x="4108" y="6294"/>
              <a:ext cx="3094" cy="1018"/>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新仪器免费试用</a:t>
              </a:r>
            </a:p>
          </p:txBody>
        </p:sp>
      </p:grpSp>
      <p:grpSp>
        <p:nvGrpSpPr>
          <p:cNvPr id="23" name="组合 52"/>
          <p:cNvGrpSpPr/>
          <p:nvPr/>
        </p:nvGrpSpPr>
        <p:grpSpPr>
          <a:xfrm>
            <a:off x="7457228" y="2916587"/>
            <a:ext cx="3072213" cy="714540"/>
            <a:chOff x="5838135" y="4459299"/>
            <a:chExt cx="3035505" cy="694656"/>
          </a:xfrm>
        </p:grpSpPr>
        <p:sp>
          <p:nvSpPr>
            <p:cNvPr id="24" name="椭圆 23"/>
            <p:cNvSpPr/>
            <p:nvPr>
              <p:custDataLst>
                <p:tags r:id="rId41"/>
              </p:custDataLst>
            </p:nvPr>
          </p:nvSpPr>
          <p:spPr>
            <a:xfrm>
              <a:off x="5838135" y="4839135"/>
              <a:ext cx="412428" cy="15694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25" name="任意多边形 24"/>
            <p:cNvSpPr/>
            <p:nvPr>
              <p:custDataLst>
                <p:tags r:id="rId42"/>
              </p:custDataLst>
            </p:nvPr>
          </p:nvSpPr>
          <p:spPr>
            <a:xfrm>
              <a:off x="5882214" y="4459299"/>
              <a:ext cx="300767" cy="373365"/>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26" name="Freeform 29"/>
            <p:cNvSpPr>
              <a:spLocks noEditPoints="1"/>
            </p:cNvSpPr>
            <p:nvPr>
              <p:custDataLst>
                <p:tags r:id="rId43"/>
              </p:custDataLst>
            </p:nvPr>
          </p:nvSpPr>
          <p:spPr bwMode="auto">
            <a:xfrm>
              <a:off x="5947566" y="4482582"/>
              <a:ext cx="170063" cy="254200"/>
            </a:xfrm>
            <a:custGeom>
              <a:avLst/>
              <a:gdLst>
                <a:gd name="T0" fmla="*/ 40 w 40"/>
                <a:gd name="T1" fmla="*/ 17 h 60"/>
                <a:gd name="T2" fmla="*/ 20 w 40"/>
                <a:gd name="T3" fmla="*/ 0 h 60"/>
                <a:gd name="T4" fmla="*/ 0 w 40"/>
                <a:gd name="T5" fmla="*/ 17 h 60"/>
                <a:gd name="T6" fmla="*/ 0 w 40"/>
                <a:gd name="T7" fmla="*/ 20 h 60"/>
                <a:gd name="T8" fmla="*/ 20 w 40"/>
                <a:gd name="T9" fmla="*/ 60 h 60"/>
                <a:gd name="T10" fmla="*/ 40 w 40"/>
                <a:gd name="T11" fmla="*/ 20 h 60"/>
                <a:gd name="T12" fmla="*/ 40 w 40"/>
                <a:gd name="T13" fmla="*/ 17 h 60"/>
                <a:gd name="T14" fmla="*/ 20 w 40"/>
                <a:gd name="T15" fmla="*/ 28 h 60"/>
                <a:gd name="T16" fmla="*/ 12 w 40"/>
                <a:gd name="T17" fmla="*/ 20 h 60"/>
                <a:gd name="T18" fmla="*/ 20 w 40"/>
                <a:gd name="T19" fmla="*/ 12 h 60"/>
                <a:gd name="T20" fmla="*/ 28 w 40"/>
                <a:gd name="T21" fmla="*/ 20 h 60"/>
                <a:gd name="T22" fmla="*/ 20 w 40"/>
                <a:gd name="T23"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0">
                  <a:moveTo>
                    <a:pt x="40" y="17"/>
                  </a:moveTo>
                  <a:cubicBezTo>
                    <a:pt x="38" y="8"/>
                    <a:pt x="30" y="0"/>
                    <a:pt x="20" y="0"/>
                  </a:cubicBezTo>
                  <a:cubicBezTo>
                    <a:pt x="10" y="0"/>
                    <a:pt x="2" y="8"/>
                    <a:pt x="0" y="17"/>
                  </a:cubicBezTo>
                  <a:cubicBezTo>
                    <a:pt x="0" y="18"/>
                    <a:pt x="0" y="19"/>
                    <a:pt x="0" y="20"/>
                  </a:cubicBezTo>
                  <a:cubicBezTo>
                    <a:pt x="0" y="40"/>
                    <a:pt x="20" y="60"/>
                    <a:pt x="20" y="60"/>
                  </a:cubicBezTo>
                  <a:cubicBezTo>
                    <a:pt x="20" y="60"/>
                    <a:pt x="40" y="40"/>
                    <a:pt x="40" y="20"/>
                  </a:cubicBezTo>
                  <a:cubicBezTo>
                    <a:pt x="40" y="19"/>
                    <a:pt x="40" y="18"/>
                    <a:pt x="40" y="17"/>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solidFill>
              <a:srgbClr val="FFFFFF"/>
            </a:solidFill>
            <a:ln>
              <a:noFill/>
            </a:ln>
          </p:spPr>
          <p:txBody>
            <a:bodyPr vert="horz" wrap="square" lIns="91440" tIns="45720" rIns="91440" bIns="45720" numCol="1" anchor="t" anchorCtr="0" compatLnSpc="1">
              <a:normAutofit fontScale="77500" lnSpcReduction="20000"/>
            </a:bodyPr>
            <a:lstStyle/>
            <a:p>
              <a:pPr fontAlgn="base"/>
              <a:endParaRPr lang="zh-CN" altLang="en-US" sz="1600" noProof="1">
                <a:latin typeface="微软雅黑" charset="0"/>
                <a:ea typeface="微软雅黑" charset="0"/>
                <a:sym typeface="Arial" pitchFamily="34" charset="0"/>
              </a:endParaRPr>
            </a:p>
          </p:txBody>
        </p:sp>
        <p:sp>
          <p:nvSpPr>
            <p:cNvPr id="27" name="矩形 39"/>
            <p:cNvSpPr/>
            <p:nvPr>
              <p:custDataLst>
                <p:tags r:id="rId44"/>
              </p:custDataLst>
            </p:nvPr>
          </p:nvSpPr>
          <p:spPr>
            <a:xfrm>
              <a:off x="6399056" y="4507624"/>
              <a:ext cx="2474584" cy="646331"/>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周期性测试数据对比</a:t>
              </a:r>
            </a:p>
          </p:txBody>
        </p:sp>
      </p:grpSp>
      <p:grpSp>
        <p:nvGrpSpPr>
          <p:cNvPr id="28" name="组合 58"/>
          <p:cNvGrpSpPr/>
          <p:nvPr/>
        </p:nvGrpSpPr>
        <p:grpSpPr>
          <a:xfrm>
            <a:off x="7712832" y="3655750"/>
            <a:ext cx="3236709" cy="718612"/>
            <a:chOff x="11060" y="2358"/>
            <a:chExt cx="5036" cy="1101"/>
          </a:xfrm>
        </p:grpSpPr>
        <p:grpSp>
          <p:nvGrpSpPr>
            <p:cNvPr id="29" name="组合 57"/>
            <p:cNvGrpSpPr/>
            <p:nvPr/>
          </p:nvGrpSpPr>
          <p:grpSpPr>
            <a:xfrm>
              <a:off x="11060" y="2358"/>
              <a:ext cx="649" cy="863"/>
              <a:chOff x="14238" y="2530"/>
              <a:chExt cx="649" cy="863"/>
            </a:xfrm>
          </p:grpSpPr>
          <p:sp>
            <p:nvSpPr>
              <p:cNvPr id="31" name="椭圆 26"/>
              <p:cNvSpPr/>
              <p:nvPr>
                <p:custDataLst>
                  <p:tags r:id="rId38"/>
                </p:custDataLst>
              </p:nvPr>
            </p:nvSpPr>
            <p:spPr>
              <a:xfrm>
                <a:off x="14238" y="3146"/>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32" name="任意多边形 31"/>
              <p:cNvSpPr/>
              <p:nvPr>
                <p:custDataLst>
                  <p:tags r:id="rId39"/>
                </p:custDataLst>
              </p:nvPr>
            </p:nvSpPr>
            <p:spPr>
              <a:xfrm>
                <a:off x="14301" y="2530"/>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33" name="Freeform 24"/>
              <p:cNvSpPr>
                <a:spLocks noEditPoints="1"/>
              </p:cNvSpPr>
              <p:nvPr>
                <p:custDataLst>
                  <p:tags r:id="rId40"/>
                </p:custDataLst>
              </p:nvPr>
            </p:nvSpPr>
            <p:spPr bwMode="auto">
              <a:xfrm>
                <a:off x="14350" y="2582"/>
                <a:ext cx="406" cy="406"/>
              </a:xfrm>
              <a:custGeom>
                <a:avLst/>
                <a:gdLst>
                  <a:gd name="T0" fmla="*/ 58 w 61"/>
                  <a:gd name="T1" fmla="*/ 50 h 61"/>
                  <a:gd name="T2" fmla="*/ 48 w 61"/>
                  <a:gd name="T3" fmla="*/ 40 h 61"/>
                  <a:gd name="T4" fmla="*/ 52 w 61"/>
                  <a:gd name="T5" fmla="*/ 26 h 61"/>
                  <a:gd name="T6" fmla="*/ 26 w 61"/>
                  <a:gd name="T7" fmla="*/ 0 h 61"/>
                  <a:gd name="T8" fmla="*/ 0 w 61"/>
                  <a:gd name="T9" fmla="*/ 26 h 61"/>
                  <a:gd name="T10" fmla="*/ 26 w 61"/>
                  <a:gd name="T11" fmla="*/ 52 h 61"/>
                  <a:gd name="T12" fmla="*/ 40 w 61"/>
                  <a:gd name="T13" fmla="*/ 48 h 61"/>
                  <a:gd name="T14" fmla="*/ 50 w 61"/>
                  <a:gd name="T15" fmla="*/ 58 h 61"/>
                  <a:gd name="T16" fmla="*/ 58 w 61"/>
                  <a:gd name="T17" fmla="*/ 58 h 61"/>
                  <a:gd name="T18" fmla="*/ 58 w 61"/>
                  <a:gd name="T19" fmla="*/ 50 h 61"/>
                  <a:gd name="T20" fmla="*/ 26 w 61"/>
                  <a:gd name="T21" fmla="*/ 44 h 61"/>
                  <a:gd name="T22" fmla="*/ 8 w 61"/>
                  <a:gd name="T23" fmla="*/ 26 h 61"/>
                  <a:gd name="T24" fmla="*/ 26 w 61"/>
                  <a:gd name="T25" fmla="*/ 8 h 61"/>
                  <a:gd name="T26" fmla="*/ 44 w 61"/>
                  <a:gd name="T27" fmla="*/ 26 h 61"/>
                  <a:gd name="T28" fmla="*/ 26 w 61"/>
                  <a:gd name="T29"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1">
                    <a:moveTo>
                      <a:pt x="58" y="50"/>
                    </a:moveTo>
                    <a:cubicBezTo>
                      <a:pt x="48" y="40"/>
                      <a:pt x="48" y="40"/>
                      <a:pt x="48" y="40"/>
                    </a:cubicBezTo>
                    <a:cubicBezTo>
                      <a:pt x="51" y="36"/>
                      <a:pt x="52" y="31"/>
                      <a:pt x="52" y="26"/>
                    </a:cubicBezTo>
                    <a:cubicBezTo>
                      <a:pt x="52" y="12"/>
                      <a:pt x="40" y="0"/>
                      <a:pt x="26" y="0"/>
                    </a:cubicBezTo>
                    <a:cubicBezTo>
                      <a:pt x="12" y="0"/>
                      <a:pt x="0" y="12"/>
                      <a:pt x="0" y="26"/>
                    </a:cubicBezTo>
                    <a:cubicBezTo>
                      <a:pt x="0" y="40"/>
                      <a:pt x="12" y="52"/>
                      <a:pt x="26" y="52"/>
                    </a:cubicBezTo>
                    <a:cubicBezTo>
                      <a:pt x="31" y="52"/>
                      <a:pt x="36" y="51"/>
                      <a:pt x="40" y="48"/>
                    </a:cubicBezTo>
                    <a:cubicBezTo>
                      <a:pt x="50" y="58"/>
                      <a:pt x="50" y="58"/>
                      <a:pt x="50" y="58"/>
                    </a:cubicBezTo>
                    <a:cubicBezTo>
                      <a:pt x="52" y="61"/>
                      <a:pt x="56" y="61"/>
                      <a:pt x="58" y="58"/>
                    </a:cubicBezTo>
                    <a:cubicBezTo>
                      <a:pt x="61" y="56"/>
                      <a:pt x="61" y="52"/>
                      <a:pt x="58" y="50"/>
                    </a:cubicBezTo>
                    <a:close/>
                    <a:moveTo>
                      <a:pt x="26" y="44"/>
                    </a:moveTo>
                    <a:cubicBezTo>
                      <a:pt x="16" y="44"/>
                      <a:pt x="8" y="36"/>
                      <a:pt x="8" y="26"/>
                    </a:cubicBezTo>
                    <a:cubicBezTo>
                      <a:pt x="8" y="16"/>
                      <a:pt x="16" y="8"/>
                      <a:pt x="26" y="8"/>
                    </a:cubicBezTo>
                    <a:cubicBezTo>
                      <a:pt x="36" y="8"/>
                      <a:pt x="44" y="16"/>
                      <a:pt x="44" y="26"/>
                    </a:cubicBezTo>
                    <a:cubicBezTo>
                      <a:pt x="44" y="36"/>
                      <a:pt x="36" y="44"/>
                      <a:pt x="26" y="44"/>
                    </a:cubicBezTo>
                    <a:close/>
                  </a:path>
                </a:pathLst>
              </a:custGeom>
              <a:solidFill>
                <a:srgbClr val="FFFFFF"/>
              </a:solidFill>
              <a:ln>
                <a:noFill/>
              </a:ln>
            </p:spPr>
            <p:txBody>
              <a:bodyPr vert="horz" wrap="square" lIns="91440" tIns="45720" rIns="91440" bIns="45720" numCol="1" anchor="t" anchorCtr="0" compatLnSpc="1">
                <a:noAutofit/>
              </a:bodyPr>
              <a:lstStyle/>
              <a:p>
                <a:pPr fontAlgn="base"/>
                <a:endParaRPr lang="zh-CN" altLang="en-US" sz="1600" noProof="1">
                  <a:latin typeface="微软雅黑" charset="0"/>
                  <a:ea typeface="微软雅黑" charset="0"/>
                  <a:sym typeface="Arial" pitchFamily="34" charset="0"/>
                </a:endParaRPr>
              </a:p>
            </p:txBody>
          </p:sp>
        </p:grpSp>
        <p:sp>
          <p:nvSpPr>
            <p:cNvPr id="30" name="矩形 40"/>
            <p:cNvSpPr/>
            <p:nvPr>
              <p:custDataLst>
                <p:tags r:id="rId37"/>
              </p:custDataLst>
            </p:nvPr>
          </p:nvSpPr>
          <p:spPr>
            <a:xfrm>
              <a:off x="11891" y="2451"/>
              <a:ext cx="4205" cy="1008"/>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国家标准物质长期提供</a:t>
              </a:r>
            </a:p>
          </p:txBody>
        </p:sp>
      </p:grpSp>
      <p:grpSp>
        <p:nvGrpSpPr>
          <p:cNvPr id="34" name="组合 56"/>
          <p:cNvGrpSpPr/>
          <p:nvPr/>
        </p:nvGrpSpPr>
        <p:grpSpPr>
          <a:xfrm>
            <a:off x="2014475" y="3709553"/>
            <a:ext cx="2287885" cy="690722"/>
            <a:chOff x="6104" y="8038"/>
            <a:chExt cx="3559" cy="1061"/>
          </a:xfrm>
        </p:grpSpPr>
        <p:sp>
          <p:nvSpPr>
            <p:cNvPr id="35" name="矩形 47"/>
            <p:cNvSpPr/>
            <p:nvPr>
              <p:custDataLst>
                <p:tags r:id="rId33"/>
              </p:custDataLst>
            </p:nvPr>
          </p:nvSpPr>
          <p:spPr>
            <a:xfrm>
              <a:off x="6104" y="8081"/>
              <a:ext cx="2635" cy="1018"/>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仪器以旧换新</a:t>
              </a:r>
            </a:p>
          </p:txBody>
        </p:sp>
        <p:grpSp>
          <p:nvGrpSpPr>
            <p:cNvPr id="36" name="组合 55"/>
            <p:cNvGrpSpPr/>
            <p:nvPr/>
          </p:nvGrpSpPr>
          <p:grpSpPr>
            <a:xfrm>
              <a:off x="9015" y="8038"/>
              <a:ext cx="649" cy="845"/>
              <a:chOff x="5102" y="8115"/>
              <a:chExt cx="649" cy="845"/>
            </a:xfrm>
          </p:grpSpPr>
          <p:sp>
            <p:nvSpPr>
              <p:cNvPr id="37" name="椭圆 36"/>
              <p:cNvSpPr/>
              <p:nvPr>
                <p:custDataLst>
                  <p:tags r:id="rId34"/>
                </p:custDataLst>
              </p:nvPr>
            </p:nvSpPr>
            <p:spPr>
              <a:xfrm>
                <a:off x="5102" y="8713"/>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38" name="任意多边形 37"/>
              <p:cNvSpPr/>
              <p:nvPr>
                <p:custDataLst>
                  <p:tags r:id="rId35"/>
                </p:custDataLst>
              </p:nvPr>
            </p:nvSpPr>
            <p:spPr>
              <a:xfrm>
                <a:off x="5172" y="8115"/>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39" name="KSO_Shape"/>
              <p:cNvSpPr/>
              <p:nvPr>
                <p:custDataLst>
                  <p:tags r:id="rId36"/>
                </p:custDataLst>
              </p:nvPr>
            </p:nvSpPr>
            <p:spPr>
              <a:xfrm>
                <a:off x="5247" y="8187"/>
                <a:ext cx="323" cy="323"/>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contourClr>
                    <a:srgbClr val="FFFFFF"/>
                  </a:contourClr>
                </a:sp3d>
              </a:bodyPr>
              <a:lstStyle/>
              <a:p>
                <a:pPr algn="ctr" fontAlgn="base">
                  <a:defRPr/>
                </a:pPr>
                <a:endParaRPr lang="zh-CN" altLang="en-US" sz="1600" noProof="1">
                  <a:solidFill>
                    <a:srgbClr val="FFFFFF"/>
                  </a:solidFill>
                  <a:latin typeface="微软雅黑" charset="0"/>
                  <a:ea typeface="微软雅黑" charset="0"/>
                  <a:sym typeface="Arial" pitchFamily="34" charset="0"/>
                </a:endParaRPr>
              </a:p>
            </p:txBody>
          </p:sp>
        </p:grpSp>
      </p:grpSp>
      <p:grpSp>
        <p:nvGrpSpPr>
          <p:cNvPr id="40" name="组合 41"/>
          <p:cNvGrpSpPr/>
          <p:nvPr/>
        </p:nvGrpSpPr>
        <p:grpSpPr>
          <a:xfrm>
            <a:off x="6239288" y="1629890"/>
            <a:ext cx="3015055" cy="662140"/>
            <a:chOff x="10874" y="8043"/>
            <a:chExt cx="4690" cy="1018"/>
          </a:xfrm>
        </p:grpSpPr>
        <p:sp>
          <p:nvSpPr>
            <p:cNvPr id="41" name="椭圆 40"/>
            <p:cNvSpPr/>
            <p:nvPr>
              <p:custDataLst>
                <p:tags r:id="rId29"/>
              </p:custDataLst>
            </p:nvPr>
          </p:nvSpPr>
          <p:spPr>
            <a:xfrm>
              <a:off x="10874" y="8713"/>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42" name="任意多边形 41"/>
            <p:cNvSpPr/>
            <p:nvPr>
              <p:custDataLst>
                <p:tags r:id="rId30"/>
              </p:custDataLst>
            </p:nvPr>
          </p:nvSpPr>
          <p:spPr>
            <a:xfrm>
              <a:off x="10944" y="8115"/>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43" name="矩形 42"/>
            <p:cNvSpPr/>
            <p:nvPr>
              <p:custDataLst>
                <p:tags r:id="rId31"/>
              </p:custDataLst>
            </p:nvPr>
          </p:nvSpPr>
          <p:spPr>
            <a:xfrm>
              <a:off x="11627" y="8043"/>
              <a:ext cx="3937" cy="1018"/>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无限制来厂免费培训</a:t>
              </a:r>
            </a:p>
          </p:txBody>
        </p:sp>
        <p:sp>
          <p:nvSpPr>
            <p:cNvPr id="44" name="KSO_Shape"/>
            <p:cNvSpPr/>
            <p:nvPr>
              <p:custDataLst>
                <p:tags r:id="rId32"/>
              </p:custDataLst>
            </p:nvPr>
          </p:nvSpPr>
          <p:spPr>
            <a:xfrm flipH="1">
              <a:off x="10958" y="8146"/>
              <a:ext cx="444" cy="444"/>
            </a:xfrm>
            <a:prstGeom prst="su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scene3d>
                <a:camera prst="orthographicFront"/>
                <a:lightRig rig="threePt" dir="t"/>
              </a:scene3d>
              <a:sp3d contourW="12700">
                <a:contourClr>
                  <a:srgbClr val="FFFFFF"/>
                </a:contourClr>
              </a:sp3d>
            </a:bodyPr>
            <a:lstStyle/>
            <a:p>
              <a:pPr algn="ctr" fontAlgn="base">
                <a:defRPr/>
              </a:pPr>
              <a:endParaRPr lang="zh-CN" altLang="en-US" sz="1600" noProof="1">
                <a:solidFill>
                  <a:srgbClr val="FFFFFF"/>
                </a:solidFill>
                <a:latin typeface="微软雅黑" charset="0"/>
                <a:ea typeface="微软雅黑" charset="0"/>
                <a:sym typeface="Arial" pitchFamily="34" charset="0"/>
              </a:endParaRPr>
            </a:p>
          </p:txBody>
        </p:sp>
      </p:grpSp>
      <p:grpSp>
        <p:nvGrpSpPr>
          <p:cNvPr id="45" name="组合 29"/>
          <p:cNvGrpSpPr/>
          <p:nvPr/>
        </p:nvGrpSpPr>
        <p:grpSpPr>
          <a:xfrm>
            <a:off x="7084118" y="2231336"/>
            <a:ext cx="3661251" cy="550990"/>
            <a:chOff x="5838135" y="4459299"/>
            <a:chExt cx="3614951" cy="536776"/>
          </a:xfrm>
        </p:grpSpPr>
        <p:sp>
          <p:nvSpPr>
            <p:cNvPr id="46" name="椭圆 45"/>
            <p:cNvSpPr/>
            <p:nvPr>
              <p:custDataLst>
                <p:tags r:id="rId25"/>
              </p:custDataLst>
            </p:nvPr>
          </p:nvSpPr>
          <p:spPr>
            <a:xfrm>
              <a:off x="5838135" y="4839135"/>
              <a:ext cx="412428" cy="15694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47" name="任意多边形 46"/>
            <p:cNvSpPr/>
            <p:nvPr>
              <p:custDataLst>
                <p:tags r:id="rId26"/>
              </p:custDataLst>
            </p:nvPr>
          </p:nvSpPr>
          <p:spPr>
            <a:xfrm>
              <a:off x="5882214" y="4459299"/>
              <a:ext cx="300767" cy="373365"/>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48" name="Freeform 29"/>
            <p:cNvSpPr>
              <a:spLocks noEditPoints="1"/>
            </p:cNvSpPr>
            <p:nvPr>
              <p:custDataLst>
                <p:tags r:id="rId27"/>
              </p:custDataLst>
            </p:nvPr>
          </p:nvSpPr>
          <p:spPr bwMode="auto">
            <a:xfrm>
              <a:off x="5947566" y="4482582"/>
              <a:ext cx="170063" cy="254200"/>
            </a:xfrm>
            <a:custGeom>
              <a:avLst/>
              <a:gdLst>
                <a:gd name="T0" fmla="*/ 40 w 40"/>
                <a:gd name="T1" fmla="*/ 17 h 60"/>
                <a:gd name="T2" fmla="*/ 20 w 40"/>
                <a:gd name="T3" fmla="*/ 0 h 60"/>
                <a:gd name="T4" fmla="*/ 0 w 40"/>
                <a:gd name="T5" fmla="*/ 17 h 60"/>
                <a:gd name="T6" fmla="*/ 0 w 40"/>
                <a:gd name="T7" fmla="*/ 20 h 60"/>
                <a:gd name="T8" fmla="*/ 20 w 40"/>
                <a:gd name="T9" fmla="*/ 60 h 60"/>
                <a:gd name="T10" fmla="*/ 40 w 40"/>
                <a:gd name="T11" fmla="*/ 20 h 60"/>
                <a:gd name="T12" fmla="*/ 40 w 40"/>
                <a:gd name="T13" fmla="*/ 17 h 60"/>
                <a:gd name="T14" fmla="*/ 20 w 40"/>
                <a:gd name="T15" fmla="*/ 28 h 60"/>
                <a:gd name="T16" fmla="*/ 12 w 40"/>
                <a:gd name="T17" fmla="*/ 20 h 60"/>
                <a:gd name="T18" fmla="*/ 20 w 40"/>
                <a:gd name="T19" fmla="*/ 12 h 60"/>
                <a:gd name="T20" fmla="*/ 28 w 40"/>
                <a:gd name="T21" fmla="*/ 20 h 60"/>
                <a:gd name="T22" fmla="*/ 20 w 40"/>
                <a:gd name="T23"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0">
                  <a:moveTo>
                    <a:pt x="40" y="17"/>
                  </a:moveTo>
                  <a:cubicBezTo>
                    <a:pt x="38" y="8"/>
                    <a:pt x="30" y="0"/>
                    <a:pt x="20" y="0"/>
                  </a:cubicBezTo>
                  <a:cubicBezTo>
                    <a:pt x="10" y="0"/>
                    <a:pt x="2" y="8"/>
                    <a:pt x="0" y="17"/>
                  </a:cubicBezTo>
                  <a:cubicBezTo>
                    <a:pt x="0" y="18"/>
                    <a:pt x="0" y="19"/>
                    <a:pt x="0" y="20"/>
                  </a:cubicBezTo>
                  <a:cubicBezTo>
                    <a:pt x="0" y="40"/>
                    <a:pt x="20" y="60"/>
                    <a:pt x="20" y="60"/>
                  </a:cubicBezTo>
                  <a:cubicBezTo>
                    <a:pt x="20" y="60"/>
                    <a:pt x="40" y="40"/>
                    <a:pt x="40" y="20"/>
                  </a:cubicBezTo>
                  <a:cubicBezTo>
                    <a:pt x="40" y="19"/>
                    <a:pt x="40" y="18"/>
                    <a:pt x="40" y="17"/>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solidFill>
              <a:srgbClr val="FFFFFF"/>
            </a:solidFill>
            <a:ln>
              <a:noFill/>
            </a:ln>
          </p:spPr>
          <p:txBody>
            <a:bodyPr vert="horz" wrap="square" lIns="91440" tIns="45720" rIns="91440" bIns="45720" numCol="1" anchor="t" anchorCtr="0" compatLnSpc="1">
              <a:normAutofit fontScale="77500" lnSpcReduction="20000"/>
            </a:bodyPr>
            <a:lstStyle/>
            <a:p>
              <a:pPr fontAlgn="base"/>
              <a:endParaRPr lang="zh-CN" altLang="en-US" sz="1600" noProof="1">
                <a:latin typeface="微软雅黑" charset="0"/>
                <a:ea typeface="微软雅黑" charset="0"/>
                <a:sym typeface="Arial" pitchFamily="34" charset="0"/>
              </a:endParaRPr>
            </a:p>
          </p:txBody>
        </p:sp>
        <p:sp>
          <p:nvSpPr>
            <p:cNvPr id="49" name="矩形 33"/>
            <p:cNvSpPr/>
            <p:nvPr>
              <p:custDataLst>
                <p:tags r:id="rId28"/>
              </p:custDataLst>
            </p:nvPr>
          </p:nvSpPr>
          <p:spPr>
            <a:xfrm>
              <a:off x="6279579" y="4476006"/>
              <a:ext cx="3173507" cy="497484"/>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第三方实验室免费为客户测试</a:t>
              </a:r>
            </a:p>
            <a:p>
              <a:pPr lvl="0"/>
              <a:endParaRPr lang="zh-CN" altLang="da-DK" sz="1600" b="1" dirty="0">
                <a:latin typeface="微软雅黑" charset="0"/>
                <a:ea typeface="微软雅黑" charset="0"/>
                <a:sym typeface="Arial" pitchFamily="34" charset="0"/>
              </a:endParaRPr>
            </a:p>
          </p:txBody>
        </p:sp>
      </p:grpSp>
      <p:grpSp>
        <p:nvGrpSpPr>
          <p:cNvPr id="50" name="组合 59"/>
          <p:cNvGrpSpPr/>
          <p:nvPr/>
        </p:nvGrpSpPr>
        <p:grpSpPr>
          <a:xfrm>
            <a:off x="6752339" y="5125219"/>
            <a:ext cx="3002495" cy="550935"/>
            <a:chOff x="10874" y="8115"/>
            <a:chExt cx="4669" cy="845"/>
          </a:xfrm>
        </p:grpSpPr>
        <p:sp>
          <p:nvSpPr>
            <p:cNvPr id="51" name="椭圆 50"/>
            <p:cNvSpPr/>
            <p:nvPr>
              <p:custDataLst>
                <p:tags r:id="rId21"/>
              </p:custDataLst>
            </p:nvPr>
          </p:nvSpPr>
          <p:spPr>
            <a:xfrm>
              <a:off x="10874" y="8713"/>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52" name="任意多边形 51"/>
            <p:cNvSpPr/>
            <p:nvPr>
              <p:custDataLst>
                <p:tags r:id="rId22"/>
              </p:custDataLst>
            </p:nvPr>
          </p:nvSpPr>
          <p:spPr>
            <a:xfrm>
              <a:off x="10944" y="8115"/>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53" name="矩形 62"/>
            <p:cNvSpPr/>
            <p:nvPr>
              <p:custDataLst>
                <p:tags r:id="rId23"/>
              </p:custDataLst>
            </p:nvPr>
          </p:nvSpPr>
          <p:spPr>
            <a:xfrm>
              <a:off x="11664" y="8276"/>
              <a:ext cx="3879" cy="682"/>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上门服务与返厂维修并重</a:t>
              </a:r>
            </a:p>
          </p:txBody>
        </p:sp>
        <p:sp>
          <p:nvSpPr>
            <p:cNvPr id="54" name="KSO_Shape"/>
            <p:cNvSpPr/>
            <p:nvPr>
              <p:custDataLst>
                <p:tags r:id="rId24"/>
              </p:custDataLst>
            </p:nvPr>
          </p:nvSpPr>
          <p:spPr>
            <a:xfrm flipH="1">
              <a:off x="10958" y="8146"/>
              <a:ext cx="444" cy="444"/>
            </a:xfrm>
            <a:prstGeom prst="su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scene3d>
                <a:camera prst="orthographicFront"/>
                <a:lightRig rig="threePt" dir="t"/>
              </a:scene3d>
              <a:sp3d contourW="12700">
                <a:contourClr>
                  <a:srgbClr val="FFFFFF"/>
                </a:contourClr>
              </a:sp3d>
            </a:bodyPr>
            <a:lstStyle/>
            <a:p>
              <a:pPr algn="ctr" fontAlgn="base">
                <a:defRPr/>
              </a:pPr>
              <a:endParaRPr lang="zh-CN" altLang="en-US" sz="1600" noProof="1">
                <a:solidFill>
                  <a:srgbClr val="FFFFFF"/>
                </a:solidFill>
                <a:latin typeface="微软雅黑" charset="0"/>
                <a:ea typeface="微软雅黑" charset="0"/>
                <a:sym typeface="Arial" pitchFamily="34" charset="0"/>
              </a:endParaRPr>
            </a:p>
          </p:txBody>
        </p:sp>
      </p:grpSp>
      <p:grpSp>
        <p:nvGrpSpPr>
          <p:cNvPr id="55" name="组合 64"/>
          <p:cNvGrpSpPr/>
          <p:nvPr/>
        </p:nvGrpSpPr>
        <p:grpSpPr>
          <a:xfrm>
            <a:off x="2407685" y="4497306"/>
            <a:ext cx="2103712" cy="703425"/>
            <a:chOff x="6392" y="8038"/>
            <a:chExt cx="3271" cy="1081"/>
          </a:xfrm>
        </p:grpSpPr>
        <p:sp>
          <p:nvSpPr>
            <p:cNvPr id="56" name="矩形 65"/>
            <p:cNvSpPr/>
            <p:nvPr>
              <p:custDataLst>
                <p:tags r:id="rId17"/>
              </p:custDataLst>
            </p:nvPr>
          </p:nvSpPr>
          <p:spPr>
            <a:xfrm>
              <a:off x="6392" y="8101"/>
              <a:ext cx="2405" cy="1018"/>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超长保质期 </a:t>
              </a:r>
            </a:p>
          </p:txBody>
        </p:sp>
        <p:grpSp>
          <p:nvGrpSpPr>
            <p:cNvPr id="57" name="组合 66"/>
            <p:cNvGrpSpPr/>
            <p:nvPr/>
          </p:nvGrpSpPr>
          <p:grpSpPr>
            <a:xfrm>
              <a:off x="9015" y="8038"/>
              <a:ext cx="649" cy="845"/>
              <a:chOff x="5102" y="8115"/>
              <a:chExt cx="649" cy="845"/>
            </a:xfrm>
          </p:grpSpPr>
          <p:sp>
            <p:nvSpPr>
              <p:cNvPr id="58" name="椭圆 57"/>
              <p:cNvSpPr/>
              <p:nvPr>
                <p:custDataLst>
                  <p:tags r:id="rId18"/>
                </p:custDataLst>
              </p:nvPr>
            </p:nvSpPr>
            <p:spPr>
              <a:xfrm>
                <a:off x="5102" y="8713"/>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59" name="任意多边形 58"/>
              <p:cNvSpPr/>
              <p:nvPr>
                <p:custDataLst>
                  <p:tags r:id="rId19"/>
                </p:custDataLst>
              </p:nvPr>
            </p:nvSpPr>
            <p:spPr>
              <a:xfrm>
                <a:off x="5172" y="8115"/>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60" name="KSO_Shape"/>
              <p:cNvSpPr/>
              <p:nvPr>
                <p:custDataLst>
                  <p:tags r:id="rId20"/>
                </p:custDataLst>
              </p:nvPr>
            </p:nvSpPr>
            <p:spPr>
              <a:xfrm>
                <a:off x="5247" y="8187"/>
                <a:ext cx="323" cy="323"/>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contourClr>
                    <a:srgbClr val="FFFFFF"/>
                  </a:contourClr>
                </a:sp3d>
              </a:bodyPr>
              <a:lstStyle/>
              <a:p>
                <a:pPr algn="ctr" fontAlgn="base">
                  <a:defRPr/>
                </a:pPr>
                <a:endParaRPr lang="zh-CN" altLang="en-US" sz="1600" noProof="1">
                  <a:solidFill>
                    <a:srgbClr val="FFFFFF"/>
                  </a:solidFill>
                  <a:latin typeface="微软雅黑" charset="0"/>
                  <a:ea typeface="微软雅黑" charset="0"/>
                  <a:sym typeface="Arial" pitchFamily="34" charset="0"/>
                </a:endParaRPr>
              </a:p>
            </p:txBody>
          </p:sp>
        </p:grpSp>
      </p:grpSp>
      <p:grpSp>
        <p:nvGrpSpPr>
          <p:cNvPr id="61" name="组合 70"/>
          <p:cNvGrpSpPr/>
          <p:nvPr/>
        </p:nvGrpSpPr>
        <p:grpSpPr>
          <a:xfrm>
            <a:off x="2495427" y="5226329"/>
            <a:ext cx="2677675" cy="554405"/>
            <a:chOff x="915328" y="2880283"/>
            <a:chExt cx="2645204" cy="541169"/>
          </a:xfrm>
        </p:grpSpPr>
        <p:sp>
          <p:nvSpPr>
            <p:cNvPr id="62" name="椭圆 61"/>
            <p:cNvSpPr/>
            <p:nvPr>
              <p:custDataLst>
                <p:tags r:id="rId13"/>
              </p:custDataLst>
            </p:nvPr>
          </p:nvSpPr>
          <p:spPr>
            <a:xfrm>
              <a:off x="3148104" y="3264512"/>
              <a:ext cx="412428" cy="15694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63" name="任意多边形 62"/>
            <p:cNvSpPr/>
            <p:nvPr>
              <p:custDataLst>
                <p:tags r:id="rId14"/>
              </p:custDataLst>
            </p:nvPr>
          </p:nvSpPr>
          <p:spPr>
            <a:xfrm>
              <a:off x="3199739" y="2880283"/>
              <a:ext cx="300767" cy="373365"/>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64" name="Freeform 20"/>
            <p:cNvSpPr/>
            <p:nvPr>
              <p:custDataLst>
                <p:tags r:id="rId15"/>
              </p:custDataLst>
            </p:nvPr>
          </p:nvSpPr>
          <p:spPr bwMode="auto">
            <a:xfrm>
              <a:off x="3220378" y="2923139"/>
              <a:ext cx="254198" cy="254200"/>
            </a:xfrm>
            <a:custGeom>
              <a:avLst/>
              <a:gdLst>
                <a:gd name="T0" fmla="*/ 60 w 60"/>
                <a:gd name="T1" fmla="*/ 22 h 60"/>
                <a:gd name="T2" fmla="*/ 30 w 60"/>
                <a:gd name="T3" fmla="*/ 0 h 60"/>
                <a:gd name="T4" fmla="*/ 0 w 60"/>
                <a:gd name="T5" fmla="*/ 22 h 60"/>
                <a:gd name="T6" fmla="*/ 30 w 60"/>
                <a:gd name="T7" fmla="*/ 44 h 60"/>
                <a:gd name="T8" fmla="*/ 33 w 60"/>
                <a:gd name="T9" fmla="*/ 44 h 60"/>
                <a:gd name="T10" fmla="*/ 35 w 60"/>
                <a:gd name="T11" fmla="*/ 44 h 60"/>
                <a:gd name="T12" fmla="*/ 37 w 60"/>
                <a:gd name="T13" fmla="*/ 43 h 60"/>
                <a:gd name="T14" fmla="*/ 32 w 60"/>
                <a:gd name="T15" fmla="*/ 60 h 60"/>
                <a:gd name="T16" fmla="*/ 60 w 60"/>
                <a:gd name="T17" fmla="*/ 24 h 60"/>
                <a:gd name="T18" fmla="*/ 60 w 60"/>
                <a:gd name="T19" fmla="*/ 23 h 60"/>
                <a:gd name="T20" fmla="*/ 60 w 60"/>
                <a:gd name="T21"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22"/>
                  </a:moveTo>
                  <a:cubicBezTo>
                    <a:pt x="60" y="10"/>
                    <a:pt x="47" y="0"/>
                    <a:pt x="30" y="0"/>
                  </a:cubicBezTo>
                  <a:cubicBezTo>
                    <a:pt x="13" y="0"/>
                    <a:pt x="0" y="10"/>
                    <a:pt x="0" y="22"/>
                  </a:cubicBezTo>
                  <a:cubicBezTo>
                    <a:pt x="0" y="34"/>
                    <a:pt x="13" y="44"/>
                    <a:pt x="30" y="44"/>
                  </a:cubicBezTo>
                  <a:cubicBezTo>
                    <a:pt x="31" y="44"/>
                    <a:pt x="32" y="44"/>
                    <a:pt x="33" y="44"/>
                  </a:cubicBezTo>
                  <a:cubicBezTo>
                    <a:pt x="33" y="44"/>
                    <a:pt x="34" y="44"/>
                    <a:pt x="35" y="44"/>
                  </a:cubicBezTo>
                  <a:cubicBezTo>
                    <a:pt x="36" y="44"/>
                    <a:pt x="37" y="43"/>
                    <a:pt x="37" y="43"/>
                  </a:cubicBezTo>
                  <a:cubicBezTo>
                    <a:pt x="37" y="50"/>
                    <a:pt x="36" y="56"/>
                    <a:pt x="32" y="60"/>
                  </a:cubicBezTo>
                  <a:cubicBezTo>
                    <a:pt x="32" y="60"/>
                    <a:pt x="60" y="36"/>
                    <a:pt x="60" y="24"/>
                  </a:cubicBezTo>
                  <a:cubicBezTo>
                    <a:pt x="60" y="24"/>
                    <a:pt x="60" y="24"/>
                    <a:pt x="60" y="23"/>
                  </a:cubicBezTo>
                  <a:cubicBezTo>
                    <a:pt x="60" y="23"/>
                    <a:pt x="60" y="22"/>
                    <a:pt x="60" y="22"/>
                  </a:cubicBezTo>
                  <a:close/>
                </a:path>
              </a:pathLst>
            </a:custGeom>
            <a:solidFill>
              <a:srgbClr val="FFFFFF"/>
            </a:solidFill>
            <a:ln>
              <a:noFill/>
            </a:ln>
          </p:spPr>
          <p:txBody>
            <a:bodyPr vert="horz" wrap="square" lIns="91440" tIns="45720" rIns="91440" bIns="45720" numCol="1" anchor="t" anchorCtr="0" compatLnSpc="1">
              <a:noAutofit/>
            </a:bodyPr>
            <a:lstStyle/>
            <a:p>
              <a:pPr fontAlgn="base"/>
              <a:endParaRPr lang="zh-CN" altLang="en-US" sz="1600" noProof="1">
                <a:latin typeface="微软雅黑" charset="0"/>
                <a:ea typeface="微软雅黑" charset="0"/>
                <a:sym typeface="Arial" pitchFamily="34" charset="0"/>
              </a:endParaRPr>
            </a:p>
          </p:txBody>
        </p:sp>
        <p:sp>
          <p:nvSpPr>
            <p:cNvPr id="65" name="矩形 74"/>
            <p:cNvSpPr/>
            <p:nvPr>
              <p:custDataLst>
                <p:tags r:id="rId16"/>
              </p:custDataLst>
            </p:nvPr>
          </p:nvSpPr>
          <p:spPr>
            <a:xfrm>
              <a:off x="915328" y="2968359"/>
              <a:ext cx="2084876" cy="448447"/>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软件免费智能升级</a:t>
              </a:r>
            </a:p>
          </p:txBody>
        </p:sp>
      </p:grpSp>
      <p:grpSp>
        <p:nvGrpSpPr>
          <p:cNvPr id="66" name="组合 29"/>
          <p:cNvGrpSpPr/>
          <p:nvPr/>
        </p:nvGrpSpPr>
        <p:grpSpPr>
          <a:xfrm>
            <a:off x="7438810" y="4432744"/>
            <a:ext cx="4369668" cy="557258"/>
            <a:chOff x="5838135" y="4459299"/>
            <a:chExt cx="3457432" cy="541365"/>
          </a:xfrm>
        </p:grpSpPr>
        <p:sp>
          <p:nvSpPr>
            <p:cNvPr id="67" name="椭圆 66"/>
            <p:cNvSpPr/>
            <p:nvPr>
              <p:custDataLst>
                <p:tags r:id="rId9"/>
              </p:custDataLst>
            </p:nvPr>
          </p:nvSpPr>
          <p:spPr>
            <a:xfrm>
              <a:off x="5838135" y="4839135"/>
              <a:ext cx="412428" cy="15694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68" name="任意多边形 67"/>
            <p:cNvSpPr/>
            <p:nvPr>
              <p:custDataLst>
                <p:tags r:id="rId10"/>
              </p:custDataLst>
            </p:nvPr>
          </p:nvSpPr>
          <p:spPr>
            <a:xfrm>
              <a:off x="5882214" y="4459299"/>
              <a:ext cx="300767" cy="373365"/>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69" name="Freeform 29"/>
            <p:cNvSpPr>
              <a:spLocks noEditPoints="1"/>
            </p:cNvSpPr>
            <p:nvPr>
              <p:custDataLst>
                <p:tags r:id="rId11"/>
              </p:custDataLst>
            </p:nvPr>
          </p:nvSpPr>
          <p:spPr bwMode="auto">
            <a:xfrm>
              <a:off x="5947566" y="4482582"/>
              <a:ext cx="170063" cy="254200"/>
            </a:xfrm>
            <a:custGeom>
              <a:avLst/>
              <a:gdLst>
                <a:gd name="T0" fmla="*/ 40 w 40"/>
                <a:gd name="T1" fmla="*/ 17 h 60"/>
                <a:gd name="T2" fmla="*/ 20 w 40"/>
                <a:gd name="T3" fmla="*/ 0 h 60"/>
                <a:gd name="T4" fmla="*/ 0 w 40"/>
                <a:gd name="T5" fmla="*/ 17 h 60"/>
                <a:gd name="T6" fmla="*/ 0 w 40"/>
                <a:gd name="T7" fmla="*/ 20 h 60"/>
                <a:gd name="T8" fmla="*/ 20 w 40"/>
                <a:gd name="T9" fmla="*/ 60 h 60"/>
                <a:gd name="T10" fmla="*/ 40 w 40"/>
                <a:gd name="T11" fmla="*/ 20 h 60"/>
                <a:gd name="T12" fmla="*/ 40 w 40"/>
                <a:gd name="T13" fmla="*/ 17 h 60"/>
                <a:gd name="T14" fmla="*/ 20 w 40"/>
                <a:gd name="T15" fmla="*/ 28 h 60"/>
                <a:gd name="T16" fmla="*/ 12 w 40"/>
                <a:gd name="T17" fmla="*/ 20 h 60"/>
                <a:gd name="T18" fmla="*/ 20 w 40"/>
                <a:gd name="T19" fmla="*/ 12 h 60"/>
                <a:gd name="T20" fmla="*/ 28 w 40"/>
                <a:gd name="T21" fmla="*/ 20 h 60"/>
                <a:gd name="T22" fmla="*/ 20 w 40"/>
                <a:gd name="T23"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0">
                  <a:moveTo>
                    <a:pt x="40" y="17"/>
                  </a:moveTo>
                  <a:cubicBezTo>
                    <a:pt x="38" y="8"/>
                    <a:pt x="30" y="0"/>
                    <a:pt x="20" y="0"/>
                  </a:cubicBezTo>
                  <a:cubicBezTo>
                    <a:pt x="10" y="0"/>
                    <a:pt x="2" y="8"/>
                    <a:pt x="0" y="17"/>
                  </a:cubicBezTo>
                  <a:cubicBezTo>
                    <a:pt x="0" y="18"/>
                    <a:pt x="0" y="19"/>
                    <a:pt x="0" y="20"/>
                  </a:cubicBezTo>
                  <a:cubicBezTo>
                    <a:pt x="0" y="40"/>
                    <a:pt x="20" y="60"/>
                    <a:pt x="20" y="60"/>
                  </a:cubicBezTo>
                  <a:cubicBezTo>
                    <a:pt x="20" y="60"/>
                    <a:pt x="40" y="40"/>
                    <a:pt x="40" y="20"/>
                  </a:cubicBezTo>
                  <a:cubicBezTo>
                    <a:pt x="40" y="19"/>
                    <a:pt x="40" y="18"/>
                    <a:pt x="40" y="17"/>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solidFill>
              <a:srgbClr val="FFFFFF"/>
            </a:solidFill>
            <a:ln>
              <a:noFill/>
            </a:ln>
          </p:spPr>
          <p:txBody>
            <a:bodyPr vert="horz" wrap="square" lIns="91440" tIns="45720" rIns="91440" bIns="45720" numCol="1" anchor="t" anchorCtr="0" compatLnSpc="1">
              <a:noAutofit/>
            </a:bodyPr>
            <a:lstStyle/>
            <a:p>
              <a:pPr fontAlgn="base"/>
              <a:endParaRPr lang="zh-CN" altLang="en-US" sz="1600" noProof="1">
                <a:latin typeface="微软雅黑" charset="0"/>
                <a:ea typeface="微软雅黑" charset="0"/>
                <a:sym typeface="Arial" pitchFamily="34" charset="0"/>
              </a:endParaRPr>
            </a:p>
          </p:txBody>
        </p:sp>
        <p:sp>
          <p:nvSpPr>
            <p:cNvPr id="70" name="矩形 33"/>
            <p:cNvSpPr/>
            <p:nvPr>
              <p:custDataLst>
                <p:tags r:id="rId12"/>
              </p:custDataLst>
            </p:nvPr>
          </p:nvSpPr>
          <p:spPr>
            <a:xfrm>
              <a:off x="6359029" y="4503466"/>
              <a:ext cx="2936538" cy="497198"/>
            </a:xfrm>
            <a:prstGeom prst="rect">
              <a:avLst/>
            </a:prstGeom>
            <a:noFill/>
            <a:ln w="9525">
              <a:noFill/>
              <a:miter/>
            </a:ln>
          </p:spPr>
          <p:txBody>
            <a:bodyPr wrap="square" anchor="t"/>
            <a:lstStyle/>
            <a:p>
              <a:pPr lvl="0"/>
              <a:r>
                <a:rPr lang="zh-CN" altLang="da-DK" sz="1600" b="1" dirty="0">
                  <a:latin typeface="微软雅黑" charset="0"/>
                  <a:ea typeface="微软雅黑" charset="0"/>
                  <a:sym typeface="Arial" pitchFamily="34" charset="0"/>
                </a:rPr>
                <a:t>互联网通信技术的</a:t>
              </a:r>
              <a:r>
                <a:rPr lang="zh-CN" altLang="da-DK" sz="1600" b="1" dirty="0" smtClean="0">
                  <a:latin typeface="微软雅黑" charset="0"/>
                  <a:ea typeface="微软雅黑" charset="0"/>
                  <a:sym typeface="Arial" pitchFamily="34" charset="0"/>
                </a:rPr>
                <a:t>引入</a:t>
              </a:r>
              <a:endParaRPr lang="en-US" altLang="zh-CN" sz="1600" b="1" dirty="0" smtClean="0">
                <a:latin typeface="微软雅黑" charset="0"/>
                <a:ea typeface="微软雅黑" charset="0"/>
                <a:sym typeface="Arial" pitchFamily="34" charset="0"/>
              </a:endParaRPr>
            </a:p>
            <a:p>
              <a:pPr lvl="0"/>
              <a:r>
                <a:rPr lang="zh-CN" altLang="da-DK" sz="1600" b="1" dirty="0" smtClean="0">
                  <a:latin typeface="微软雅黑" charset="0"/>
                  <a:ea typeface="微软雅黑" charset="0"/>
                  <a:sym typeface="Arial" pitchFamily="34" charset="0"/>
                </a:rPr>
                <a:t>与</a:t>
              </a:r>
              <a:r>
                <a:rPr lang="zh-CN" altLang="da-DK" sz="1600" b="1" dirty="0">
                  <a:latin typeface="微软雅黑" charset="0"/>
                  <a:ea typeface="微软雅黑" charset="0"/>
                  <a:sym typeface="Arial" pitchFamily="34" charset="0"/>
                </a:rPr>
                <a:t>仪器远程诊断</a:t>
              </a:r>
            </a:p>
            <a:p>
              <a:pPr lvl="0"/>
              <a:endParaRPr lang="zh-CN" altLang="da-DK" sz="1600" b="1" dirty="0">
                <a:latin typeface="微软雅黑" charset="0"/>
                <a:ea typeface="微软雅黑" charset="0"/>
                <a:sym typeface="Arial" pitchFamily="34" charset="0"/>
              </a:endParaRPr>
            </a:p>
          </p:txBody>
        </p:sp>
      </p:grpSp>
      <p:grpSp>
        <p:nvGrpSpPr>
          <p:cNvPr id="71" name="组合 56"/>
          <p:cNvGrpSpPr/>
          <p:nvPr/>
        </p:nvGrpSpPr>
        <p:grpSpPr>
          <a:xfrm>
            <a:off x="1837484" y="2263622"/>
            <a:ext cx="2840023" cy="676374"/>
            <a:chOff x="5244" y="8038"/>
            <a:chExt cx="4419" cy="1040"/>
          </a:xfrm>
        </p:grpSpPr>
        <p:sp>
          <p:nvSpPr>
            <p:cNvPr id="72" name="矩形 47"/>
            <p:cNvSpPr/>
            <p:nvPr>
              <p:custDataLst>
                <p:tags r:id="rId5"/>
              </p:custDataLst>
            </p:nvPr>
          </p:nvSpPr>
          <p:spPr>
            <a:xfrm>
              <a:off x="5244" y="8060"/>
              <a:ext cx="3729" cy="1018"/>
            </a:xfrm>
            <a:prstGeom prst="rect">
              <a:avLst/>
            </a:prstGeom>
            <a:noFill/>
            <a:ln w="9525">
              <a:noFill/>
              <a:miter/>
            </a:ln>
          </p:spPr>
          <p:txBody>
            <a:bodyPr wrap="square" anchor="t"/>
            <a:lstStyle/>
            <a:p>
              <a:pPr lvl="0"/>
              <a:r>
                <a:rPr lang="en-US" altLang="zh-CN" sz="1600" b="1" dirty="0">
                  <a:latin typeface="微软雅黑" charset="0"/>
                  <a:ea typeface="微软雅黑" charset="0"/>
                  <a:sym typeface="Arial" pitchFamily="34" charset="0"/>
                </a:rPr>
                <a:t>400-</a:t>
              </a:r>
              <a:r>
                <a:rPr lang="zh-CN" altLang="en-US" sz="1600" b="1" dirty="0">
                  <a:latin typeface="微软雅黑" charset="0"/>
                  <a:ea typeface="微软雅黑" charset="0"/>
                  <a:sym typeface="Arial" pitchFamily="34" charset="0"/>
                </a:rPr>
                <a:t>呼叫</a:t>
              </a:r>
              <a:r>
                <a:rPr lang="zh-CN" altLang="en-US" sz="1600" b="1" dirty="0" smtClean="0">
                  <a:latin typeface="微软雅黑" charset="0"/>
                  <a:ea typeface="微软雅黑" charset="0"/>
                  <a:sym typeface="Arial" pitchFamily="34" charset="0"/>
                </a:rPr>
                <a:t>专线</a:t>
              </a:r>
              <a:endParaRPr lang="en-US" altLang="zh-CN" sz="1600" b="1" dirty="0" smtClean="0">
                <a:latin typeface="微软雅黑" charset="0"/>
                <a:ea typeface="微软雅黑" charset="0"/>
                <a:sym typeface="Arial" pitchFamily="34" charset="0"/>
              </a:endParaRPr>
            </a:p>
            <a:p>
              <a:pPr lvl="0"/>
              <a:r>
                <a:rPr lang="en-US" altLang="zh-CN" sz="1600" b="1" dirty="0" smtClean="0">
                  <a:latin typeface="微软雅黑" charset="0"/>
                  <a:ea typeface="微软雅黑" charset="0"/>
                  <a:sym typeface="Arial" pitchFamily="34" charset="0"/>
                </a:rPr>
                <a:t>24</a:t>
              </a:r>
              <a:r>
                <a:rPr lang="zh-CN" altLang="en-US" sz="1600" b="1" dirty="0">
                  <a:latin typeface="微软雅黑" charset="0"/>
                  <a:ea typeface="微软雅黑" charset="0"/>
                  <a:sym typeface="Arial" pitchFamily="34" charset="0"/>
                </a:rPr>
                <a:t>小时在线专业解答</a:t>
              </a:r>
            </a:p>
          </p:txBody>
        </p:sp>
        <p:grpSp>
          <p:nvGrpSpPr>
            <p:cNvPr id="73" name="组合 55"/>
            <p:cNvGrpSpPr/>
            <p:nvPr/>
          </p:nvGrpSpPr>
          <p:grpSpPr>
            <a:xfrm>
              <a:off x="9015" y="8038"/>
              <a:ext cx="649" cy="845"/>
              <a:chOff x="5102" y="8115"/>
              <a:chExt cx="649" cy="845"/>
            </a:xfrm>
          </p:grpSpPr>
          <p:sp>
            <p:nvSpPr>
              <p:cNvPr id="74" name="椭圆 73"/>
              <p:cNvSpPr/>
              <p:nvPr>
                <p:custDataLst>
                  <p:tags r:id="rId6"/>
                </p:custDataLst>
              </p:nvPr>
            </p:nvSpPr>
            <p:spPr>
              <a:xfrm>
                <a:off x="5102" y="8713"/>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75" name="任意多边形 15"/>
              <p:cNvSpPr/>
              <p:nvPr>
                <p:custDataLst>
                  <p:tags r:id="rId7"/>
                </p:custDataLst>
              </p:nvPr>
            </p:nvSpPr>
            <p:spPr>
              <a:xfrm>
                <a:off x="5172" y="8115"/>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76" name="KSO_Shape"/>
              <p:cNvSpPr/>
              <p:nvPr>
                <p:custDataLst>
                  <p:tags r:id="rId8"/>
                </p:custDataLst>
              </p:nvPr>
            </p:nvSpPr>
            <p:spPr>
              <a:xfrm>
                <a:off x="5247" y="8187"/>
                <a:ext cx="323" cy="323"/>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contourClr>
                    <a:srgbClr val="FFFFFF"/>
                  </a:contourClr>
                </a:sp3d>
              </a:bodyPr>
              <a:lstStyle/>
              <a:p>
                <a:pPr algn="ctr" fontAlgn="base">
                  <a:defRPr/>
                </a:pPr>
                <a:endParaRPr lang="zh-CN" altLang="en-US" sz="1600" noProof="1">
                  <a:solidFill>
                    <a:srgbClr val="FFFFFF"/>
                  </a:solidFill>
                  <a:latin typeface="微软雅黑" charset="0"/>
                  <a:ea typeface="微软雅黑" charset="0"/>
                  <a:sym typeface="Arial" pitchFamily="34" charset="0"/>
                </a:endParaRPr>
              </a:p>
            </p:txBody>
          </p:sp>
        </p:grpSp>
      </p:grpSp>
      <p:grpSp>
        <p:nvGrpSpPr>
          <p:cNvPr id="77" name="组合 58"/>
          <p:cNvGrpSpPr/>
          <p:nvPr/>
        </p:nvGrpSpPr>
        <p:grpSpPr>
          <a:xfrm>
            <a:off x="5704060" y="5634534"/>
            <a:ext cx="2885788" cy="653997"/>
            <a:chOff x="11060" y="2358"/>
            <a:chExt cx="4490" cy="1002"/>
          </a:xfrm>
        </p:grpSpPr>
        <p:grpSp>
          <p:nvGrpSpPr>
            <p:cNvPr id="78" name="组合 57"/>
            <p:cNvGrpSpPr/>
            <p:nvPr/>
          </p:nvGrpSpPr>
          <p:grpSpPr>
            <a:xfrm>
              <a:off x="11060" y="2358"/>
              <a:ext cx="649" cy="863"/>
              <a:chOff x="14238" y="2530"/>
              <a:chExt cx="649" cy="863"/>
            </a:xfrm>
          </p:grpSpPr>
          <p:sp>
            <p:nvSpPr>
              <p:cNvPr id="80" name="椭圆 79"/>
              <p:cNvSpPr/>
              <p:nvPr>
                <p:custDataLst>
                  <p:tags r:id="rId2"/>
                </p:custDataLst>
              </p:nvPr>
            </p:nvSpPr>
            <p:spPr>
              <a:xfrm>
                <a:off x="14238" y="3146"/>
                <a:ext cx="649" cy="247"/>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81" name="任意多边形 80"/>
              <p:cNvSpPr/>
              <p:nvPr>
                <p:custDataLst>
                  <p:tags r:id="rId3"/>
                </p:custDataLst>
              </p:nvPr>
            </p:nvSpPr>
            <p:spPr>
              <a:xfrm>
                <a:off x="14301" y="2530"/>
                <a:ext cx="474" cy="588"/>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endParaRPr lang="zh-CN" altLang="en-US" sz="1600" noProof="1">
                  <a:solidFill>
                    <a:schemeClr val="tx1"/>
                  </a:solidFill>
                  <a:latin typeface="微软雅黑" charset="0"/>
                  <a:ea typeface="微软雅黑" charset="0"/>
                  <a:sym typeface="Arial" pitchFamily="34" charset="0"/>
                </a:endParaRPr>
              </a:p>
            </p:txBody>
          </p:sp>
          <p:sp>
            <p:nvSpPr>
              <p:cNvPr id="82" name="Freeform 24"/>
              <p:cNvSpPr>
                <a:spLocks noEditPoints="1"/>
              </p:cNvSpPr>
              <p:nvPr>
                <p:custDataLst>
                  <p:tags r:id="rId4"/>
                </p:custDataLst>
              </p:nvPr>
            </p:nvSpPr>
            <p:spPr bwMode="auto">
              <a:xfrm>
                <a:off x="14350" y="2582"/>
                <a:ext cx="406" cy="406"/>
              </a:xfrm>
              <a:custGeom>
                <a:avLst/>
                <a:gdLst>
                  <a:gd name="T0" fmla="*/ 58 w 61"/>
                  <a:gd name="T1" fmla="*/ 50 h 61"/>
                  <a:gd name="T2" fmla="*/ 48 w 61"/>
                  <a:gd name="T3" fmla="*/ 40 h 61"/>
                  <a:gd name="T4" fmla="*/ 52 w 61"/>
                  <a:gd name="T5" fmla="*/ 26 h 61"/>
                  <a:gd name="T6" fmla="*/ 26 w 61"/>
                  <a:gd name="T7" fmla="*/ 0 h 61"/>
                  <a:gd name="T8" fmla="*/ 0 w 61"/>
                  <a:gd name="T9" fmla="*/ 26 h 61"/>
                  <a:gd name="T10" fmla="*/ 26 w 61"/>
                  <a:gd name="T11" fmla="*/ 52 h 61"/>
                  <a:gd name="T12" fmla="*/ 40 w 61"/>
                  <a:gd name="T13" fmla="*/ 48 h 61"/>
                  <a:gd name="T14" fmla="*/ 50 w 61"/>
                  <a:gd name="T15" fmla="*/ 58 h 61"/>
                  <a:gd name="T16" fmla="*/ 58 w 61"/>
                  <a:gd name="T17" fmla="*/ 58 h 61"/>
                  <a:gd name="T18" fmla="*/ 58 w 61"/>
                  <a:gd name="T19" fmla="*/ 50 h 61"/>
                  <a:gd name="T20" fmla="*/ 26 w 61"/>
                  <a:gd name="T21" fmla="*/ 44 h 61"/>
                  <a:gd name="T22" fmla="*/ 8 w 61"/>
                  <a:gd name="T23" fmla="*/ 26 h 61"/>
                  <a:gd name="T24" fmla="*/ 26 w 61"/>
                  <a:gd name="T25" fmla="*/ 8 h 61"/>
                  <a:gd name="T26" fmla="*/ 44 w 61"/>
                  <a:gd name="T27" fmla="*/ 26 h 61"/>
                  <a:gd name="T28" fmla="*/ 26 w 61"/>
                  <a:gd name="T29"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1">
                    <a:moveTo>
                      <a:pt x="58" y="50"/>
                    </a:moveTo>
                    <a:cubicBezTo>
                      <a:pt x="48" y="40"/>
                      <a:pt x="48" y="40"/>
                      <a:pt x="48" y="40"/>
                    </a:cubicBezTo>
                    <a:cubicBezTo>
                      <a:pt x="51" y="36"/>
                      <a:pt x="52" y="31"/>
                      <a:pt x="52" y="26"/>
                    </a:cubicBezTo>
                    <a:cubicBezTo>
                      <a:pt x="52" y="12"/>
                      <a:pt x="40" y="0"/>
                      <a:pt x="26" y="0"/>
                    </a:cubicBezTo>
                    <a:cubicBezTo>
                      <a:pt x="12" y="0"/>
                      <a:pt x="0" y="12"/>
                      <a:pt x="0" y="26"/>
                    </a:cubicBezTo>
                    <a:cubicBezTo>
                      <a:pt x="0" y="40"/>
                      <a:pt x="12" y="52"/>
                      <a:pt x="26" y="52"/>
                    </a:cubicBezTo>
                    <a:cubicBezTo>
                      <a:pt x="31" y="52"/>
                      <a:pt x="36" y="51"/>
                      <a:pt x="40" y="48"/>
                    </a:cubicBezTo>
                    <a:cubicBezTo>
                      <a:pt x="50" y="58"/>
                      <a:pt x="50" y="58"/>
                      <a:pt x="50" y="58"/>
                    </a:cubicBezTo>
                    <a:cubicBezTo>
                      <a:pt x="52" y="61"/>
                      <a:pt x="56" y="61"/>
                      <a:pt x="58" y="58"/>
                    </a:cubicBezTo>
                    <a:cubicBezTo>
                      <a:pt x="61" y="56"/>
                      <a:pt x="61" y="52"/>
                      <a:pt x="58" y="50"/>
                    </a:cubicBezTo>
                    <a:close/>
                    <a:moveTo>
                      <a:pt x="26" y="44"/>
                    </a:moveTo>
                    <a:cubicBezTo>
                      <a:pt x="16" y="44"/>
                      <a:pt x="8" y="36"/>
                      <a:pt x="8" y="26"/>
                    </a:cubicBezTo>
                    <a:cubicBezTo>
                      <a:pt x="8" y="16"/>
                      <a:pt x="16" y="8"/>
                      <a:pt x="26" y="8"/>
                    </a:cubicBezTo>
                    <a:cubicBezTo>
                      <a:pt x="36" y="8"/>
                      <a:pt x="44" y="16"/>
                      <a:pt x="44" y="26"/>
                    </a:cubicBezTo>
                    <a:cubicBezTo>
                      <a:pt x="44" y="36"/>
                      <a:pt x="36" y="44"/>
                      <a:pt x="26" y="44"/>
                    </a:cubicBezTo>
                    <a:close/>
                  </a:path>
                </a:pathLst>
              </a:custGeom>
              <a:solidFill>
                <a:srgbClr val="FFFFFF"/>
              </a:solidFill>
              <a:ln>
                <a:noFill/>
              </a:ln>
            </p:spPr>
            <p:txBody>
              <a:bodyPr vert="horz" wrap="square" lIns="91440" tIns="45720" rIns="91440" bIns="45720" numCol="1" anchor="t" anchorCtr="0" compatLnSpc="1">
                <a:noAutofit/>
              </a:bodyPr>
              <a:lstStyle/>
              <a:p>
                <a:pPr fontAlgn="base"/>
                <a:endParaRPr lang="zh-CN" altLang="en-US" sz="1600" noProof="1">
                  <a:latin typeface="微软雅黑" charset="0"/>
                  <a:ea typeface="微软雅黑" charset="0"/>
                  <a:sym typeface="Arial" pitchFamily="34" charset="0"/>
                </a:endParaRPr>
              </a:p>
            </p:txBody>
          </p:sp>
        </p:grpSp>
        <p:sp>
          <p:nvSpPr>
            <p:cNvPr id="79" name="矩形 40"/>
            <p:cNvSpPr/>
            <p:nvPr>
              <p:custDataLst>
                <p:tags r:id="rId1"/>
              </p:custDataLst>
            </p:nvPr>
          </p:nvSpPr>
          <p:spPr>
            <a:xfrm>
              <a:off x="11804" y="2681"/>
              <a:ext cx="3746" cy="679"/>
            </a:xfrm>
            <a:prstGeom prst="rect">
              <a:avLst/>
            </a:prstGeom>
            <a:noFill/>
            <a:ln w="9525">
              <a:noFill/>
              <a:miter/>
            </a:ln>
          </p:spPr>
          <p:txBody>
            <a:bodyPr wrap="square" anchor="t"/>
            <a:lstStyle/>
            <a:p>
              <a:pPr lvl="0"/>
              <a:r>
                <a:rPr lang="zh-CN" altLang="da-DK" sz="1600" b="1" dirty="0" smtClean="0">
                  <a:latin typeface="微软雅黑" charset="0"/>
                  <a:ea typeface="微软雅黑" charset="0"/>
                  <a:cs typeface="+mn-ea"/>
                  <a:sym typeface="Arial" pitchFamily="34" charset="0"/>
                </a:rPr>
                <a:t> 故障</a:t>
              </a:r>
              <a:r>
                <a:rPr lang="zh-CN" altLang="da-DK" sz="1600" b="1" dirty="0">
                  <a:latin typeface="微软雅黑" charset="0"/>
                  <a:ea typeface="微软雅黑" charset="0"/>
                  <a:cs typeface="+mn-ea"/>
                  <a:sym typeface="Arial" pitchFamily="34" charset="0"/>
                </a:rPr>
                <a:t>时提供备用仪器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down)">
                                      <p:cBhvr>
                                        <p:cTn id="41" dur="580">
                                          <p:stCondLst>
                                            <p:cond delay="0"/>
                                          </p:stCondLst>
                                        </p:cTn>
                                        <p:tgtEl>
                                          <p:spTgt spid="71"/>
                                        </p:tgtEl>
                                      </p:cBhvr>
                                    </p:animEffect>
                                    <p:anim calcmode="lin" valueType="num">
                                      <p:cBhvr>
                                        <p:cTn id="42"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7" dur="26">
                                          <p:stCondLst>
                                            <p:cond delay="650"/>
                                          </p:stCondLst>
                                        </p:cTn>
                                        <p:tgtEl>
                                          <p:spTgt spid="71"/>
                                        </p:tgtEl>
                                      </p:cBhvr>
                                      <p:to x="100000" y="60000"/>
                                    </p:animScale>
                                    <p:animScale>
                                      <p:cBhvr>
                                        <p:cTn id="48" dur="166" decel="50000">
                                          <p:stCondLst>
                                            <p:cond delay="676"/>
                                          </p:stCondLst>
                                        </p:cTn>
                                        <p:tgtEl>
                                          <p:spTgt spid="71"/>
                                        </p:tgtEl>
                                      </p:cBhvr>
                                      <p:to x="100000" y="100000"/>
                                    </p:animScale>
                                    <p:animScale>
                                      <p:cBhvr>
                                        <p:cTn id="49" dur="26">
                                          <p:stCondLst>
                                            <p:cond delay="1312"/>
                                          </p:stCondLst>
                                        </p:cTn>
                                        <p:tgtEl>
                                          <p:spTgt spid="71"/>
                                        </p:tgtEl>
                                      </p:cBhvr>
                                      <p:to x="100000" y="80000"/>
                                    </p:animScale>
                                    <p:animScale>
                                      <p:cBhvr>
                                        <p:cTn id="50" dur="166" decel="50000">
                                          <p:stCondLst>
                                            <p:cond delay="1338"/>
                                          </p:stCondLst>
                                        </p:cTn>
                                        <p:tgtEl>
                                          <p:spTgt spid="71"/>
                                        </p:tgtEl>
                                      </p:cBhvr>
                                      <p:to x="100000" y="100000"/>
                                    </p:animScale>
                                    <p:animScale>
                                      <p:cBhvr>
                                        <p:cTn id="51" dur="26">
                                          <p:stCondLst>
                                            <p:cond delay="1642"/>
                                          </p:stCondLst>
                                        </p:cTn>
                                        <p:tgtEl>
                                          <p:spTgt spid="71"/>
                                        </p:tgtEl>
                                      </p:cBhvr>
                                      <p:to x="100000" y="90000"/>
                                    </p:animScale>
                                    <p:animScale>
                                      <p:cBhvr>
                                        <p:cTn id="52" dur="166" decel="50000">
                                          <p:stCondLst>
                                            <p:cond delay="1668"/>
                                          </p:stCondLst>
                                        </p:cTn>
                                        <p:tgtEl>
                                          <p:spTgt spid="71"/>
                                        </p:tgtEl>
                                      </p:cBhvr>
                                      <p:to x="100000" y="100000"/>
                                    </p:animScale>
                                    <p:animScale>
                                      <p:cBhvr>
                                        <p:cTn id="53" dur="26">
                                          <p:stCondLst>
                                            <p:cond delay="1808"/>
                                          </p:stCondLst>
                                        </p:cTn>
                                        <p:tgtEl>
                                          <p:spTgt spid="71"/>
                                        </p:tgtEl>
                                      </p:cBhvr>
                                      <p:to x="100000" y="95000"/>
                                    </p:animScale>
                                    <p:animScale>
                                      <p:cBhvr>
                                        <p:cTn id="54" dur="166" decel="50000">
                                          <p:stCondLst>
                                            <p:cond delay="1834"/>
                                          </p:stCondLst>
                                        </p:cTn>
                                        <p:tgtEl>
                                          <p:spTgt spid="71"/>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80">
                                          <p:stCondLst>
                                            <p:cond delay="0"/>
                                          </p:stCondLst>
                                        </p:cTn>
                                        <p:tgtEl>
                                          <p:spTgt spid="17"/>
                                        </p:tgtEl>
                                      </p:cBhvr>
                                    </p:animEffect>
                                    <p:anim calcmode="lin" valueType="num">
                                      <p:cBhvr>
                                        <p:cTn id="5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4" dur="26">
                                          <p:stCondLst>
                                            <p:cond delay="650"/>
                                          </p:stCondLst>
                                        </p:cTn>
                                        <p:tgtEl>
                                          <p:spTgt spid="17"/>
                                        </p:tgtEl>
                                      </p:cBhvr>
                                      <p:to x="100000" y="60000"/>
                                    </p:animScale>
                                    <p:animScale>
                                      <p:cBhvr>
                                        <p:cTn id="65" dur="166" decel="50000">
                                          <p:stCondLst>
                                            <p:cond delay="676"/>
                                          </p:stCondLst>
                                        </p:cTn>
                                        <p:tgtEl>
                                          <p:spTgt spid="17"/>
                                        </p:tgtEl>
                                      </p:cBhvr>
                                      <p:to x="100000" y="100000"/>
                                    </p:animScale>
                                    <p:animScale>
                                      <p:cBhvr>
                                        <p:cTn id="66" dur="26">
                                          <p:stCondLst>
                                            <p:cond delay="1312"/>
                                          </p:stCondLst>
                                        </p:cTn>
                                        <p:tgtEl>
                                          <p:spTgt spid="17"/>
                                        </p:tgtEl>
                                      </p:cBhvr>
                                      <p:to x="100000" y="80000"/>
                                    </p:animScale>
                                    <p:animScale>
                                      <p:cBhvr>
                                        <p:cTn id="67" dur="166" decel="50000">
                                          <p:stCondLst>
                                            <p:cond delay="1338"/>
                                          </p:stCondLst>
                                        </p:cTn>
                                        <p:tgtEl>
                                          <p:spTgt spid="17"/>
                                        </p:tgtEl>
                                      </p:cBhvr>
                                      <p:to x="100000" y="100000"/>
                                    </p:animScale>
                                    <p:animScale>
                                      <p:cBhvr>
                                        <p:cTn id="68" dur="26">
                                          <p:stCondLst>
                                            <p:cond delay="1642"/>
                                          </p:stCondLst>
                                        </p:cTn>
                                        <p:tgtEl>
                                          <p:spTgt spid="17"/>
                                        </p:tgtEl>
                                      </p:cBhvr>
                                      <p:to x="100000" y="90000"/>
                                    </p:animScale>
                                    <p:animScale>
                                      <p:cBhvr>
                                        <p:cTn id="69" dur="166" decel="50000">
                                          <p:stCondLst>
                                            <p:cond delay="1668"/>
                                          </p:stCondLst>
                                        </p:cTn>
                                        <p:tgtEl>
                                          <p:spTgt spid="17"/>
                                        </p:tgtEl>
                                      </p:cBhvr>
                                      <p:to x="100000" y="100000"/>
                                    </p:animScale>
                                    <p:animScale>
                                      <p:cBhvr>
                                        <p:cTn id="70" dur="26">
                                          <p:stCondLst>
                                            <p:cond delay="1808"/>
                                          </p:stCondLst>
                                        </p:cTn>
                                        <p:tgtEl>
                                          <p:spTgt spid="17"/>
                                        </p:tgtEl>
                                      </p:cBhvr>
                                      <p:to x="100000" y="95000"/>
                                    </p:animScale>
                                    <p:animScale>
                                      <p:cBhvr>
                                        <p:cTn id="71" dur="166" decel="50000">
                                          <p:stCondLst>
                                            <p:cond delay="1834"/>
                                          </p:stCondLst>
                                        </p:cTn>
                                        <p:tgtEl>
                                          <p:spTgt spid="17"/>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down)">
                                      <p:cBhvr>
                                        <p:cTn id="75" dur="580">
                                          <p:stCondLst>
                                            <p:cond delay="0"/>
                                          </p:stCondLst>
                                        </p:cTn>
                                        <p:tgtEl>
                                          <p:spTgt spid="34"/>
                                        </p:tgtEl>
                                      </p:cBhvr>
                                    </p:animEffect>
                                    <p:anim calcmode="lin" valueType="num">
                                      <p:cBhvr>
                                        <p:cTn id="7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81" dur="26">
                                          <p:stCondLst>
                                            <p:cond delay="650"/>
                                          </p:stCondLst>
                                        </p:cTn>
                                        <p:tgtEl>
                                          <p:spTgt spid="34"/>
                                        </p:tgtEl>
                                      </p:cBhvr>
                                      <p:to x="100000" y="60000"/>
                                    </p:animScale>
                                    <p:animScale>
                                      <p:cBhvr>
                                        <p:cTn id="82" dur="166" decel="50000">
                                          <p:stCondLst>
                                            <p:cond delay="676"/>
                                          </p:stCondLst>
                                        </p:cTn>
                                        <p:tgtEl>
                                          <p:spTgt spid="34"/>
                                        </p:tgtEl>
                                      </p:cBhvr>
                                      <p:to x="100000" y="100000"/>
                                    </p:animScale>
                                    <p:animScale>
                                      <p:cBhvr>
                                        <p:cTn id="83" dur="26">
                                          <p:stCondLst>
                                            <p:cond delay="1312"/>
                                          </p:stCondLst>
                                        </p:cTn>
                                        <p:tgtEl>
                                          <p:spTgt spid="34"/>
                                        </p:tgtEl>
                                      </p:cBhvr>
                                      <p:to x="100000" y="80000"/>
                                    </p:animScale>
                                    <p:animScale>
                                      <p:cBhvr>
                                        <p:cTn id="84" dur="166" decel="50000">
                                          <p:stCondLst>
                                            <p:cond delay="1338"/>
                                          </p:stCondLst>
                                        </p:cTn>
                                        <p:tgtEl>
                                          <p:spTgt spid="34"/>
                                        </p:tgtEl>
                                      </p:cBhvr>
                                      <p:to x="100000" y="100000"/>
                                    </p:animScale>
                                    <p:animScale>
                                      <p:cBhvr>
                                        <p:cTn id="85" dur="26">
                                          <p:stCondLst>
                                            <p:cond delay="1642"/>
                                          </p:stCondLst>
                                        </p:cTn>
                                        <p:tgtEl>
                                          <p:spTgt spid="34"/>
                                        </p:tgtEl>
                                      </p:cBhvr>
                                      <p:to x="100000" y="90000"/>
                                    </p:animScale>
                                    <p:animScale>
                                      <p:cBhvr>
                                        <p:cTn id="86" dur="166" decel="50000">
                                          <p:stCondLst>
                                            <p:cond delay="1668"/>
                                          </p:stCondLst>
                                        </p:cTn>
                                        <p:tgtEl>
                                          <p:spTgt spid="34"/>
                                        </p:tgtEl>
                                      </p:cBhvr>
                                      <p:to x="100000" y="100000"/>
                                    </p:animScale>
                                    <p:animScale>
                                      <p:cBhvr>
                                        <p:cTn id="87" dur="26">
                                          <p:stCondLst>
                                            <p:cond delay="1808"/>
                                          </p:stCondLst>
                                        </p:cTn>
                                        <p:tgtEl>
                                          <p:spTgt spid="34"/>
                                        </p:tgtEl>
                                      </p:cBhvr>
                                      <p:to x="100000" y="95000"/>
                                    </p:animScale>
                                    <p:animScale>
                                      <p:cBhvr>
                                        <p:cTn id="88" dur="166" decel="50000">
                                          <p:stCondLst>
                                            <p:cond delay="1834"/>
                                          </p:stCondLst>
                                        </p:cTn>
                                        <p:tgtEl>
                                          <p:spTgt spid="34"/>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wipe(down)">
                                      <p:cBhvr>
                                        <p:cTn id="92" dur="580">
                                          <p:stCondLst>
                                            <p:cond delay="0"/>
                                          </p:stCondLst>
                                        </p:cTn>
                                        <p:tgtEl>
                                          <p:spTgt spid="55"/>
                                        </p:tgtEl>
                                      </p:cBhvr>
                                    </p:animEffect>
                                    <p:anim calcmode="lin" valueType="num">
                                      <p:cBhvr>
                                        <p:cTn id="93"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98" dur="26">
                                          <p:stCondLst>
                                            <p:cond delay="650"/>
                                          </p:stCondLst>
                                        </p:cTn>
                                        <p:tgtEl>
                                          <p:spTgt spid="55"/>
                                        </p:tgtEl>
                                      </p:cBhvr>
                                      <p:to x="100000" y="60000"/>
                                    </p:animScale>
                                    <p:animScale>
                                      <p:cBhvr>
                                        <p:cTn id="99" dur="166" decel="50000">
                                          <p:stCondLst>
                                            <p:cond delay="676"/>
                                          </p:stCondLst>
                                        </p:cTn>
                                        <p:tgtEl>
                                          <p:spTgt spid="55"/>
                                        </p:tgtEl>
                                      </p:cBhvr>
                                      <p:to x="100000" y="100000"/>
                                    </p:animScale>
                                    <p:animScale>
                                      <p:cBhvr>
                                        <p:cTn id="100" dur="26">
                                          <p:stCondLst>
                                            <p:cond delay="1312"/>
                                          </p:stCondLst>
                                        </p:cTn>
                                        <p:tgtEl>
                                          <p:spTgt spid="55"/>
                                        </p:tgtEl>
                                      </p:cBhvr>
                                      <p:to x="100000" y="80000"/>
                                    </p:animScale>
                                    <p:animScale>
                                      <p:cBhvr>
                                        <p:cTn id="101" dur="166" decel="50000">
                                          <p:stCondLst>
                                            <p:cond delay="1338"/>
                                          </p:stCondLst>
                                        </p:cTn>
                                        <p:tgtEl>
                                          <p:spTgt spid="55"/>
                                        </p:tgtEl>
                                      </p:cBhvr>
                                      <p:to x="100000" y="100000"/>
                                    </p:animScale>
                                    <p:animScale>
                                      <p:cBhvr>
                                        <p:cTn id="102" dur="26">
                                          <p:stCondLst>
                                            <p:cond delay="1642"/>
                                          </p:stCondLst>
                                        </p:cTn>
                                        <p:tgtEl>
                                          <p:spTgt spid="55"/>
                                        </p:tgtEl>
                                      </p:cBhvr>
                                      <p:to x="100000" y="90000"/>
                                    </p:animScale>
                                    <p:animScale>
                                      <p:cBhvr>
                                        <p:cTn id="103" dur="166" decel="50000">
                                          <p:stCondLst>
                                            <p:cond delay="1668"/>
                                          </p:stCondLst>
                                        </p:cTn>
                                        <p:tgtEl>
                                          <p:spTgt spid="55"/>
                                        </p:tgtEl>
                                      </p:cBhvr>
                                      <p:to x="100000" y="100000"/>
                                    </p:animScale>
                                    <p:animScale>
                                      <p:cBhvr>
                                        <p:cTn id="104" dur="26">
                                          <p:stCondLst>
                                            <p:cond delay="1808"/>
                                          </p:stCondLst>
                                        </p:cTn>
                                        <p:tgtEl>
                                          <p:spTgt spid="55"/>
                                        </p:tgtEl>
                                      </p:cBhvr>
                                      <p:to x="100000" y="95000"/>
                                    </p:animScale>
                                    <p:animScale>
                                      <p:cBhvr>
                                        <p:cTn id="105" dur="166" decel="50000">
                                          <p:stCondLst>
                                            <p:cond delay="1834"/>
                                          </p:stCondLst>
                                        </p:cTn>
                                        <p:tgtEl>
                                          <p:spTgt spid="55"/>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wipe(down)">
                                      <p:cBhvr>
                                        <p:cTn id="109" dur="580">
                                          <p:stCondLst>
                                            <p:cond delay="0"/>
                                          </p:stCondLst>
                                        </p:cTn>
                                        <p:tgtEl>
                                          <p:spTgt spid="61"/>
                                        </p:tgtEl>
                                      </p:cBhvr>
                                    </p:animEffect>
                                    <p:anim calcmode="lin" valueType="num">
                                      <p:cBhvr>
                                        <p:cTn id="110"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15" dur="26">
                                          <p:stCondLst>
                                            <p:cond delay="650"/>
                                          </p:stCondLst>
                                        </p:cTn>
                                        <p:tgtEl>
                                          <p:spTgt spid="61"/>
                                        </p:tgtEl>
                                      </p:cBhvr>
                                      <p:to x="100000" y="60000"/>
                                    </p:animScale>
                                    <p:animScale>
                                      <p:cBhvr>
                                        <p:cTn id="116" dur="166" decel="50000">
                                          <p:stCondLst>
                                            <p:cond delay="676"/>
                                          </p:stCondLst>
                                        </p:cTn>
                                        <p:tgtEl>
                                          <p:spTgt spid="61"/>
                                        </p:tgtEl>
                                      </p:cBhvr>
                                      <p:to x="100000" y="100000"/>
                                    </p:animScale>
                                    <p:animScale>
                                      <p:cBhvr>
                                        <p:cTn id="117" dur="26">
                                          <p:stCondLst>
                                            <p:cond delay="1312"/>
                                          </p:stCondLst>
                                        </p:cTn>
                                        <p:tgtEl>
                                          <p:spTgt spid="61"/>
                                        </p:tgtEl>
                                      </p:cBhvr>
                                      <p:to x="100000" y="80000"/>
                                    </p:animScale>
                                    <p:animScale>
                                      <p:cBhvr>
                                        <p:cTn id="118" dur="166" decel="50000">
                                          <p:stCondLst>
                                            <p:cond delay="1338"/>
                                          </p:stCondLst>
                                        </p:cTn>
                                        <p:tgtEl>
                                          <p:spTgt spid="61"/>
                                        </p:tgtEl>
                                      </p:cBhvr>
                                      <p:to x="100000" y="100000"/>
                                    </p:animScale>
                                    <p:animScale>
                                      <p:cBhvr>
                                        <p:cTn id="119" dur="26">
                                          <p:stCondLst>
                                            <p:cond delay="1642"/>
                                          </p:stCondLst>
                                        </p:cTn>
                                        <p:tgtEl>
                                          <p:spTgt spid="61"/>
                                        </p:tgtEl>
                                      </p:cBhvr>
                                      <p:to x="100000" y="90000"/>
                                    </p:animScale>
                                    <p:animScale>
                                      <p:cBhvr>
                                        <p:cTn id="120" dur="166" decel="50000">
                                          <p:stCondLst>
                                            <p:cond delay="1668"/>
                                          </p:stCondLst>
                                        </p:cTn>
                                        <p:tgtEl>
                                          <p:spTgt spid="61"/>
                                        </p:tgtEl>
                                      </p:cBhvr>
                                      <p:to x="100000" y="100000"/>
                                    </p:animScale>
                                    <p:animScale>
                                      <p:cBhvr>
                                        <p:cTn id="121" dur="26">
                                          <p:stCondLst>
                                            <p:cond delay="1808"/>
                                          </p:stCondLst>
                                        </p:cTn>
                                        <p:tgtEl>
                                          <p:spTgt spid="61"/>
                                        </p:tgtEl>
                                      </p:cBhvr>
                                      <p:to x="100000" y="95000"/>
                                    </p:animScale>
                                    <p:animScale>
                                      <p:cBhvr>
                                        <p:cTn id="122" dur="166" decel="50000">
                                          <p:stCondLst>
                                            <p:cond delay="1834"/>
                                          </p:stCondLst>
                                        </p:cTn>
                                        <p:tgtEl>
                                          <p:spTgt spid="61"/>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wipe(down)">
                                      <p:cBhvr>
                                        <p:cTn id="126" dur="580">
                                          <p:stCondLst>
                                            <p:cond delay="0"/>
                                          </p:stCondLst>
                                        </p:cTn>
                                        <p:tgtEl>
                                          <p:spTgt spid="40"/>
                                        </p:tgtEl>
                                      </p:cBhvr>
                                    </p:animEffect>
                                    <p:anim calcmode="lin" valueType="num">
                                      <p:cBhvr>
                                        <p:cTn id="12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40"/>
                                        </p:tgtEl>
                                      </p:cBhvr>
                                      <p:to x="100000" y="60000"/>
                                    </p:animScale>
                                    <p:animScale>
                                      <p:cBhvr>
                                        <p:cTn id="133" dur="166" decel="50000">
                                          <p:stCondLst>
                                            <p:cond delay="676"/>
                                          </p:stCondLst>
                                        </p:cTn>
                                        <p:tgtEl>
                                          <p:spTgt spid="40"/>
                                        </p:tgtEl>
                                      </p:cBhvr>
                                      <p:to x="100000" y="100000"/>
                                    </p:animScale>
                                    <p:animScale>
                                      <p:cBhvr>
                                        <p:cTn id="134" dur="26">
                                          <p:stCondLst>
                                            <p:cond delay="1312"/>
                                          </p:stCondLst>
                                        </p:cTn>
                                        <p:tgtEl>
                                          <p:spTgt spid="40"/>
                                        </p:tgtEl>
                                      </p:cBhvr>
                                      <p:to x="100000" y="80000"/>
                                    </p:animScale>
                                    <p:animScale>
                                      <p:cBhvr>
                                        <p:cTn id="135" dur="166" decel="50000">
                                          <p:stCondLst>
                                            <p:cond delay="1338"/>
                                          </p:stCondLst>
                                        </p:cTn>
                                        <p:tgtEl>
                                          <p:spTgt spid="40"/>
                                        </p:tgtEl>
                                      </p:cBhvr>
                                      <p:to x="100000" y="100000"/>
                                    </p:animScale>
                                    <p:animScale>
                                      <p:cBhvr>
                                        <p:cTn id="136" dur="26">
                                          <p:stCondLst>
                                            <p:cond delay="1642"/>
                                          </p:stCondLst>
                                        </p:cTn>
                                        <p:tgtEl>
                                          <p:spTgt spid="40"/>
                                        </p:tgtEl>
                                      </p:cBhvr>
                                      <p:to x="100000" y="90000"/>
                                    </p:animScale>
                                    <p:animScale>
                                      <p:cBhvr>
                                        <p:cTn id="137" dur="166" decel="50000">
                                          <p:stCondLst>
                                            <p:cond delay="1668"/>
                                          </p:stCondLst>
                                        </p:cTn>
                                        <p:tgtEl>
                                          <p:spTgt spid="40"/>
                                        </p:tgtEl>
                                      </p:cBhvr>
                                      <p:to x="100000" y="100000"/>
                                    </p:animScale>
                                    <p:animScale>
                                      <p:cBhvr>
                                        <p:cTn id="138" dur="26">
                                          <p:stCondLst>
                                            <p:cond delay="1808"/>
                                          </p:stCondLst>
                                        </p:cTn>
                                        <p:tgtEl>
                                          <p:spTgt spid="40"/>
                                        </p:tgtEl>
                                      </p:cBhvr>
                                      <p:to x="100000" y="95000"/>
                                    </p:animScale>
                                    <p:animScale>
                                      <p:cBhvr>
                                        <p:cTn id="139" dur="166" decel="50000">
                                          <p:stCondLst>
                                            <p:cond delay="1834"/>
                                          </p:stCondLst>
                                        </p:cTn>
                                        <p:tgtEl>
                                          <p:spTgt spid="40"/>
                                        </p:tgtEl>
                                      </p:cBhvr>
                                      <p:to x="100000" y="100000"/>
                                    </p:animScale>
                                  </p:childTnLst>
                                </p:cTn>
                              </p:par>
                            </p:childTnLst>
                          </p:cTn>
                        </p:par>
                        <p:par>
                          <p:cTn id="140" fill="hold">
                            <p:stCondLst>
                              <p:cond delay="16000"/>
                            </p:stCondLst>
                            <p:childTnLst>
                              <p:par>
                                <p:cTn id="141" presetID="26" presetClass="entr" presetSubtype="0" fill="hold" nodeType="after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wipe(down)">
                                      <p:cBhvr>
                                        <p:cTn id="143" dur="580">
                                          <p:stCondLst>
                                            <p:cond delay="0"/>
                                          </p:stCondLst>
                                        </p:cTn>
                                        <p:tgtEl>
                                          <p:spTgt spid="45"/>
                                        </p:tgtEl>
                                      </p:cBhvr>
                                    </p:animEffect>
                                    <p:anim calcmode="lin" valueType="num">
                                      <p:cBhvr>
                                        <p:cTn id="14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49" dur="26">
                                          <p:stCondLst>
                                            <p:cond delay="650"/>
                                          </p:stCondLst>
                                        </p:cTn>
                                        <p:tgtEl>
                                          <p:spTgt spid="45"/>
                                        </p:tgtEl>
                                      </p:cBhvr>
                                      <p:to x="100000" y="60000"/>
                                    </p:animScale>
                                    <p:animScale>
                                      <p:cBhvr>
                                        <p:cTn id="150" dur="166" decel="50000">
                                          <p:stCondLst>
                                            <p:cond delay="676"/>
                                          </p:stCondLst>
                                        </p:cTn>
                                        <p:tgtEl>
                                          <p:spTgt spid="45"/>
                                        </p:tgtEl>
                                      </p:cBhvr>
                                      <p:to x="100000" y="100000"/>
                                    </p:animScale>
                                    <p:animScale>
                                      <p:cBhvr>
                                        <p:cTn id="151" dur="26">
                                          <p:stCondLst>
                                            <p:cond delay="1312"/>
                                          </p:stCondLst>
                                        </p:cTn>
                                        <p:tgtEl>
                                          <p:spTgt spid="45"/>
                                        </p:tgtEl>
                                      </p:cBhvr>
                                      <p:to x="100000" y="80000"/>
                                    </p:animScale>
                                    <p:animScale>
                                      <p:cBhvr>
                                        <p:cTn id="152" dur="166" decel="50000">
                                          <p:stCondLst>
                                            <p:cond delay="1338"/>
                                          </p:stCondLst>
                                        </p:cTn>
                                        <p:tgtEl>
                                          <p:spTgt spid="45"/>
                                        </p:tgtEl>
                                      </p:cBhvr>
                                      <p:to x="100000" y="100000"/>
                                    </p:animScale>
                                    <p:animScale>
                                      <p:cBhvr>
                                        <p:cTn id="153" dur="26">
                                          <p:stCondLst>
                                            <p:cond delay="1642"/>
                                          </p:stCondLst>
                                        </p:cTn>
                                        <p:tgtEl>
                                          <p:spTgt spid="45"/>
                                        </p:tgtEl>
                                      </p:cBhvr>
                                      <p:to x="100000" y="90000"/>
                                    </p:animScale>
                                    <p:animScale>
                                      <p:cBhvr>
                                        <p:cTn id="154" dur="166" decel="50000">
                                          <p:stCondLst>
                                            <p:cond delay="1668"/>
                                          </p:stCondLst>
                                        </p:cTn>
                                        <p:tgtEl>
                                          <p:spTgt spid="45"/>
                                        </p:tgtEl>
                                      </p:cBhvr>
                                      <p:to x="100000" y="100000"/>
                                    </p:animScale>
                                    <p:animScale>
                                      <p:cBhvr>
                                        <p:cTn id="155" dur="26">
                                          <p:stCondLst>
                                            <p:cond delay="1808"/>
                                          </p:stCondLst>
                                        </p:cTn>
                                        <p:tgtEl>
                                          <p:spTgt spid="45"/>
                                        </p:tgtEl>
                                      </p:cBhvr>
                                      <p:to x="100000" y="95000"/>
                                    </p:animScale>
                                    <p:animScale>
                                      <p:cBhvr>
                                        <p:cTn id="156" dur="166" decel="50000">
                                          <p:stCondLst>
                                            <p:cond delay="1834"/>
                                          </p:stCondLst>
                                        </p:cTn>
                                        <p:tgtEl>
                                          <p:spTgt spid="45"/>
                                        </p:tgtEl>
                                      </p:cBhvr>
                                      <p:to x="100000" y="100000"/>
                                    </p:animScale>
                                  </p:childTnLst>
                                </p:cTn>
                              </p:par>
                            </p:childTnLst>
                          </p:cTn>
                        </p:par>
                        <p:par>
                          <p:cTn id="157" fill="hold">
                            <p:stCondLst>
                              <p:cond delay="18000"/>
                            </p:stCondLst>
                            <p:childTnLst>
                              <p:par>
                                <p:cTn id="158" presetID="26" presetClass="entr" presetSubtype="0" fill="hold" nodeType="after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down)">
                                      <p:cBhvr>
                                        <p:cTn id="160" dur="580">
                                          <p:stCondLst>
                                            <p:cond delay="0"/>
                                          </p:stCondLst>
                                        </p:cTn>
                                        <p:tgtEl>
                                          <p:spTgt spid="23"/>
                                        </p:tgtEl>
                                      </p:cBhvr>
                                    </p:animEffect>
                                    <p:anim calcmode="lin" valueType="num">
                                      <p:cBhvr>
                                        <p:cTn id="16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66" dur="26">
                                          <p:stCondLst>
                                            <p:cond delay="650"/>
                                          </p:stCondLst>
                                        </p:cTn>
                                        <p:tgtEl>
                                          <p:spTgt spid="23"/>
                                        </p:tgtEl>
                                      </p:cBhvr>
                                      <p:to x="100000" y="60000"/>
                                    </p:animScale>
                                    <p:animScale>
                                      <p:cBhvr>
                                        <p:cTn id="167" dur="166" decel="50000">
                                          <p:stCondLst>
                                            <p:cond delay="676"/>
                                          </p:stCondLst>
                                        </p:cTn>
                                        <p:tgtEl>
                                          <p:spTgt spid="23"/>
                                        </p:tgtEl>
                                      </p:cBhvr>
                                      <p:to x="100000" y="100000"/>
                                    </p:animScale>
                                    <p:animScale>
                                      <p:cBhvr>
                                        <p:cTn id="168" dur="26">
                                          <p:stCondLst>
                                            <p:cond delay="1312"/>
                                          </p:stCondLst>
                                        </p:cTn>
                                        <p:tgtEl>
                                          <p:spTgt spid="23"/>
                                        </p:tgtEl>
                                      </p:cBhvr>
                                      <p:to x="100000" y="80000"/>
                                    </p:animScale>
                                    <p:animScale>
                                      <p:cBhvr>
                                        <p:cTn id="169" dur="166" decel="50000">
                                          <p:stCondLst>
                                            <p:cond delay="1338"/>
                                          </p:stCondLst>
                                        </p:cTn>
                                        <p:tgtEl>
                                          <p:spTgt spid="23"/>
                                        </p:tgtEl>
                                      </p:cBhvr>
                                      <p:to x="100000" y="100000"/>
                                    </p:animScale>
                                    <p:animScale>
                                      <p:cBhvr>
                                        <p:cTn id="170" dur="26">
                                          <p:stCondLst>
                                            <p:cond delay="1642"/>
                                          </p:stCondLst>
                                        </p:cTn>
                                        <p:tgtEl>
                                          <p:spTgt spid="23"/>
                                        </p:tgtEl>
                                      </p:cBhvr>
                                      <p:to x="100000" y="90000"/>
                                    </p:animScale>
                                    <p:animScale>
                                      <p:cBhvr>
                                        <p:cTn id="171" dur="166" decel="50000">
                                          <p:stCondLst>
                                            <p:cond delay="1668"/>
                                          </p:stCondLst>
                                        </p:cTn>
                                        <p:tgtEl>
                                          <p:spTgt spid="23"/>
                                        </p:tgtEl>
                                      </p:cBhvr>
                                      <p:to x="100000" y="100000"/>
                                    </p:animScale>
                                    <p:animScale>
                                      <p:cBhvr>
                                        <p:cTn id="172" dur="26">
                                          <p:stCondLst>
                                            <p:cond delay="1808"/>
                                          </p:stCondLst>
                                        </p:cTn>
                                        <p:tgtEl>
                                          <p:spTgt spid="23"/>
                                        </p:tgtEl>
                                      </p:cBhvr>
                                      <p:to x="100000" y="95000"/>
                                    </p:animScale>
                                    <p:animScale>
                                      <p:cBhvr>
                                        <p:cTn id="173" dur="166" decel="50000">
                                          <p:stCondLst>
                                            <p:cond delay="1834"/>
                                          </p:stCondLst>
                                        </p:cTn>
                                        <p:tgtEl>
                                          <p:spTgt spid="23"/>
                                        </p:tgtEl>
                                      </p:cBhvr>
                                      <p:to x="100000" y="100000"/>
                                    </p:animScale>
                                  </p:childTnLst>
                                </p:cTn>
                              </p:par>
                            </p:childTnLst>
                          </p:cTn>
                        </p:par>
                        <p:par>
                          <p:cTn id="174" fill="hold">
                            <p:stCondLst>
                              <p:cond delay="20000"/>
                            </p:stCondLst>
                            <p:childTnLst>
                              <p:par>
                                <p:cTn id="175" presetID="26" presetClass="entr" presetSubtype="0" fill="hold" nodeType="after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80">
                                          <p:stCondLst>
                                            <p:cond delay="0"/>
                                          </p:stCondLst>
                                        </p:cTn>
                                        <p:tgtEl>
                                          <p:spTgt spid="28"/>
                                        </p:tgtEl>
                                      </p:cBhvr>
                                    </p:animEffect>
                                    <p:anim calcmode="lin" valueType="num">
                                      <p:cBhvr>
                                        <p:cTn id="17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3" dur="26">
                                          <p:stCondLst>
                                            <p:cond delay="650"/>
                                          </p:stCondLst>
                                        </p:cTn>
                                        <p:tgtEl>
                                          <p:spTgt spid="28"/>
                                        </p:tgtEl>
                                      </p:cBhvr>
                                      <p:to x="100000" y="60000"/>
                                    </p:animScale>
                                    <p:animScale>
                                      <p:cBhvr>
                                        <p:cTn id="184" dur="166" decel="50000">
                                          <p:stCondLst>
                                            <p:cond delay="676"/>
                                          </p:stCondLst>
                                        </p:cTn>
                                        <p:tgtEl>
                                          <p:spTgt spid="28"/>
                                        </p:tgtEl>
                                      </p:cBhvr>
                                      <p:to x="100000" y="100000"/>
                                    </p:animScale>
                                    <p:animScale>
                                      <p:cBhvr>
                                        <p:cTn id="185" dur="26">
                                          <p:stCondLst>
                                            <p:cond delay="1312"/>
                                          </p:stCondLst>
                                        </p:cTn>
                                        <p:tgtEl>
                                          <p:spTgt spid="28"/>
                                        </p:tgtEl>
                                      </p:cBhvr>
                                      <p:to x="100000" y="80000"/>
                                    </p:animScale>
                                    <p:animScale>
                                      <p:cBhvr>
                                        <p:cTn id="186" dur="166" decel="50000">
                                          <p:stCondLst>
                                            <p:cond delay="1338"/>
                                          </p:stCondLst>
                                        </p:cTn>
                                        <p:tgtEl>
                                          <p:spTgt spid="28"/>
                                        </p:tgtEl>
                                      </p:cBhvr>
                                      <p:to x="100000" y="100000"/>
                                    </p:animScale>
                                    <p:animScale>
                                      <p:cBhvr>
                                        <p:cTn id="187" dur="26">
                                          <p:stCondLst>
                                            <p:cond delay="1642"/>
                                          </p:stCondLst>
                                        </p:cTn>
                                        <p:tgtEl>
                                          <p:spTgt spid="28"/>
                                        </p:tgtEl>
                                      </p:cBhvr>
                                      <p:to x="100000" y="90000"/>
                                    </p:animScale>
                                    <p:animScale>
                                      <p:cBhvr>
                                        <p:cTn id="188" dur="166" decel="50000">
                                          <p:stCondLst>
                                            <p:cond delay="1668"/>
                                          </p:stCondLst>
                                        </p:cTn>
                                        <p:tgtEl>
                                          <p:spTgt spid="28"/>
                                        </p:tgtEl>
                                      </p:cBhvr>
                                      <p:to x="100000" y="100000"/>
                                    </p:animScale>
                                    <p:animScale>
                                      <p:cBhvr>
                                        <p:cTn id="189" dur="26">
                                          <p:stCondLst>
                                            <p:cond delay="1808"/>
                                          </p:stCondLst>
                                        </p:cTn>
                                        <p:tgtEl>
                                          <p:spTgt spid="28"/>
                                        </p:tgtEl>
                                      </p:cBhvr>
                                      <p:to x="100000" y="95000"/>
                                    </p:animScale>
                                    <p:animScale>
                                      <p:cBhvr>
                                        <p:cTn id="190" dur="166" decel="50000">
                                          <p:stCondLst>
                                            <p:cond delay="1834"/>
                                          </p:stCondLst>
                                        </p:cTn>
                                        <p:tgtEl>
                                          <p:spTgt spid="28"/>
                                        </p:tgtEl>
                                      </p:cBhvr>
                                      <p:to x="100000" y="100000"/>
                                    </p:animScale>
                                  </p:childTnLst>
                                </p:cTn>
                              </p:par>
                            </p:childTnLst>
                          </p:cTn>
                        </p:par>
                        <p:par>
                          <p:cTn id="191" fill="hold">
                            <p:stCondLst>
                              <p:cond delay="22000"/>
                            </p:stCondLst>
                            <p:childTnLst>
                              <p:par>
                                <p:cTn id="192" presetID="26" presetClass="entr" presetSubtype="0" fill="hold" nodeType="afterEffect">
                                  <p:stCondLst>
                                    <p:cond delay="0"/>
                                  </p:stCondLst>
                                  <p:childTnLst>
                                    <p:set>
                                      <p:cBhvr>
                                        <p:cTn id="193" dur="1" fill="hold">
                                          <p:stCondLst>
                                            <p:cond delay="0"/>
                                          </p:stCondLst>
                                        </p:cTn>
                                        <p:tgtEl>
                                          <p:spTgt spid="50"/>
                                        </p:tgtEl>
                                        <p:attrNameLst>
                                          <p:attrName>style.visibility</p:attrName>
                                        </p:attrNameLst>
                                      </p:cBhvr>
                                      <p:to>
                                        <p:strVal val="visible"/>
                                      </p:to>
                                    </p:set>
                                    <p:animEffect transition="in" filter="wipe(down)">
                                      <p:cBhvr>
                                        <p:cTn id="194" dur="580">
                                          <p:stCondLst>
                                            <p:cond delay="0"/>
                                          </p:stCondLst>
                                        </p:cTn>
                                        <p:tgtEl>
                                          <p:spTgt spid="50"/>
                                        </p:tgtEl>
                                      </p:cBhvr>
                                    </p:animEffect>
                                    <p:anim calcmode="lin" valueType="num">
                                      <p:cBhvr>
                                        <p:cTn id="1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00" dur="26">
                                          <p:stCondLst>
                                            <p:cond delay="650"/>
                                          </p:stCondLst>
                                        </p:cTn>
                                        <p:tgtEl>
                                          <p:spTgt spid="50"/>
                                        </p:tgtEl>
                                      </p:cBhvr>
                                      <p:to x="100000" y="60000"/>
                                    </p:animScale>
                                    <p:animScale>
                                      <p:cBhvr>
                                        <p:cTn id="201" dur="166" decel="50000">
                                          <p:stCondLst>
                                            <p:cond delay="676"/>
                                          </p:stCondLst>
                                        </p:cTn>
                                        <p:tgtEl>
                                          <p:spTgt spid="50"/>
                                        </p:tgtEl>
                                      </p:cBhvr>
                                      <p:to x="100000" y="100000"/>
                                    </p:animScale>
                                    <p:animScale>
                                      <p:cBhvr>
                                        <p:cTn id="202" dur="26">
                                          <p:stCondLst>
                                            <p:cond delay="1312"/>
                                          </p:stCondLst>
                                        </p:cTn>
                                        <p:tgtEl>
                                          <p:spTgt spid="50"/>
                                        </p:tgtEl>
                                      </p:cBhvr>
                                      <p:to x="100000" y="80000"/>
                                    </p:animScale>
                                    <p:animScale>
                                      <p:cBhvr>
                                        <p:cTn id="203" dur="166" decel="50000">
                                          <p:stCondLst>
                                            <p:cond delay="1338"/>
                                          </p:stCondLst>
                                        </p:cTn>
                                        <p:tgtEl>
                                          <p:spTgt spid="50"/>
                                        </p:tgtEl>
                                      </p:cBhvr>
                                      <p:to x="100000" y="100000"/>
                                    </p:animScale>
                                    <p:animScale>
                                      <p:cBhvr>
                                        <p:cTn id="204" dur="26">
                                          <p:stCondLst>
                                            <p:cond delay="1642"/>
                                          </p:stCondLst>
                                        </p:cTn>
                                        <p:tgtEl>
                                          <p:spTgt spid="50"/>
                                        </p:tgtEl>
                                      </p:cBhvr>
                                      <p:to x="100000" y="90000"/>
                                    </p:animScale>
                                    <p:animScale>
                                      <p:cBhvr>
                                        <p:cTn id="205" dur="166" decel="50000">
                                          <p:stCondLst>
                                            <p:cond delay="1668"/>
                                          </p:stCondLst>
                                        </p:cTn>
                                        <p:tgtEl>
                                          <p:spTgt spid="50"/>
                                        </p:tgtEl>
                                      </p:cBhvr>
                                      <p:to x="100000" y="100000"/>
                                    </p:animScale>
                                    <p:animScale>
                                      <p:cBhvr>
                                        <p:cTn id="206" dur="26">
                                          <p:stCondLst>
                                            <p:cond delay="1808"/>
                                          </p:stCondLst>
                                        </p:cTn>
                                        <p:tgtEl>
                                          <p:spTgt spid="50"/>
                                        </p:tgtEl>
                                      </p:cBhvr>
                                      <p:to x="100000" y="95000"/>
                                    </p:animScale>
                                    <p:animScale>
                                      <p:cBhvr>
                                        <p:cTn id="207" dur="166" decel="50000">
                                          <p:stCondLst>
                                            <p:cond delay="1834"/>
                                          </p:stCondLst>
                                        </p:cTn>
                                        <p:tgtEl>
                                          <p:spTgt spid="50"/>
                                        </p:tgtEl>
                                      </p:cBhvr>
                                      <p:to x="100000" y="100000"/>
                                    </p:animScale>
                                  </p:childTnLst>
                                </p:cTn>
                              </p:par>
                            </p:childTnLst>
                          </p:cTn>
                        </p:par>
                        <p:par>
                          <p:cTn id="208" fill="hold">
                            <p:stCondLst>
                              <p:cond delay="24000"/>
                            </p:stCondLst>
                            <p:childTnLst>
                              <p:par>
                                <p:cTn id="209" presetID="26" presetClass="entr" presetSubtype="0" fill="hold"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wipe(down)">
                                      <p:cBhvr>
                                        <p:cTn id="211" dur="580">
                                          <p:stCondLst>
                                            <p:cond delay="0"/>
                                          </p:stCondLst>
                                        </p:cTn>
                                        <p:tgtEl>
                                          <p:spTgt spid="66"/>
                                        </p:tgtEl>
                                      </p:cBhvr>
                                    </p:animEffect>
                                    <p:anim calcmode="lin" valueType="num">
                                      <p:cBhvr>
                                        <p:cTn id="212"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217" dur="26">
                                          <p:stCondLst>
                                            <p:cond delay="650"/>
                                          </p:stCondLst>
                                        </p:cTn>
                                        <p:tgtEl>
                                          <p:spTgt spid="66"/>
                                        </p:tgtEl>
                                      </p:cBhvr>
                                      <p:to x="100000" y="60000"/>
                                    </p:animScale>
                                    <p:animScale>
                                      <p:cBhvr>
                                        <p:cTn id="218" dur="166" decel="50000">
                                          <p:stCondLst>
                                            <p:cond delay="676"/>
                                          </p:stCondLst>
                                        </p:cTn>
                                        <p:tgtEl>
                                          <p:spTgt spid="66"/>
                                        </p:tgtEl>
                                      </p:cBhvr>
                                      <p:to x="100000" y="100000"/>
                                    </p:animScale>
                                    <p:animScale>
                                      <p:cBhvr>
                                        <p:cTn id="219" dur="26">
                                          <p:stCondLst>
                                            <p:cond delay="1312"/>
                                          </p:stCondLst>
                                        </p:cTn>
                                        <p:tgtEl>
                                          <p:spTgt spid="66"/>
                                        </p:tgtEl>
                                      </p:cBhvr>
                                      <p:to x="100000" y="80000"/>
                                    </p:animScale>
                                    <p:animScale>
                                      <p:cBhvr>
                                        <p:cTn id="220" dur="166" decel="50000">
                                          <p:stCondLst>
                                            <p:cond delay="1338"/>
                                          </p:stCondLst>
                                        </p:cTn>
                                        <p:tgtEl>
                                          <p:spTgt spid="66"/>
                                        </p:tgtEl>
                                      </p:cBhvr>
                                      <p:to x="100000" y="100000"/>
                                    </p:animScale>
                                    <p:animScale>
                                      <p:cBhvr>
                                        <p:cTn id="221" dur="26">
                                          <p:stCondLst>
                                            <p:cond delay="1642"/>
                                          </p:stCondLst>
                                        </p:cTn>
                                        <p:tgtEl>
                                          <p:spTgt spid="66"/>
                                        </p:tgtEl>
                                      </p:cBhvr>
                                      <p:to x="100000" y="90000"/>
                                    </p:animScale>
                                    <p:animScale>
                                      <p:cBhvr>
                                        <p:cTn id="222" dur="166" decel="50000">
                                          <p:stCondLst>
                                            <p:cond delay="1668"/>
                                          </p:stCondLst>
                                        </p:cTn>
                                        <p:tgtEl>
                                          <p:spTgt spid="66"/>
                                        </p:tgtEl>
                                      </p:cBhvr>
                                      <p:to x="100000" y="100000"/>
                                    </p:animScale>
                                    <p:animScale>
                                      <p:cBhvr>
                                        <p:cTn id="223" dur="26">
                                          <p:stCondLst>
                                            <p:cond delay="1808"/>
                                          </p:stCondLst>
                                        </p:cTn>
                                        <p:tgtEl>
                                          <p:spTgt spid="66"/>
                                        </p:tgtEl>
                                      </p:cBhvr>
                                      <p:to x="100000" y="95000"/>
                                    </p:animScale>
                                    <p:animScale>
                                      <p:cBhvr>
                                        <p:cTn id="224" dur="166" decel="50000">
                                          <p:stCondLst>
                                            <p:cond delay="1834"/>
                                          </p:stCondLst>
                                        </p:cTn>
                                        <p:tgtEl>
                                          <p:spTgt spid="66"/>
                                        </p:tgtEl>
                                      </p:cBhvr>
                                      <p:to x="100000" y="100000"/>
                                    </p:animScale>
                                  </p:childTnLst>
                                </p:cTn>
                              </p:par>
                            </p:childTnLst>
                          </p:cTn>
                        </p:par>
                        <p:par>
                          <p:cTn id="225" fill="hold">
                            <p:stCondLst>
                              <p:cond delay="26000"/>
                            </p:stCondLst>
                            <p:childTnLst>
                              <p:par>
                                <p:cTn id="226" presetID="26" presetClass="entr" presetSubtype="0" fill="hold" nodeType="afterEffect">
                                  <p:stCondLst>
                                    <p:cond delay="0"/>
                                  </p:stCondLst>
                                  <p:childTnLst>
                                    <p:set>
                                      <p:cBhvr>
                                        <p:cTn id="227" dur="1" fill="hold">
                                          <p:stCondLst>
                                            <p:cond delay="0"/>
                                          </p:stCondLst>
                                        </p:cTn>
                                        <p:tgtEl>
                                          <p:spTgt spid="77"/>
                                        </p:tgtEl>
                                        <p:attrNameLst>
                                          <p:attrName>style.visibility</p:attrName>
                                        </p:attrNameLst>
                                      </p:cBhvr>
                                      <p:to>
                                        <p:strVal val="visible"/>
                                      </p:to>
                                    </p:set>
                                    <p:animEffect transition="in" filter="wipe(down)">
                                      <p:cBhvr>
                                        <p:cTn id="228" dur="580">
                                          <p:stCondLst>
                                            <p:cond delay="0"/>
                                          </p:stCondLst>
                                        </p:cTn>
                                        <p:tgtEl>
                                          <p:spTgt spid="77"/>
                                        </p:tgtEl>
                                      </p:cBhvr>
                                    </p:animEffect>
                                    <p:anim calcmode="lin" valueType="num">
                                      <p:cBhvr>
                                        <p:cTn id="229"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234" dur="26">
                                          <p:stCondLst>
                                            <p:cond delay="650"/>
                                          </p:stCondLst>
                                        </p:cTn>
                                        <p:tgtEl>
                                          <p:spTgt spid="77"/>
                                        </p:tgtEl>
                                      </p:cBhvr>
                                      <p:to x="100000" y="60000"/>
                                    </p:animScale>
                                    <p:animScale>
                                      <p:cBhvr>
                                        <p:cTn id="235" dur="166" decel="50000">
                                          <p:stCondLst>
                                            <p:cond delay="676"/>
                                          </p:stCondLst>
                                        </p:cTn>
                                        <p:tgtEl>
                                          <p:spTgt spid="77"/>
                                        </p:tgtEl>
                                      </p:cBhvr>
                                      <p:to x="100000" y="100000"/>
                                    </p:animScale>
                                    <p:animScale>
                                      <p:cBhvr>
                                        <p:cTn id="236" dur="26">
                                          <p:stCondLst>
                                            <p:cond delay="1312"/>
                                          </p:stCondLst>
                                        </p:cTn>
                                        <p:tgtEl>
                                          <p:spTgt spid="77"/>
                                        </p:tgtEl>
                                      </p:cBhvr>
                                      <p:to x="100000" y="80000"/>
                                    </p:animScale>
                                    <p:animScale>
                                      <p:cBhvr>
                                        <p:cTn id="237" dur="166" decel="50000">
                                          <p:stCondLst>
                                            <p:cond delay="1338"/>
                                          </p:stCondLst>
                                        </p:cTn>
                                        <p:tgtEl>
                                          <p:spTgt spid="77"/>
                                        </p:tgtEl>
                                      </p:cBhvr>
                                      <p:to x="100000" y="100000"/>
                                    </p:animScale>
                                    <p:animScale>
                                      <p:cBhvr>
                                        <p:cTn id="238" dur="26">
                                          <p:stCondLst>
                                            <p:cond delay="1642"/>
                                          </p:stCondLst>
                                        </p:cTn>
                                        <p:tgtEl>
                                          <p:spTgt spid="77"/>
                                        </p:tgtEl>
                                      </p:cBhvr>
                                      <p:to x="100000" y="90000"/>
                                    </p:animScale>
                                    <p:animScale>
                                      <p:cBhvr>
                                        <p:cTn id="239" dur="166" decel="50000">
                                          <p:stCondLst>
                                            <p:cond delay="1668"/>
                                          </p:stCondLst>
                                        </p:cTn>
                                        <p:tgtEl>
                                          <p:spTgt spid="77"/>
                                        </p:tgtEl>
                                      </p:cBhvr>
                                      <p:to x="100000" y="100000"/>
                                    </p:animScale>
                                    <p:animScale>
                                      <p:cBhvr>
                                        <p:cTn id="240" dur="26">
                                          <p:stCondLst>
                                            <p:cond delay="1808"/>
                                          </p:stCondLst>
                                        </p:cTn>
                                        <p:tgtEl>
                                          <p:spTgt spid="77"/>
                                        </p:tgtEl>
                                      </p:cBhvr>
                                      <p:to x="100000" y="95000"/>
                                    </p:animScale>
                                    <p:animScale>
                                      <p:cBhvr>
                                        <p:cTn id="241" dur="166" decel="50000">
                                          <p:stCondLst>
                                            <p:cond delay="1834"/>
                                          </p:stCondLst>
                                        </p:cTn>
                                        <p:tgtEl>
                                          <p:spTgt spid="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a:t>
            </a:r>
            <a:r>
              <a:rPr dirty="0" smtClean="0"/>
              <a:t>外观要求</a:t>
            </a:r>
            <a:endParaRPr lang="zh-CN" altLang="en-US" dirty="0"/>
          </a:p>
        </p:txBody>
      </p:sp>
      <p:graphicFrame>
        <p:nvGraphicFramePr>
          <p:cNvPr id="3" name="表格 2"/>
          <p:cNvGraphicFramePr>
            <a:graphicFrameLocks noGrp="1"/>
          </p:cNvGraphicFramePr>
          <p:nvPr/>
        </p:nvGraphicFramePr>
        <p:xfrm>
          <a:off x="2525687" y="1215216"/>
          <a:ext cx="7667658" cy="4480560"/>
        </p:xfrm>
        <a:graphic>
          <a:graphicData uri="http://schemas.openxmlformats.org/drawingml/2006/table">
            <a:tbl>
              <a:tblPr/>
              <a:tblGrid>
                <a:gridCol w="1440783"/>
                <a:gridCol w="2345431"/>
                <a:gridCol w="3881444"/>
              </a:tblGrid>
              <a:tr h="0">
                <a:tc rowSpan="2">
                  <a:txBody>
                    <a:bodyPr/>
                    <a:lstStyle/>
                    <a:p>
                      <a:pPr indent="127000" algn="ctr">
                        <a:lnSpc>
                          <a:spcPct val="150000"/>
                        </a:lnSpc>
                        <a:spcAft>
                          <a:spcPts val="0"/>
                        </a:spcAft>
                      </a:pPr>
                      <a:r>
                        <a:rPr lang="zh-CN" sz="1400" dirty="0">
                          <a:latin typeface="Times New Roman"/>
                          <a:ea typeface="宋体"/>
                          <a:cs typeface="Times New Roman"/>
                        </a:rPr>
                        <a:t>项目</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00" algn="ctr">
                        <a:lnSpc>
                          <a:spcPct val="150000"/>
                        </a:lnSpc>
                        <a:spcAft>
                          <a:spcPts val="0"/>
                        </a:spcAft>
                      </a:pPr>
                      <a:r>
                        <a:rPr lang="zh-CN" sz="1400">
                          <a:latin typeface="Times New Roman"/>
                          <a:ea typeface="宋体"/>
                          <a:cs typeface="Times New Roman"/>
                        </a:rPr>
                        <a:t>要求</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vMerge="1">
                  <a:txBody>
                    <a:bodyPr/>
                    <a:lstStyle/>
                    <a:p>
                      <a:endParaRPr lang="zh-CN" altLang="en-US"/>
                    </a:p>
                  </a:txBody>
                  <a:tcPr/>
                </a:tc>
                <a:tc>
                  <a:txBody>
                    <a:bodyPr/>
                    <a:lstStyle/>
                    <a:p>
                      <a:pPr indent="127000" algn="ctr">
                        <a:lnSpc>
                          <a:spcPct val="150000"/>
                        </a:lnSpc>
                        <a:spcAft>
                          <a:spcPts val="0"/>
                        </a:spcAft>
                      </a:pPr>
                      <a:r>
                        <a:rPr lang="zh-CN" sz="1400" dirty="0">
                          <a:latin typeface="Times New Roman"/>
                          <a:ea typeface="宋体"/>
                          <a:cs typeface="Times New Roman"/>
                        </a:rPr>
                        <a:t>袋</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sz="1400">
                          <a:latin typeface="Times New Roman"/>
                          <a:ea typeface="宋体"/>
                          <a:cs typeface="Times New Roman"/>
                        </a:rPr>
                        <a:t>膜</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27000" algn="ctr">
                        <a:lnSpc>
                          <a:spcPct val="150000"/>
                        </a:lnSpc>
                        <a:spcAft>
                          <a:spcPts val="0"/>
                        </a:spcAft>
                      </a:pPr>
                      <a:r>
                        <a:rPr lang="zh-CN" sz="1400" dirty="0">
                          <a:latin typeface="Times New Roman"/>
                          <a:ea typeface="宋体"/>
                          <a:cs typeface="Times New Roman"/>
                        </a:rPr>
                        <a:t>折皱</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00" algn="ctr">
                        <a:lnSpc>
                          <a:spcPct val="150000"/>
                        </a:lnSpc>
                        <a:spcAft>
                          <a:spcPts val="0"/>
                        </a:spcAft>
                      </a:pPr>
                      <a:r>
                        <a:rPr lang="zh-CN" sz="1400" dirty="0">
                          <a:latin typeface="Times New Roman"/>
                          <a:ea typeface="宋体"/>
                          <a:cs typeface="Times New Roman"/>
                        </a:rPr>
                        <a:t>允许有轻微的间断折皱，但不得多于产品表面积</a:t>
                      </a:r>
                      <a:r>
                        <a:rPr lang="en-US" sz="1400" dirty="0">
                          <a:latin typeface="Times New Roman"/>
                          <a:ea typeface="宋体"/>
                          <a:cs typeface="Times New Roman"/>
                        </a:rPr>
                        <a:t>5%</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a:txBody>
                    <a:bodyPr/>
                    <a:lstStyle/>
                    <a:p>
                      <a:pPr indent="127000" algn="ctr">
                        <a:lnSpc>
                          <a:spcPct val="150000"/>
                        </a:lnSpc>
                        <a:spcAft>
                          <a:spcPts val="0"/>
                        </a:spcAft>
                      </a:pPr>
                      <a:r>
                        <a:rPr lang="zh-CN" sz="1400" dirty="0">
                          <a:latin typeface="Times New Roman"/>
                          <a:ea typeface="宋体"/>
                          <a:cs typeface="Times New Roman"/>
                        </a:rPr>
                        <a:t>气泡</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00" algn="ctr">
                        <a:lnSpc>
                          <a:spcPct val="150000"/>
                        </a:lnSpc>
                        <a:spcAft>
                          <a:spcPts val="0"/>
                        </a:spcAft>
                      </a:pPr>
                      <a:r>
                        <a:rPr lang="zh-CN" sz="1400" dirty="0">
                          <a:latin typeface="Times New Roman"/>
                          <a:ea typeface="宋体"/>
                          <a:cs typeface="Times New Roman"/>
                        </a:rPr>
                        <a:t>不明显</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a:txBody>
                    <a:bodyPr/>
                    <a:lstStyle/>
                    <a:p>
                      <a:pPr indent="127000" algn="ctr">
                        <a:lnSpc>
                          <a:spcPct val="150000"/>
                        </a:lnSpc>
                        <a:spcAft>
                          <a:spcPts val="0"/>
                        </a:spcAft>
                      </a:pPr>
                      <a:r>
                        <a:rPr lang="zh-CN" sz="1400" dirty="0">
                          <a:latin typeface="Times New Roman"/>
                          <a:ea typeface="宋体"/>
                          <a:cs typeface="Times New Roman"/>
                        </a:rPr>
                        <a:t>热封部位</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sz="1400">
                          <a:latin typeface="Times New Roman"/>
                          <a:ea typeface="宋体"/>
                          <a:cs typeface="Times New Roman"/>
                        </a:rPr>
                        <a:t>平整、无虚、无明显气泡</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400" dirty="0">
                          <a:latin typeface="Times New Roman"/>
                          <a:ea typeface="宋体"/>
                          <a:cs typeface="Times New Roman"/>
                        </a:rPr>
                        <a:t>/</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27000" algn="ctr">
                        <a:lnSpc>
                          <a:spcPct val="150000"/>
                        </a:lnSpc>
                        <a:spcAft>
                          <a:spcPts val="0"/>
                        </a:spcAft>
                      </a:pPr>
                      <a:r>
                        <a:rPr lang="zh-CN" sz="1400" dirty="0">
                          <a:latin typeface="Times New Roman"/>
                          <a:ea typeface="宋体"/>
                          <a:cs typeface="Times New Roman"/>
                        </a:rPr>
                        <a:t>材质要求</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00" algn="ctr">
                        <a:lnSpc>
                          <a:spcPct val="150000"/>
                        </a:lnSpc>
                        <a:spcAft>
                          <a:spcPts val="0"/>
                        </a:spcAft>
                      </a:pPr>
                      <a:r>
                        <a:rPr lang="zh-CN" sz="1400" dirty="0">
                          <a:latin typeface="Times New Roman"/>
                          <a:ea typeface="宋体"/>
                          <a:cs typeface="Times New Roman"/>
                        </a:rPr>
                        <a:t>不允许划伤、烫伤、穿孔、异味、粘连、异物、分层、脏污</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a:txBody>
                    <a:bodyPr/>
                    <a:lstStyle/>
                    <a:p>
                      <a:pPr indent="127000" algn="ctr">
                        <a:lnSpc>
                          <a:spcPct val="150000"/>
                        </a:lnSpc>
                        <a:spcAft>
                          <a:spcPts val="0"/>
                        </a:spcAft>
                      </a:pPr>
                      <a:r>
                        <a:rPr lang="zh-CN" sz="1400" dirty="0">
                          <a:latin typeface="Times New Roman"/>
                          <a:ea typeface="宋体"/>
                          <a:cs typeface="Times New Roman"/>
                        </a:rPr>
                        <a:t>模卷松紧</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sz="1400" dirty="0">
                          <a:latin typeface="Times New Roman"/>
                          <a:ea typeface="宋体"/>
                          <a:cs typeface="Times New Roman"/>
                        </a:rPr>
                        <a:t>搬动时不出现膜间滑动</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27000" algn="ctr">
                        <a:lnSpc>
                          <a:spcPct val="150000"/>
                        </a:lnSpc>
                        <a:spcAft>
                          <a:spcPts val="0"/>
                        </a:spcAft>
                      </a:pPr>
                      <a:r>
                        <a:rPr lang="zh-CN" sz="1400" dirty="0">
                          <a:latin typeface="Times New Roman"/>
                          <a:ea typeface="宋体"/>
                          <a:cs typeface="Times New Roman"/>
                        </a:rPr>
                        <a:t>模卷暴筋</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sz="1400" dirty="0">
                          <a:latin typeface="Times New Roman"/>
                          <a:ea typeface="宋体"/>
                          <a:cs typeface="Times New Roman"/>
                        </a:rPr>
                        <a:t>允许有不影响使用的轻微暴筋</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27000" algn="ctr">
                        <a:lnSpc>
                          <a:spcPct val="150000"/>
                        </a:lnSpc>
                        <a:spcAft>
                          <a:spcPts val="0"/>
                        </a:spcAft>
                      </a:pPr>
                      <a:r>
                        <a:rPr lang="zh-CN" sz="1400" dirty="0">
                          <a:latin typeface="Times New Roman"/>
                          <a:ea typeface="宋体"/>
                          <a:cs typeface="Times New Roman"/>
                        </a:rPr>
                        <a:t>膜卷端面不平整度</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sz="1400" dirty="0">
                          <a:latin typeface="Times New Roman"/>
                          <a:ea typeface="宋体"/>
                          <a:cs typeface="Times New Roman"/>
                        </a:rPr>
                        <a:t>不大于</a:t>
                      </a:r>
                      <a:r>
                        <a:rPr lang="en-US" sz="1400" dirty="0">
                          <a:latin typeface="Times New Roman"/>
                          <a:ea typeface="宋体"/>
                          <a:cs typeface="Times New Roman"/>
                        </a:rPr>
                        <a:t>3mm</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27000" algn="ctr">
                        <a:lnSpc>
                          <a:spcPct val="150000"/>
                        </a:lnSpc>
                        <a:spcAft>
                          <a:spcPts val="0"/>
                        </a:spcAft>
                      </a:pPr>
                      <a:r>
                        <a:rPr lang="zh-CN" sz="1400" dirty="0">
                          <a:latin typeface="Times New Roman"/>
                          <a:ea typeface="宋体"/>
                          <a:cs typeface="Times New Roman"/>
                        </a:rPr>
                        <a:t>接头数</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sz="1400">
                          <a:latin typeface="Times New Roman"/>
                          <a:ea typeface="宋体"/>
                          <a:cs typeface="Times New Roman"/>
                        </a:rPr>
                        <a:t>/</a:t>
                      </a:r>
                      <a:endParaRPr lang="zh-CN" sz="140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nSpc>
                          <a:spcPct val="150000"/>
                        </a:lnSpc>
                        <a:spcAft>
                          <a:spcPts val="0"/>
                        </a:spcAft>
                      </a:pPr>
                      <a:r>
                        <a:rPr lang="zh-CN" sz="1400" dirty="0">
                          <a:latin typeface="Times New Roman"/>
                          <a:ea typeface="宋体"/>
                          <a:cs typeface="Times New Roman"/>
                        </a:rPr>
                        <a:t>两层的复合膜长小于</a:t>
                      </a:r>
                      <a:r>
                        <a:rPr lang="en-US" sz="1400" dirty="0">
                          <a:latin typeface="Times New Roman"/>
                          <a:ea typeface="宋体"/>
                          <a:cs typeface="Times New Roman"/>
                        </a:rPr>
                        <a:t>500m</a:t>
                      </a:r>
                      <a:r>
                        <a:rPr lang="zh-CN" sz="1400" dirty="0">
                          <a:latin typeface="Times New Roman"/>
                          <a:ea typeface="宋体"/>
                          <a:cs typeface="Times New Roman"/>
                        </a:rPr>
                        <a:t>时不多于</a:t>
                      </a:r>
                      <a:r>
                        <a:rPr lang="en-US" sz="1400" dirty="0">
                          <a:latin typeface="Times New Roman"/>
                          <a:ea typeface="宋体"/>
                          <a:cs typeface="Times New Roman"/>
                        </a:rPr>
                        <a:t>1</a:t>
                      </a:r>
                      <a:r>
                        <a:rPr lang="zh-CN" sz="1400" dirty="0">
                          <a:latin typeface="Times New Roman"/>
                          <a:ea typeface="宋体"/>
                          <a:cs typeface="Times New Roman"/>
                        </a:rPr>
                        <a:t>个；大于等于</a:t>
                      </a:r>
                      <a:r>
                        <a:rPr lang="en-US" sz="1400" dirty="0">
                          <a:latin typeface="Times New Roman"/>
                          <a:ea typeface="宋体"/>
                          <a:cs typeface="Times New Roman"/>
                        </a:rPr>
                        <a:t>500m</a:t>
                      </a:r>
                      <a:r>
                        <a:rPr lang="zh-CN" sz="1400" dirty="0">
                          <a:latin typeface="Times New Roman"/>
                          <a:ea typeface="宋体"/>
                          <a:cs typeface="Times New Roman"/>
                        </a:rPr>
                        <a:t>时不多于</a:t>
                      </a:r>
                      <a:r>
                        <a:rPr lang="en-US" sz="1400" dirty="0">
                          <a:latin typeface="Times New Roman"/>
                          <a:ea typeface="宋体"/>
                          <a:cs typeface="Times New Roman"/>
                        </a:rPr>
                        <a:t>2</a:t>
                      </a:r>
                      <a:r>
                        <a:rPr lang="zh-CN" sz="1400" dirty="0">
                          <a:latin typeface="Times New Roman"/>
                          <a:ea typeface="宋体"/>
                          <a:cs typeface="Times New Roman"/>
                        </a:rPr>
                        <a:t>个；三层的复合膜长不小于</a:t>
                      </a:r>
                      <a:r>
                        <a:rPr lang="en-US" sz="1400" dirty="0">
                          <a:latin typeface="Times New Roman"/>
                          <a:ea typeface="宋体"/>
                          <a:cs typeface="Times New Roman"/>
                        </a:rPr>
                        <a:t>800m</a:t>
                      </a:r>
                      <a:r>
                        <a:rPr lang="zh-CN" sz="1400" dirty="0">
                          <a:latin typeface="Times New Roman"/>
                          <a:ea typeface="宋体"/>
                          <a:cs typeface="Times New Roman"/>
                        </a:rPr>
                        <a:t>时不多于</a:t>
                      </a:r>
                      <a:r>
                        <a:rPr lang="en-US" sz="1400" dirty="0">
                          <a:latin typeface="Times New Roman"/>
                          <a:ea typeface="宋体"/>
                          <a:cs typeface="Times New Roman"/>
                        </a:rPr>
                        <a:t>3</a:t>
                      </a:r>
                      <a:r>
                        <a:rPr lang="zh-CN" sz="1400" dirty="0">
                          <a:latin typeface="Times New Roman"/>
                          <a:ea typeface="宋体"/>
                          <a:cs typeface="Times New Roman"/>
                        </a:rPr>
                        <a:t>个；接头应对图案，接头处应该牢固有明显标记</a:t>
                      </a:r>
                      <a:endParaRPr lang="zh-CN" sz="1400" dirty="0">
                        <a:latin typeface="Tahoma"/>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525555" y="6073000"/>
            <a:ext cx="6786610" cy="400110"/>
          </a:xfrm>
          <a:prstGeom prst="rect">
            <a:avLst/>
          </a:prstGeom>
          <a:noFill/>
        </p:spPr>
        <p:txBody>
          <a:bodyPr wrap="square" rtlCol="0">
            <a:spAutoFit/>
          </a:bodyPr>
          <a:lstStyle/>
          <a:p>
            <a:r>
              <a:rPr lang="zh-CN" altLang="en-US" sz="2000" dirty="0" smtClean="0"/>
              <a:t>检测方法：</a:t>
            </a:r>
            <a:r>
              <a:rPr lang="zh-CN" altLang="en-US" sz="2000" b="1" dirty="0" smtClean="0"/>
              <a:t>目测、</a:t>
            </a:r>
            <a:r>
              <a:rPr lang="zh-CN" altLang="en-US" sz="2000" dirty="0" smtClean="0"/>
              <a:t>量具测量（精度不低于</a:t>
            </a:r>
            <a:r>
              <a:rPr lang="en-US" altLang="zh-CN" sz="2000" dirty="0" smtClean="0"/>
              <a:t>0.5mm</a:t>
            </a:r>
            <a:r>
              <a:rPr lang="zh-CN" altLang="en-US" sz="2000" dirty="0" smtClean="0"/>
              <a:t>）</a:t>
            </a:r>
            <a:endParaRPr lang="zh-CN" alt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关于标际</a:t>
            </a:r>
            <a:endParaRPr dirty="0"/>
          </a:p>
        </p:txBody>
      </p:sp>
      <p:sp>
        <p:nvSpPr>
          <p:cNvPr id="3" name="Text Box 5"/>
          <p:cNvSpPr txBox="1">
            <a:spLocks noChangeArrowheads="1"/>
          </p:cNvSpPr>
          <p:nvPr/>
        </p:nvSpPr>
        <p:spPr bwMode="auto">
          <a:xfrm>
            <a:off x="827236" y="3635583"/>
            <a:ext cx="10293948" cy="2401205"/>
          </a:xfrm>
          <a:prstGeom prst="rect">
            <a:avLst/>
          </a:prstGeom>
        </p:spPr>
        <p:style>
          <a:lnRef idx="2">
            <a:schemeClr val="accent1"/>
          </a:lnRef>
          <a:fillRef idx="1">
            <a:schemeClr val="lt1"/>
          </a:fillRef>
          <a:effectRef idx="0">
            <a:schemeClr val="accent1"/>
          </a:effectRef>
          <a:fontRef idx="minor">
            <a:schemeClr val="dk1"/>
          </a:fontRef>
        </p:style>
        <p:txBody>
          <a:bodyPr wrap="square" lIns="91442" tIns="45721" rIns="91442" bIns="45721">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dirty="0" smtClean="0">
                <a:latin typeface="+mn-ea"/>
                <a:ea typeface="+mn-ea"/>
              </a:rPr>
              <a:t>公司</a:t>
            </a:r>
            <a:r>
              <a:rPr lang="zh-CN" altLang="en-US" sz="2000" dirty="0">
                <a:latin typeface="+mn-ea"/>
                <a:ea typeface="+mn-ea"/>
              </a:rPr>
              <a:t>名：</a:t>
            </a:r>
            <a:r>
              <a:rPr lang="zh-CN" altLang="en-US" sz="2000" b="1" dirty="0">
                <a:latin typeface="+mn-ea"/>
                <a:ea typeface="+mn-ea"/>
              </a:rPr>
              <a:t>广州标际包装设备有限公司</a:t>
            </a:r>
          </a:p>
          <a:p>
            <a:pPr>
              <a:lnSpc>
                <a:spcPct val="150000"/>
              </a:lnSpc>
            </a:pPr>
            <a:r>
              <a:rPr lang="zh-CN" altLang="en-US" sz="2000" dirty="0" smtClean="0">
                <a:latin typeface="+mn-ea"/>
                <a:ea typeface="+mn-ea"/>
              </a:rPr>
              <a:t>电话</a:t>
            </a:r>
            <a:r>
              <a:rPr lang="zh-CN" altLang="en-US" sz="2000" dirty="0">
                <a:latin typeface="+mn-ea"/>
                <a:ea typeface="+mn-ea"/>
              </a:rPr>
              <a:t>：020-822</a:t>
            </a:r>
            <a:r>
              <a:rPr lang="en-US" altLang="zh-CN" sz="2000" dirty="0">
                <a:latin typeface="+mn-ea"/>
                <a:ea typeface="+mn-ea"/>
              </a:rPr>
              <a:t>22550</a:t>
            </a:r>
            <a:r>
              <a:rPr lang="zh-CN" altLang="en-US" sz="2000" dirty="0">
                <a:latin typeface="+mn-ea"/>
                <a:ea typeface="+mn-ea"/>
              </a:rPr>
              <a:t>，</a:t>
            </a:r>
            <a:r>
              <a:rPr lang="zh-CN" altLang="en-US" sz="2000" dirty="0" smtClean="0">
                <a:latin typeface="+mn-ea"/>
                <a:ea typeface="+mn-ea"/>
              </a:rPr>
              <a:t>8</a:t>
            </a:r>
            <a:r>
              <a:rPr lang="en-US" altLang="zh-CN" sz="2000" dirty="0" smtClean="0">
                <a:latin typeface="+mn-ea"/>
                <a:ea typeface="+mn-ea"/>
              </a:rPr>
              <a:t>7592871</a:t>
            </a:r>
            <a:r>
              <a:rPr lang="zh-CN" altLang="en-US" sz="2000" dirty="0" smtClean="0">
                <a:latin typeface="+mn-ea"/>
                <a:ea typeface="+mn-ea"/>
              </a:rPr>
              <a:t>，</a:t>
            </a:r>
            <a:r>
              <a:rPr lang="en-US" altLang="zh-CN" sz="2000" dirty="0" smtClean="0">
                <a:latin typeface="+mn-ea"/>
                <a:ea typeface="+mn-ea"/>
              </a:rPr>
              <a:t>86153786 </a:t>
            </a:r>
          </a:p>
          <a:p>
            <a:pPr eaLnBrk="1" hangingPunct="1">
              <a:lnSpc>
                <a:spcPct val="150000"/>
              </a:lnSpc>
            </a:pPr>
            <a:r>
              <a:rPr lang="zh-CN" altLang="en-US" sz="2000" dirty="0" smtClean="0">
                <a:latin typeface="+mn-ea"/>
                <a:ea typeface="+mn-ea"/>
              </a:rPr>
              <a:t>售后服务</a:t>
            </a:r>
            <a:r>
              <a:rPr lang="zh-CN" altLang="en-US" sz="2000" dirty="0">
                <a:latin typeface="+mn-ea"/>
                <a:ea typeface="+mn-ea"/>
              </a:rPr>
              <a:t>全球统一热线：</a:t>
            </a:r>
            <a:r>
              <a:rPr lang="en-US" altLang="zh-CN" sz="2000" dirty="0">
                <a:latin typeface="+mn-ea"/>
                <a:ea typeface="+mn-ea"/>
              </a:rPr>
              <a:t>4007886855</a:t>
            </a:r>
          </a:p>
          <a:p>
            <a:pPr>
              <a:lnSpc>
                <a:spcPct val="150000"/>
              </a:lnSpc>
            </a:pPr>
            <a:r>
              <a:rPr lang="zh-CN" altLang="en-US" sz="2000" dirty="0" smtClean="0">
                <a:latin typeface="+mn-ea"/>
                <a:ea typeface="+mn-ea"/>
              </a:rPr>
              <a:t>网址：</a:t>
            </a:r>
            <a:r>
              <a:rPr lang="en-US" altLang="zh-CN" sz="2000" dirty="0" smtClean="0">
                <a:latin typeface="+mn-ea"/>
                <a:ea typeface="+mn-ea"/>
              </a:rPr>
              <a:t>http://</a:t>
            </a:r>
            <a:r>
              <a:rPr lang="zh-CN" altLang="en-US" sz="2000" dirty="0" smtClean="0">
                <a:latin typeface="+mn-ea"/>
                <a:ea typeface="+mn-ea"/>
              </a:rPr>
              <a:t>www</a:t>
            </a:r>
            <a:r>
              <a:rPr lang="en-US" altLang="zh-CN" sz="2000" dirty="0" smtClean="0">
                <a:latin typeface="+mn-ea"/>
                <a:ea typeface="+mn-ea"/>
              </a:rPr>
              <a:t>.</a:t>
            </a:r>
            <a:r>
              <a:rPr lang="zh-CN" altLang="en-US" sz="2000" dirty="0" smtClean="0">
                <a:latin typeface="+mn-ea"/>
                <a:ea typeface="+mn-ea"/>
              </a:rPr>
              <a:t>gbtest</a:t>
            </a:r>
            <a:r>
              <a:rPr lang="zh-CN" altLang="en-US" sz="2000" dirty="0">
                <a:latin typeface="+mn-ea"/>
                <a:ea typeface="+mn-ea"/>
              </a:rPr>
              <a:t>.</a:t>
            </a:r>
            <a:r>
              <a:rPr lang="zh-CN" altLang="en-US" sz="2000" dirty="0" smtClean="0">
                <a:latin typeface="+mn-ea"/>
                <a:ea typeface="+mn-ea"/>
              </a:rPr>
              <a:t>cn   </a:t>
            </a:r>
            <a:endParaRPr lang="en-US" altLang="zh-CN" sz="2000" dirty="0" smtClean="0">
              <a:latin typeface="+mn-ea"/>
              <a:ea typeface="+mn-ea"/>
            </a:endParaRPr>
          </a:p>
          <a:p>
            <a:pPr>
              <a:lnSpc>
                <a:spcPct val="150000"/>
              </a:lnSpc>
            </a:pPr>
            <a:r>
              <a:rPr lang="zh-CN" altLang="en-US" sz="2000" dirty="0" smtClean="0">
                <a:latin typeface="+mn-ea"/>
                <a:ea typeface="+mn-ea"/>
              </a:rPr>
              <a:t>邮箱：</a:t>
            </a:r>
            <a:r>
              <a:rPr lang="en-US" altLang="zh-CN" sz="2000" dirty="0" smtClean="0">
                <a:latin typeface="+mn-ea"/>
                <a:ea typeface="+mn-ea"/>
              </a:rPr>
              <a:t>gbtest@vip.163.com</a:t>
            </a:r>
            <a:endParaRPr lang="zh-CN" altLang="en-US" sz="2000" dirty="0">
              <a:latin typeface="+mn-ea"/>
              <a:ea typeface="+mn-ea"/>
            </a:endParaRPr>
          </a:p>
        </p:txBody>
      </p:sp>
      <p:pic>
        <p:nvPicPr>
          <p:cNvPr id="4" name="图片 3" descr="手机网站二维码"/>
          <p:cNvPicPr>
            <a:picLocks noChangeAspect="1"/>
          </p:cNvPicPr>
          <p:nvPr/>
        </p:nvPicPr>
        <p:blipFill>
          <a:blip r:embed="rId2"/>
          <a:stretch>
            <a:fillRect/>
          </a:stretch>
        </p:blipFill>
        <p:spPr>
          <a:xfrm>
            <a:off x="8129058" y="4064577"/>
            <a:ext cx="1440187" cy="1440333"/>
          </a:xfrm>
          <a:prstGeom prst="rect">
            <a:avLst/>
          </a:prstGeom>
        </p:spPr>
      </p:pic>
      <p:pic>
        <p:nvPicPr>
          <p:cNvPr id="5" name="图片 4" descr="边长30cm"/>
          <p:cNvPicPr>
            <a:picLocks noChangeAspect="1"/>
          </p:cNvPicPr>
          <p:nvPr/>
        </p:nvPicPr>
        <p:blipFill>
          <a:blip r:embed="rId3" cstate="print"/>
          <a:stretch>
            <a:fillRect/>
          </a:stretch>
        </p:blipFill>
        <p:spPr>
          <a:xfrm>
            <a:off x="9569246" y="4050061"/>
            <a:ext cx="1440187" cy="1440333"/>
          </a:xfrm>
          <a:prstGeom prst="rect">
            <a:avLst/>
          </a:prstGeom>
        </p:spPr>
      </p:pic>
      <p:pic>
        <p:nvPicPr>
          <p:cNvPr id="6" name="图片 5" descr="159444208957173279"/>
          <p:cNvPicPr>
            <a:picLocks noChangeAspect="1"/>
          </p:cNvPicPr>
          <p:nvPr/>
        </p:nvPicPr>
        <p:blipFill>
          <a:blip r:embed="rId4"/>
          <a:stretch>
            <a:fillRect/>
          </a:stretch>
        </p:blipFill>
        <p:spPr>
          <a:xfrm>
            <a:off x="3789022" y="1334980"/>
            <a:ext cx="4063840" cy="1980458"/>
          </a:xfrm>
          <a:prstGeom prst="rect">
            <a:avLst/>
          </a:prstGeom>
          <a:ln>
            <a:noFill/>
          </a:ln>
          <a:effectLst>
            <a:outerShdw blurRad="190500" algn="tl" rotWithShape="0">
              <a:srgbClr val="000000">
                <a:alpha val="70000"/>
              </a:srgbClr>
            </a:outerShdw>
          </a:effectLst>
        </p:spPr>
      </p:pic>
      <p:pic>
        <p:nvPicPr>
          <p:cNvPr id="7" name="Picture 3" descr="F:\GBPI_P图\标物图片\新建文件夹\DSC01119.JPG"/>
          <p:cNvPicPr>
            <a:picLocks noChangeAspect="1" noChangeArrowheads="1"/>
          </p:cNvPicPr>
          <p:nvPr/>
        </p:nvPicPr>
        <p:blipFill>
          <a:blip r:embed="rId5" cstate="print"/>
          <a:srcRect l="13534" r="5043"/>
          <a:stretch>
            <a:fillRect/>
          </a:stretch>
        </p:blipFill>
        <p:spPr bwMode="auto">
          <a:xfrm>
            <a:off x="736816" y="1334980"/>
            <a:ext cx="2871209" cy="1980458"/>
          </a:xfrm>
          <a:prstGeom prst="rect">
            <a:avLst/>
          </a:prstGeom>
          <a:ln>
            <a:noFill/>
          </a:ln>
          <a:effectLst>
            <a:outerShdw blurRad="190500" algn="tl" rotWithShape="0">
              <a:srgbClr val="000000">
                <a:alpha val="70000"/>
              </a:srgbClr>
            </a:outerShdw>
          </a:effectLst>
        </p:spPr>
      </p:pic>
      <p:pic>
        <p:nvPicPr>
          <p:cNvPr id="8" name="图片 7" descr="cnas-1"/>
          <p:cNvPicPr>
            <a:picLocks noChangeAspect="1"/>
          </p:cNvPicPr>
          <p:nvPr/>
        </p:nvPicPr>
        <p:blipFill>
          <a:blip r:embed="rId6" cstate="print"/>
          <a:stretch>
            <a:fillRect/>
          </a:stretch>
        </p:blipFill>
        <p:spPr>
          <a:xfrm>
            <a:off x="739197" y="1334980"/>
            <a:ext cx="464841" cy="422885"/>
          </a:xfrm>
          <a:prstGeom prst="rect">
            <a:avLst/>
          </a:prstGeom>
        </p:spPr>
      </p:pic>
      <p:pic>
        <p:nvPicPr>
          <p:cNvPr id="9" name="Picture 4" descr="F:\GBPI_P图\DSC00491.JPG"/>
          <p:cNvPicPr>
            <a:picLocks noChangeAspect="1" noChangeArrowheads="1"/>
          </p:cNvPicPr>
          <p:nvPr/>
        </p:nvPicPr>
        <p:blipFill>
          <a:blip r:embed="rId7" cstate="print"/>
          <a:srcRect l="6732"/>
          <a:stretch>
            <a:fillRect/>
          </a:stretch>
        </p:blipFill>
        <p:spPr bwMode="auto">
          <a:xfrm>
            <a:off x="8001471" y="1334980"/>
            <a:ext cx="3288912" cy="1980458"/>
          </a:xfrm>
          <a:prstGeom prst="rect">
            <a:avLst/>
          </a:prstGeom>
          <a:ln>
            <a:noFill/>
          </a:ln>
          <a:effectLst>
            <a:outerShdw blurRad="190500" algn="tl" rotWithShape="0">
              <a:srgbClr val="000000">
                <a:alpha val="70000"/>
              </a:srgbClr>
            </a:outerShdw>
          </a:effectLst>
        </p:spPr>
      </p:pic>
    </p:spTree>
  </p:cSld>
  <p:clrMapOvr>
    <a:masterClrMapping/>
  </p:clrMapOvr>
  <p:transition advTm="11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bwMode="auto">
          <a:xfrm>
            <a:off x="5642540" y="1893267"/>
            <a:ext cx="1920500" cy="1920445"/>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9" name="TextBox 18"/>
          <p:cNvSpPr txBox="1"/>
          <p:nvPr/>
        </p:nvSpPr>
        <p:spPr>
          <a:xfrm>
            <a:off x="6006164" y="2284136"/>
            <a:ext cx="1193395" cy="1265486"/>
          </a:xfrm>
          <a:prstGeom prst="rect">
            <a:avLst/>
          </a:prstGeom>
          <a:noFill/>
        </p:spPr>
        <p:txBody>
          <a:bodyPr wrap="square" lIns="135390" tIns="67692" rIns="135390" bIns="67692"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300" dirty="0"/>
              <a:t>观</a:t>
            </a:r>
          </a:p>
        </p:txBody>
      </p:sp>
      <p:sp>
        <p:nvSpPr>
          <p:cNvPr id="21" name="椭圆 20"/>
          <p:cNvSpPr/>
          <p:nvPr/>
        </p:nvSpPr>
        <p:spPr bwMode="auto">
          <a:xfrm>
            <a:off x="7411467" y="2611928"/>
            <a:ext cx="1920500" cy="1920445"/>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22" name="TextBox 21"/>
          <p:cNvSpPr txBox="1"/>
          <p:nvPr/>
        </p:nvSpPr>
        <p:spPr>
          <a:xfrm>
            <a:off x="7775098" y="3002805"/>
            <a:ext cx="1193395" cy="1265486"/>
          </a:xfrm>
          <a:prstGeom prst="rect">
            <a:avLst/>
          </a:prstGeom>
          <a:noFill/>
        </p:spPr>
        <p:txBody>
          <a:bodyPr wrap="square" lIns="135390" tIns="67692" rIns="135390" bIns="67692"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300" dirty="0"/>
              <a:t>看</a:t>
            </a:r>
          </a:p>
        </p:txBody>
      </p:sp>
      <p:sp>
        <p:nvSpPr>
          <p:cNvPr id="15" name="椭圆 14"/>
          <p:cNvSpPr/>
          <p:nvPr/>
        </p:nvSpPr>
        <p:spPr bwMode="auto">
          <a:xfrm>
            <a:off x="4448445" y="3135996"/>
            <a:ext cx="1920500" cy="1920445"/>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16" name="TextBox 15"/>
          <p:cNvSpPr txBox="1"/>
          <p:nvPr/>
        </p:nvSpPr>
        <p:spPr>
          <a:xfrm>
            <a:off x="4812076" y="3526824"/>
            <a:ext cx="1193395" cy="1265486"/>
          </a:xfrm>
          <a:prstGeom prst="rect">
            <a:avLst/>
          </a:prstGeom>
          <a:noFill/>
        </p:spPr>
        <p:txBody>
          <a:bodyPr wrap="square" lIns="135390" tIns="67692" rIns="135390" bIns="67692"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300" dirty="0"/>
              <a:t>谢</a:t>
            </a:r>
          </a:p>
        </p:txBody>
      </p:sp>
      <p:sp>
        <p:nvSpPr>
          <p:cNvPr id="3" name="椭圆 2"/>
          <p:cNvSpPr/>
          <p:nvPr/>
        </p:nvSpPr>
        <p:spPr bwMode="auto">
          <a:xfrm>
            <a:off x="2960629" y="2181628"/>
            <a:ext cx="1920500" cy="1920445"/>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lang="zh-CN" altLang="en-US">
              <a:solidFill>
                <a:prstClr val="white"/>
              </a:solidFill>
            </a:endParaRPr>
          </a:p>
        </p:txBody>
      </p:sp>
      <p:sp>
        <p:nvSpPr>
          <p:cNvPr id="4" name="TextBox 3"/>
          <p:cNvSpPr txBox="1"/>
          <p:nvPr/>
        </p:nvSpPr>
        <p:spPr>
          <a:xfrm>
            <a:off x="3336217" y="2572446"/>
            <a:ext cx="1193395" cy="1265486"/>
          </a:xfrm>
          <a:prstGeom prst="rect">
            <a:avLst/>
          </a:prstGeom>
          <a:noFill/>
          <a:ln w="22225">
            <a:noFill/>
          </a:ln>
        </p:spPr>
        <p:txBody>
          <a:bodyPr wrap="square" lIns="135390" tIns="67692" rIns="135390" bIns="67692" rtlCol="0">
            <a:spAutoFit/>
          </a:bodyPr>
          <a:lstStyle/>
          <a:p>
            <a:pPr algn="ctr"/>
            <a:r>
              <a:rPr lang="zh-CN" altLang="en-US" sz="7300" b="1" dirty="0">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rPr>
              <a:t>谢</a:t>
            </a:r>
            <a:endParaRPr lang="zh-CN" altLang="en-US" sz="6700" b="1" dirty="0">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endParaRPr>
          </a:p>
        </p:txBody>
      </p:sp>
      <p:sp>
        <p:nvSpPr>
          <p:cNvPr id="23" name="MH_Other_4"/>
          <p:cNvSpPr/>
          <p:nvPr>
            <p:custDataLst>
              <p:tags r:id="rId1"/>
            </p:custDataLst>
          </p:nvPr>
        </p:nvSpPr>
        <p:spPr>
          <a:xfrm>
            <a:off x="8692300" y="4736413"/>
            <a:ext cx="576150" cy="57613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24" name="MH_Other_4"/>
          <p:cNvSpPr/>
          <p:nvPr>
            <p:custDataLst>
              <p:tags r:id="rId2"/>
            </p:custDataLst>
          </p:nvPr>
        </p:nvSpPr>
        <p:spPr>
          <a:xfrm>
            <a:off x="3193171" y="4558940"/>
            <a:ext cx="359443" cy="355281"/>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25" name="MH_Other_4"/>
          <p:cNvSpPr/>
          <p:nvPr>
            <p:custDataLst>
              <p:tags r:id="rId3"/>
            </p:custDataLst>
          </p:nvPr>
        </p:nvSpPr>
        <p:spPr>
          <a:xfrm>
            <a:off x="10156302" y="2095237"/>
            <a:ext cx="768200" cy="768178"/>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26" name="MH_Other_4"/>
          <p:cNvSpPr/>
          <p:nvPr>
            <p:custDataLst>
              <p:tags r:id="rId4"/>
            </p:custDataLst>
          </p:nvPr>
        </p:nvSpPr>
        <p:spPr>
          <a:xfrm>
            <a:off x="936877" y="3327993"/>
            <a:ext cx="768200" cy="768178"/>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27" name="MH_Other_4"/>
          <p:cNvSpPr/>
          <p:nvPr>
            <p:custDataLst>
              <p:tags r:id="rId5"/>
            </p:custDataLst>
          </p:nvPr>
        </p:nvSpPr>
        <p:spPr>
          <a:xfrm>
            <a:off x="1897234" y="4230645"/>
            <a:ext cx="473977" cy="46848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28" name="MH_Other_4"/>
          <p:cNvSpPr/>
          <p:nvPr>
            <p:custDataLst>
              <p:tags r:id="rId6"/>
            </p:custDataLst>
          </p:nvPr>
        </p:nvSpPr>
        <p:spPr>
          <a:xfrm>
            <a:off x="8177862" y="1721639"/>
            <a:ext cx="384100" cy="3840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29" name="MH_Other_4"/>
          <p:cNvSpPr/>
          <p:nvPr>
            <p:custDataLst>
              <p:tags r:id="rId7"/>
            </p:custDataLst>
          </p:nvPr>
        </p:nvSpPr>
        <p:spPr>
          <a:xfrm>
            <a:off x="3217107" y="1489690"/>
            <a:ext cx="469252" cy="46381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0" name="MH_Other_4"/>
          <p:cNvSpPr/>
          <p:nvPr>
            <p:custDataLst>
              <p:tags r:id="rId8"/>
            </p:custDataLst>
          </p:nvPr>
        </p:nvSpPr>
        <p:spPr>
          <a:xfrm>
            <a:off x="6800701" y="4334939"/>
            <a:ext cx="312081" cy="30846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1" name="MH_Other_4"/>
          <p:cNvSpPr/>
          <p:nvPr>
            <p:custDataLst>
              <p:tags r:id="rId9"/>
            </p:custDataLst>
          </p:nvPr>
        </p:nvSpPr>
        <p:spPr>
          <a:xfrm>
            <a:off x="9675910" y="4434149"/>
            <a:ext cx="480125" cy="480111"/>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2" name="MH_Other_4"/>
          <p:cNvSpPr/>
          <p:nvPr>
            <p:custDataLst>
              <p:tags r:id="rId10"/>
            </p:custDataLst>
          </p:nvPr>
        </p:nvSpPr>
        <p:spPr>
          <a:xfrm>
            <a:off x="1956721" y="2570590"/>
            <a:ext cx="432113" cy="432100"/>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3" name="MH_Other_4"/>
          <p:cNvSpPr/>
          <p:nvPr>
            <p:custDataLst>
              <p:tags r:id="rId11"/>
            </p:custDataLst>
          </p:nvPr>
        </p:nvSpPr>
        <p:spPr>
          <a:xfrm>
            <a:off x="4659565" y="2095237"/>
            <a:ext cx="384100" cy="38408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4" name="MH_Other_4"/>
          <p:cNvSpPr/>
          <p:nvPr>
            <p:custDataLst>
              <p:tags r:id="rId12"/>
            </p:custDataLst>
          </p:nvPr>
        </p:nvSpPr>
        <p:spPr>
          <a:xfrm>
            <a:off x="7567221" y="4700368"/>
            <a:ext cx="267767" cy="26775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5" name="MH_Other_4"/>
          <p:cNvSpPr/>
          <p:nvPr>
            <p:custDataLst>
              <p:tags r:id="rId13"/>
            </p:custDataLst>
          </p:nvPr>
        </p:nvSpPr>
        <p:spPr>
          <a:xfrm>
            <a:off x="6841660" y="1413151"/>
            <a:ext cx="288075" cy="28806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6" name="MH_Other_4"/>
          <p:cNvSpPr/>
          <p:nvPr>
            <p:custDataLst>
              <p:tags r:id="rId14"/>
            </p:custDataLst>
          </p:nvPr>
        </p:nvSpPr>
        <p:spPr>
          <a:xfrm>
            <a:off x="4084975" y="4489122"/>
            <a:ext cx="240063" cy="240056"/>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7" name="MH_Other_4"/>
          <p:cNvSpPr/>
          <p:nvPr>
            <p:custDataLst>
              <p:tags r:id="rId15"/>
            </p:custDataLst>
          </p:nvPr>
        </p:nvSpPr>
        <p:spPr>
          <a:xfrm>
            <a:off x="9819949" y="3327993"/>
            <a:ext cx="192050" cy="19204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8" name="MH_Other_4"/>
          <p:cNvSpPr/>
          <p:nvPr>
            <p:custDataLst>
              <p:tags r:id="rId16"/>
            </p:custDataLst>
          </p:nvPr>
        </p:nvSpPr>
        <p:spPr>
          <a:xfrm>
            <a:off x="6030316" y="4953011"/>
            <a:ext cx="336088" cy="336078"/>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90" tIns="67692" rIns="135390" bIns="67692" anchor="ctr"/>
          <a:lstStyle/>
          <a:p>
            <a:pPr algn="ctr"/>
            <a:endParaRPr lang="en-US">
              <a:solidFill>
                <a:prstClr val="white"/>
              </a:solidFill>
              <a:sym typeface="+mn-lt"/>
            </a:endParaRPr>
          </a:p>
        </p:txBody>
      </p:sp>
      <p:sp>
        <p:nvSpPr>
          <p:cNvPr id="39" name="TextBox 38"/>
          <p:cNvSpPr txBox="1"/>
          <p:nvPr/>
        </p:nvSpPr>
        <p:spPr>
          <a:xfrm>
            <a:off x="2097059" y="5672889"/>
            <a:ext cx="7622599" cy="400111"/>
          </a:xfrm>
          <a:prstGeom prst="rect">
            <a:avLst/>
          </a:prstGeom>
          <a:noFill/>
        </p:spPr>
        <p:txBody>
          <a:bodyPr wrap="none" lIns="91433" tIns="45716" rIns="91433" bIns="45716" rtlCol="0">
            <a:spAutoFit/>
          </a:bodyPr>
          <a:lstStyle/>
          <a:p>
            <a:pPr algn="ctr"/>
            <a:r>
              <a:rPr lang="zh-CN" altLang="en-US" sz="2000" dirty="0" smtClean="0"/>
              <a:t>本文档产权归属广州标际包装设备有限公司，未经允许不得转载！</a:t>
            </a:r>
            <a:endParaRPr lang="zh-CN" altLang="en-US" sz="2000" dirty="0"/>
          </a:p>
        </p:txBody>
      </p:sp>
    </p:spTree>
    <p:extLst>
      <p:ext uri="{BB962C8B-B14F-4D97-AF65-F5344CB8AC3E}">
        <p14:creationId xmlns:p14="http://schemas.microsoft.com/office/powerpoint/2010/main" xmlns="" val="4024658877"/>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50000">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1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50000">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14:bounceEnd="50000">
                                          <p:cBhvr additive="base">
                                            <p:cTn id="15"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50000">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14:bounceEnd="50000">
                                          <p:cBhvr additive="base">
                                            <p:cTn id="19" dur="1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2.5E-6 3.29423E-6 L -0.04531 -0.20439 " pathEditMode="relative" rAng="0" ptsTypes="AA">
                                          <p:cBhvr>
                                            <p:cTn id="74" dur="500" fill="hold"/>
                                            <p:tgtEl>
                                              <p:spTgt spid="23"/>
                                            </p:tgtEl>
                                            <p:attrNameLst>
                                              <p:attrName>ppt_x</p:attrName>
                                              <p:attrName>ppt_y</p:attrName>
                                            </p:attrNameLst>
                                          </p:cBhvr>
                                          <p:rCtr x="-2274" y="-1021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3.61111E-6 4.94288E-6 L -0.12204 -0.16734 " pathEditMode="relative" rAng="0" ptsTypes="AA">
                                          <p:cBhvr>
                                            <p:cTn id="89" dur="500" fill="hold"/>
                                            <p:tgtEl>
                                              <p:spTgt spid="31"/>
                                            </p:tgtEl>
                                            <p:attrNameLst>
                                              <p:attrName>ppt_x</p:attrName>
                                              <p:attrName>ppt_y</p:attrName>
                                            </p:attrNameLst>
                                          </p:cBhvr>
                                          <p:rCtr x="-6111" y="-836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05556E-6 2.34949E-6 L -0.24132 -0.12597 " pathEditMode="relative" rAng="0" ptsTypes="AA">
                                          <p:cBhvr>
                                            <p:cTn id="104" dur="500" fill="hold"/>
                                            <p:tgtEl>
                                              <p:spTgt spid="25"/>
                                            </p:tgtEl>
                                            <p:attrNameLst>
                                              <p:attrName>ppt_x</p:attrName>
                                              <p:attrName>ppt_y</p:attrName>
                                            </p:attrNameLst>
                                          </p:cBhvr>
                                          <p:rCtr x="-12066" y="-6298"/>
                                        </p:animMotion>
                                      </p:childTnLst>
                                    </p:cTn>
                                  </p:par>
                                  <p:par>
                                    <p:cTn id="105" presetID="10" presetClass="entr" presetSubtype="0" fill="hold" grpId="0" nodeType="withEffect">
                                      <p:stCondLst>
                                        <p:cond delay="430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42" presetClass="path" presetSubtype="0" accel="50000" decel="50000" autoRev="1" fill="hold" grpId="1" nodeType="withEffect">
                                      <p:stCondLst>
                                        <p:cond delay="3800"/>
                                      </p:stCondLst>
                                      <p:childTnLst>
                                        <p:animMotion origin="layout" path="M -3.61111E-6 -1.33374E-6 L -0.10625 0.00093 " pathEditMode="relative" rAng="0" ptsTypes="AA">
                                          <p:cBhvr>
                                            <p:cTn id="109" dur="500" fill="hold"/>
                                            <p:tgtEl>
                                              <p:spTgt spid="37"/>
                                            </p:tgtEl>
                                            <p:attrNameLst>
                                              <p:attrName>ppt_x</p:attrName>
                                              <p:attrName>ppt_y</p:attrName>
                                            </p:attrNameLst>
                                          </p:cBhvr>
                                          <p:rCtr x="-5313" y="31"/>
                                        </p:animMotion>
                                      </p:childTnLst>
                                    </p:cTn>
                                  </p:par>
                                  <p:par>
                                    <p:cTn id="110" presetID="10" presetClass="entr" presetSubtype="0" fill="hold" grpId="0" nodeType="withEffect">
                                      <p:stCondLst>
                                        <p:cond delay="445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42" presetClass="path" presetSubtype="0" accel="50000" decel="50000" autoRev="1" fill="hold" grpId="1" nodeType="withEffect">
                                      <p:stCondLst>
                                        <p:cond delay="3950"/>
                                      </p:stCondLst>
                                      <p:childTnLst>
                                        <p:animMotion origin="layout" path="M -1.66667E-6 -1.19173E-6 L -0.01354 -0.25224 " pathEditMode="relative" rAng="0" ptsTypes="AA">
                                          <p:cBhvr>
                                            <p:cTn id="114" dur="500" fill="hold"/>
                                            <p:tgtEl>
                                              <p:spTgt spid="30"/>
                                            </p:tgtEl>
                                            <p:attrNameLst>
                                              <p:attrName>ppt_x</p:attrName>
                                              <p:attrName>ppt_y</p:attrName>
                                            </p:attrNameLst>
                                          </p:cBhvr>
                                          <p:rCtr x="-677" y="-12627"/>
                                        </p:animMotion>
                                      </p:childTnLst>
                                    </p:cTn>
                                  </p:par>
                                  <p:par>
                                    <p:cTn id="115" presetID="10" presetClass="entr" presetSubtype="0" fill="hold" grpId="0" nodeType="withEffect">
                                      <p:stCondLst>
                                        <p:cond delay="460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childTnLst>
                                    </p:cTn>
                                  </p:par>
                                  <p:par>
                                    <p:cTn id="118" presetID="42" presetClass="path" presetSubtype="0" accel="50000" decel="50000" autoRev="1" fill="hold" grpId="1" nodeType="withEffect">
                                      <p:stCondLst>
                                        <p:cond delay="4100"/>
                                      </p:stCondLst>
                                      <p:childTnLst>
                                        <p:animMotion origin="layout" path="M 3.61111E-6 -3.5196E-7 L 0.05955 -0.1766 " pathEditMode="relative" rAng="0" ptsTypes="AA">
                                          <p:cBhvr>
                                            <p:cTn id="119" dur="500" fill="hold"/>
                                            <p:tgtEl>
                                              <p:spTgt spid="34"/>
                                            </p:tgtEl>
                                            <p:attrNameLst>
                                              <p:attrName>ppt_x</p:attrName>
                                              <p:attrName>ppt_y</p:attrName>
                                            </p:attrNameLst>
                                          </p:cBhvr>
                                          <p:rCtr x="2969" y="-8830"/>
                                        </p:animMotion>
                                      </p:childTnLst>
                                    </p:cTn>
                                  </p:par>
                                  <p:par>
                                    <p:cTn id="120" presetID="10" presetClass="entr" presetSubtype="0" fill="hold" grpId="0" nodeType="withEffect">
                                      <p:stCondLst>
                                        <p:cond delay="475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par>
                                    <p:cTn id="123" presetID="42" presetClass="path" presetSubtype="0" accel="50000" decel="50000" autoRev="1" fill="hold" grpId="1" nodeType="withEffect">
                                      <p:stCondLst>
                                        <p:cond delay="4250"/>
                                      </p:stCondLst>
                                      <p:childTnLst>
                                        <p:animMotion origin="layout" path="M -3.88889E-6 -1.66409E-6 L -0.1368 0.12319 " pathEditMode="relative" rAng="0" ptsTypes="AA">
                                          <p:cBhvr>
                                            <p:cTn id="124"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2" grpId="0"/>
          <p:bldP spid="15" grpId="0" animBg="1"/>
          <p:bldP spid="16" grpId="0"/>
          <p:bldP spid="3" grpId="0" animBg="1"/>
          <p:bldP spid="4" grpId="0"/>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1+#ppt_w/2"/>
                                              </p:val>
                                            </p:tav>
                                            <p:tav tm="100000">
                                              <p:val>
                                                <p:strVal val="#ppt_x"/>
                                              </p:val>
                                            </p:tav>
                                          </p:tavLst>
                                        </p:anim>
                                        <p:anim calcmode="lin" valueType="num">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2.5E-6 3.29423E-6 L -0.04531 -0.20439 " pathEditMode="relative" rAng="0" ptsTypes="AA">
                                          <p:cBhvr>
                                            <p:cTn id="74" dur="500" fill="hold"/>
                                            <p:tgtEl>
                                              <p:spTgt spid="23"/>
                                            </p:tgtEl>
                                            <p:attrNameLst>
                                              <p:attrName>ppt_x</p:attrName>
                                              <p:attrName>ppt_y</p:attrName>
                                            </p:attrNameLst>
                                          </p:cBhvr>
                                          <p:rCtr x="-2274" y="-1021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3.61111E-6 4.94288E-6 L -0.12204 -0.16734 " pathEditMode="relative" rAng="0" ptsTypes="AA">
                                          <p:cBhvr>
                                            <p:cTn id="89" dur="500" fill="hold"/>
                                            <p:tgtEl>
                                              <p:spTgt spid="31"/>
                                            </p:tgtEl>
                                            <p:attrNameLst>
                                              <p:attrName>ppt_x</p:attrName>
                                              <p:attrName>ppt_y</p:attrName>
                                            </p:attrNameLst>
                                          </p:cBhvr>
                                          <p:rCtr x="-6111" y="-836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05556E-6 2.34949E-6 L -0.24132 -0.12597 " pathEditMode="relative" rAng="0" ptsTypes="AA">
                                          <p:cBhvr>
                                            <p:cTn id="104" dur="500" fill="hold"/>
                                            <p:tgtEl>
                                              <p:spTgt spid="25"/>
                                            </p:tgtEl>
                                            <p:attrNameLst>
                                              <p:attrName>ppt_x</p:attrName>
                                              <p:attrName>ppt_y</p:attrName>
                                            </p:attrNameLst>
                                          </p:cBhvr>
                                          <p:rCtr x="-12066" y="-6298"/>
                                        </p:animMotion>
                                      </p:childTnLst>
                                    </p:cTn>
                                  </p:par>
                                  <p:par>
                                    <p:cTn id="105" presetID="10" presetClass="entr" presetSubtype="0" fill="hold" grpId="0" nodeType="withEffect">
                                      <p:stCondLst>
                                        <p:cond delay="430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42" presetClass="path" presetSubtype="0" accel="50000" decel="50000" autoRev="1" fill="hold" grpId="1" nodeType="withEffect">
                                      <p:stCondLst>
                                        <p:cond delay="3800"/>
                                      </p:stCondLst>
                                      <p:childTnLst>
                                        <p:animMotion origin="layout" path="M -3.61111E-6 -1.33374E-6 L -0.10625 0.00093 " pathEditMode="relative" rAng="0" ptsTypes="AA">
                                          <p:cBhvr>
                                            <p:cTn id="109" dur="500" fill="hold"/>
                                            <p:tgtEl>
                                              <p:spTgt spid="37"/>
                                            </p:tgtEl>
                                            <p:attrNameLst>
                                              <p:attrName>ppt_x</p:attrName>
                                              <p:attrName>ppt_y</p:attrName>
                                            </p:attrNameLst>
                                          </p:cBhvr>
                                          <p:rCtr x="-5313" y="31"/>
                                        </p:animMotion>
                                      </p:childTnLst>
                                    </p:cTn>
                                  </p:par>
                                  <p:par>
                                    <p:cTn id="110" presetID="10" presetClass="entr" presetSubtype="0" fill="hold" grpId="0" nodeType="withEffect">
                                      <p:stCondLst>
                                        <p:cond delay="445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42" presetClass="path" presetSubtype="0" accel="50000" decel="50000" autoRev="1" fill="hold" grpId="1" nodeType="withEffect">
                                      <p:stCondLst>
                                        <p:cond delay="3950"/>
                                      </p:stCondLst>
                                      <p:childTnLst>
                                        <p:animMotion origin="layout" path="M -1.66667E-6 -1.19173E-6 L -0.01354 -0.25224 " pathEditMode="relative" rAng="0" ptsTypes="AA">
                                          <p:cBhvr>
                                            <p:cTn id="114" dur="500" fill="hold"/>
                                            <p:tgtEl>
                                              <p:spTgt spid="30"/>
                                            </p:tgtEl>
                                            <p:attrNameLst>
                                              <p:attrName>ppt_x</p:attrName>
                                              <p:attrName>ppt_y</p:attrName>
                                            </p:attrNameLst>
                                          </p:cBhvr>
                                          <p:rCtr x="-677" y="-12627"/>
                                        </p:animMotion>
                                      </p:childTnLst>
                                    </p:cTn>
                                  </p:par>
                                  <p:par>
                                    <p:cTn id="115" presetID="10" presetClass="entr" presetSubtype="0" fill="hold" grpId="0" nodeType="withEffect">
                                      <p:stCondLst>
                                        <p:cond delay="460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childTnLst>
                                    </p:cTn>
                                  </p:par>
                                  <p:par>
                                    <p:cTn id="118" presetID="42" presetClass="path" presetSubtype="0" accel="50000" decel="50000" autoRev="1" fill="hold" grpId="1" nodeType="withEffect">
                                      <p:stCondLst>
                                        <p:cond delay="4100"/>
                                      </p:stCondLst>
                                      <p:childTnLst>
                                        <p:animMotion origin="layout" path="M 3.61111E-6 -3.5196E-7 L 0.05955 -0.1766 " pathEditMode="relative" rAng="0" ptsTypes="AA">
                                          <p:cBhvr>
                                            <p:cTn id="119" dur="500" fill="hold"/>
                                            <p:tgtEl>
                                              <p:spTgt spid="34"/>
                                            </p:tgtEl>
                                            <p:attrNameLst>
                                              <p:attrName>ppt_x</p:attrName>
                                              <p:attrName>ppt_y</p:attrName>
                                            </p:attrNameLst>
                                          </p:cBhvr>
                                          <p:rCtr x="2969" y="-8830"/>
                                        </p:animMotion>
                                      </p:childTnLst>
                                    </p:cTn>
                                  </p:par>
                                  <p:par>
                                    <p:cTn id="120" presetID="10" presetClass="entr" presetSubtype="0" fill="hold" grpId="0" nodeType="withEffect">
                                      <p:stCondLst>
                                        <p:cond delay="475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par>
                                    <p:cTn id="123" presetID="42" presetClass="path" presetSubtype="0" accel="50000" decel="50000" autoRev="1" fill="hold" grpId="1" nodeType="withEffect">
                                      <p:stCondLst>
                                        <p:cond delay="4250"/>
                                      </p:stCondLst>
                                      <p:childTnLst>
                                        <p:animMotion origin="layout" path="M -3.88889E-6 -1.66409E-6 L -0.1368 0.12319 " pathEditMode="relative" rAng="0" ptsTypes="AA">
                                          <p:cBhvr>
                                            <p:cTn id="124"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2" grpId="0"/>
          <p:bldP spid="15" grpId="0" animBg="1"/>
          <p:bldP spid="16" grpId="0"/>
          <p:bldP spid="3" grpId="0" animBg="1"/>
          <p:bldP spid="4" grpId="0"/>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a:t>
            </a:r>
            <a:r>
              <a:rPr dirty="0" smtClean="0"/>
              <a:t>印刷质量要求</a:t>
            </a:r>
            <a:endParaRPr lang="zh-CN" altLang="en-US" dirty="0"/>
          </a:p>
        </p:txBody>
      </p:sp>
      <p:sp>
        <p:nvSpPr>
          <p:cNvPr id="4" name="TextBox 3"/>
          <p:cNvSpPr txBox="1"/>
          <p:nvPr/>
        </p:nvSpPr>
        <p:spPr>
          <a:xfrm>
            <a:off x="1311241" y="3929860"/>
            <a:ext cx="4500594" cy="400110"/>
          </a:xfrm>
          <a:prstGeom prst="rect">
            <a:avLst/>
          </a:prstGeom>
          <a:noFill/>
        </p:spPr>
        <p:txBody>
          <a:bodyPr wrap="square" rtlCol="0">
            <a:spAutoFit/>
          </a:bodyPr>
          <a:lstStyle/>
          <a:p>
            <a:r>
              <a:rPr lang="zh-CN" altLang="en-US" sz="2000" dirty="0" smtClean="0"/>
              <a:t>检测仪器：</a:t>
            </a:r>
            <a:r>
              <a:rPr lang="zh-CN" altLang="en-US" sz="2000" b="1" dirty="0" smtClean="0"/>
              <a:t>商品条码印刷机</a:t>
            </a:r>
            <a:endParaRPr lang="zh-CN" altLang="en-US" sz="2000" b="1" dirty="0"/>
          </a:p>
        </p:txBody>
      </p:sp>
      <p:pic>
        <p:nvPicPr>
          <p:cNvPr id="5122" name="Picture 2"/>
          <p:cNvPicPr>
            <a:picLocks noChangeAspect="1" noChangeArrowheads="1"/>
          </p:cNvPicPr>
          <p:nvPr/>
        </p:nvPicPr>
        <p:blipFill>
          <a:blip r:embed="rId2"/>
          <a:srcRect/>
          <a:stretch>
            <a:fillRect/>
          </a:stretch>
        </p:blipFill>
        <p:spPr bwMode="auto">
          <a:xfrm>
            <a:off x="1311241" y="1000902"/>
            <a:ext cx="8494712" cy="2686050"/>
          </a:xfrm>
          <a:prstGeom prst="rect">
            <a:avLst/>
          </a:prstGeom>
          <a:noFill/>
          <a:ln w="9525">
            <a:noFill/>
            <a:miter lim="800000"/>
            <a:headEnd/>
            <a:tailEnd/>
          </a:ln>
          <a:effectLst/>
        </p:spPr>
      </p:pic>
      <p:sp>
        <p:nvSpPr>
          <p:cNvPr id="6" name="矩形 5"/>
          <p:cNvSpPr/>
          <p:nvPr/>
        </p:nvSpPr>
        <p:spPr>
          <a:xfrm>
            <a:off x="1311241" y="5358620"/>
            <a:ext cx="9929882" cy="584775"/>
          </a:xfrm>
          <a:prstGeom prst="rect">
            <a:avLst/>
          </a:prstGeom>
        </p:spPr>
        <p:txBody>
          <a:bodyPr wrap="square">
            <a:spAutoFit/>
          </a:bodyPr>
          <a:lstStyle/>
          <a:p>
            <a:r>
              <a:rPr lang="zh-CN" altLang="en-US" sz="1600" dirty="0" smtClean="0"/>
              <a:t>备注：</a:t>
            </a:r>
            <a:r>
              <a:rPr lang="en-US" altLang="zh-CN" sz="1600" dirty="0" smtClean="0"/>
              <a:t>GB/T 17497-1998</a:t>
            </a:r>
            <a:r>
              <a:rPr lang="zh-CN" altLang="en-US" sz="1600" dirty="0" smtClean="0"/>
              <a:t>已被标准</a:t>
            </a:r>
            <a:r>
              <a:rPr lang="en-US" altLang="zh-CN" sz="1600" dirty="0" smtClean="0"/>
              <a:t>GB/T 17497.1-2012</a:t>
            </a:r>
            <a:r>
              <a:rPr lang="zh-CN" altLang="en-US" sz="1600" dirty="0" smtClean="0"/>
              <a:t>、</a:t>
            </a:r>
            <a:r>
              <a:rPr lang="en-US" altLang="zh-CN" sz="1600" dirty="0" smtClean="0"/>
              <a:t>GB/T 17497.2-2012</a:t>
            </a:r>
            <a:r>
              <a:rPr lang="zh-CN" altLang="en-US" sz="1600" dirty="0" smtClean="0"/>
              <a:t>、</a:t>
            </a:r>
            <a:r>
              <a:rPr lang="en-US" altLang="zh-CN" sz="1600" dirty="0" smtClean="0"/>
              <a:t>GB/T 17497.3-2012</a:t>
            </a:r>
            <a:r>
              <a:rPr lang="zh-CN" altLang="en-US" sz="1600" dirty="0" smtClean="0"/>
              <a:t>取代</a:t>
            </a:r>
            <a:endParaRPr lang="en-US" altLang="zh-CN" sz="1600" dirty="0" smtClean="0"/>
          </a:p>
          <a:p>
            <a:r>
              <a:rPr lang="en-US" altLang="zh-CN" sz="1600" dirty="0" smtClean="0"/>
              <a:t>           GB 14257-2002</a:t>
            </a:r>
            <a:r>
              <a:rPr lang="zh-CN" altLang="en-US" sz="1600" dirty="0" smtClean="0"/>
              <a:t>已被标准</a:t>
            </a:r>
            <a:r>
              <a:rPr lang="en-US" altLang="zh-CN" sz="1600" dirty="0" smtClean="0"/>
              <a:t>GB 14257-2009</a:t>
            </a:r>
            <a:r>
              <a:rPr lang="zh-CN" altLang="en-US" sz="1600" dirty="0" smtClean="0"/>
              <a:t>取代</a:t>
            </a:r>
          </a:p>
        </p:txBody>
      </p:sp>
      <p:sp>
        <p:nvSpPr>
          <p:cNvPr id="7" name="TextBox 6"/>
          <p:cNvSpPr txBox="1"/>
          <p:nvPr/>
        </p:nvSpPr>
        <p:spPr>
          <a:xfrm>
            <a:off x="1311241" y="4436420"/>
            <a:ext cx="9787006" cy="707886"/>
          </a:xfrm>
          <a:prstGeom prst="rect">
            <a:avLst/>
          </a:prstGeom>
          <a:noFill/>
        </p:spPr>
        <p:txBody>
          <a:bodyPr wrap="square" rtlCol="0">
            <a:spAutoFit/>
          </a:bodyPr>
          <a:lstStyle/>
          <a:p>
            <a:r>
              <a:rPr lang="zh-CN" altLang="en-US" sz="2000" dirty="0" smtClean="0"/>
              <a:t>检测方法： </a:t>
            </a:r>
            <a:r>
              <a:rPr lang="en-US" altLang="zh-CN" sz="2000" b="1" dirty="0" smtClean="0"/>
              <a:t>GB/T 7707</a:t>
            </a:r>
            <a:r>
              <a:rPr lang="zh-CN" altLang="en-US" sz="2000" b="1" dirty="0" smtClean="0"/>
              <a:t>、</a:t>
            </a:r>
            <a:r>
              <a:rPr lang="en-US" altLang="zh-CN" sz="2000" dirty="0" smtClean="0"/>
              <a:t> GB/T 17497.1-2012</a:t>
            </a:r>
            <a:r>
              <a:rPr lang="zh-CN" altLang="en-US" sz="2000" dirty="0" smtClean="0"/>
              <a:t>、</a:t>
            </a:r>
            <a:r>
              <a:rPr lang="en-US" altLang="zh-CN" sz="2000" dirty="0" smtClean="0"/>
              <a:t>GB/T 17497.2-2012</a:t>
            </a:r>
            <a:r>
              <a:rPr lang="zh-CN" altLang="en-US" sz="2000" dirty="0" smtClean="0"/>
              <a:t>、</a:t>
            </a:r>
            <a:r>
              <a:rPr lang="en-US" altLang="zh-CN" sz="2000" dirty="0" smtClean="0"/>
              <a:t>GB/T 17497.3-2012</a:t>
            </a:r>
            <a:r>
              <a:rPr lang="zh-CN" altLang="en-US" sz="2000" dirty="0" smtClean="0"/>
              <a:t> 、</a:t>
            </a:r>
            <a:r>
              <a:rPr lang="en-US" altLang="zh-CN" sz="2000" dirty="0" smtClean="0"/>
              <a:t>GB 12904-2003 </a:t>
            </a:r>
            <a:r>
              <a:rPr lang="zh-CN" altLang="en-US" sz="2000" dirty="0" smtClean="0"/>
              <a:t>、</a:t>
            </a:r>
            <a:r>
              <a:rPr lang="en-US" altLang="zh-CN" sz="2000" dirty="0" smtClean="0"/>
              <a:t> GB 14257-2009</a:t>
            </a:r>
            <a:r>
              <a:rPr lang="zh-CN" altLang="en-US" sz="2000" dirty="0" smtClean="0"/>
              <a:t>、</a:t>
            </a:r>
            <a:r>
              <a:rPr lang="en-US" altLang="zh-CN" sz="2000" dirty="0" smtClean="0"/>
              <a:t>GB 16331</a:t>
            </a:r>
            <a:r>
              <a:rPr lang="zh-CN" altLang="en-US" sz="2000" dirty="0" smtClean="0"/>
              <a:t>、</a:t>
            </a:r>
            <a:r>
              <a:rPr lang="en-US" altLang="zh-CN" sz="2000" dirty="0" smtClean="0"/>
              <a:t>GB/T 18348-2008</a:t>
            </a:r>
            <a:endParaRPr lang="zh-CN" altLang="en-US"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1.3 </a:t>
            </a:r>
            <a:r>
              <a:rPr dirty="0" smtClean="0"/>
              <a:t>尺寸要求</a:t>
            </a:r>
            <a:endParaRPr lang="zh-CN" altLang="en-US" dirty="0"/>
          </a:p>
        </p:txBody>
      </p:sp>
      <p:pic>
        <p:nvPicPr>
          <p:cNvPr id="6146" name="Picture 2"/>
          <p:cNvPicPr>
            <a:picLocks noChangeAspect="1" noChangeArrowheads="1"/>
          </p:cNvPicPr>
          <p:nvPr/>
        </p:nvPicPr>
        <p:blipFill>
          <a:blip r:embed="rId2"/>
          <a:srcRect/>
          <a:stretch>
            <a:fillRect/>
          </a:stretch>
        </p:blipFill>
        <p:spPr bwMode="auto">
          <a:xfrm>
            <a:off x="1168365" y="1072340"/>
            <a:ext cx="8947140" cy="4738911"/>
          </a:xfrm>
          <a:prstGeom prst="rect">
            <a:avLst/>
          </a:prstGeom>
          <a:noFill/>
          <a:ln w="9525">
            <a:noFill/>
            <a:miter lim="800000"/>
            <a:headEnd/>
            <a:tailEnd/>
          </a:ln>
          <a:effectLst/>
        </p:spPr>
      </p:pic>
      <p:sp>
        <p:nvSpPr>
          <p:cNvPr id="4" name="TextBox 3"/>
          <p:cNvSpPr txBox="1"/>
          <p:nvPr/>
        </p:nvSpPr>
        <p:spPr>
          <a:xfrm>
            <a:off x="1168365" y="5930124"/>
            <a:ext cx="6572296" cy="400110"/>
          </a:xfrm>
          <a:prstGeom prst="rect">
            <a:avLst/>
          </a:prstGeom>
          <a:noFill/>
        </p:spPr>
        <p:txBody>
          <a:bodyPr wrap="square" rtlCol="0">
            <a:spAutoFit/>
          </a:bodyPr>
          <a:lstStyle/>
          <a:p>
            <a:r>
              <a:rPr lang="zh-CN" altLang="en-US" sz="2000" dirty="0" smtClean="0"/>
              <a:t>检测仪器：</a:t>
            </a:r>
            <a:r>
              <a:rPr lang="zh-CN" altLang="en-US" sz="2000" b="1" dirty="0" smtClean="0"/>
              <a:t>电子</a:t>
            </a:r>
            <a:r>
              <a:rPr lang="zh-CN" altLang="en-US" sz="2000" b="1" dirty="0" smtClean="0">
                <a:latin typeface="+mn-ea"/>
                <a:cs typeface="黑体" pitchFamily="49" charset="-122"/>
              </a:rPr>
              <a:t>测厚仪、</a:t>
            </a:r>
            <a:r>
              <a:rPr lang="zh-CN" altLang="en-US" sz="2000" dirty="0" smtClean="0"/>
              <a:t>量具测量（精度不低于</a:t>
            </a:r>
            <a:r>
              <a:rPr lang="en-US" altLang="zh-CN" sz="2000" dirty="0" smtClean="0"/>
              <a:t>0.5mm</a:t>
            </a:r>
            <a:r>
              <a:rPr lang="zh-CN" altLang="en-US" sz="2000" dirty="0" smtClean="0"/>
              <a:t>）</a:t>
            </a:r>
            <a:endParaRPr lang="zh-CN" altLang="en-US" sz="2000" dirty="0"/>
          </a:p>
        </p:txBody>
      </p:sp>
      <p:sp>
        <p:nvSpPr>
          <p:cNvPr id="5" name="TextBox 4"/>
          <p:cNvSpPr txBox="1"/>
          <p:nvPr/>
        </p:nvSpPr>
        <p:spPr>
          <a:xfrm>
            <a:off x="1168365" y="6358752"/>
            <a:ext cx="6572296" cy="400110"/>
          </a:xfrm>
          <a:prstGeom prst="rect">
            <a:avLst/>
          </a:prstGeom>
          <a:noFill/>
        </p:spPr>
        <p:txBody>
          <a:bodyPr wrap="square" rtlCol="0">
            <a:spAutoFit/>
          </a:bodyPr>
          <a:lstStyle/>
          <a:p>
            <a:r>
              <a:rPr lang="zh-CN" altLang="en-US" sz="2000" dirty="0" smtClean="0"/>
              <a:t>检测方法： </a:t>
            </a:r>
            <a:r>
              <a:rPr lang="en-US" altLang="zh-CN" sz="2000" b="1" dirty="0" smtClean="0"/>
              <a:t>GB/T 6672-2001</a:t>
            </a:r>
            <a:r>
              <a:rPr lang="zh-CN" altLang="en-US" sz="2000" b="1" dirty="0" smtClean="0"/>
              <a:t>、</a:t>
            </a:r>
            <a:r>
              <a:rPr lang="en-US" altLang="zh-CN" sz="2000" b="1" dirty="0" smtClean="0"/>
              <a:t>GB/T 6673-2001</a:t>
            </a:r>
            <a:endParaRPr lang="zh-CN" altLang="en-US" sz="2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3"/>
          <p:cNvSpPr txBox="1"/>
          <p:nvPr/>
        </p:nvSpPr>
        <p:spPr>
          <a:xfrm>
            <a:off x="1239803" y="3786984"/>
            <a:ext cx="5429288" cy="400110"/>
          </a:xfrm>
          <a:prstGeom prst="rect">
            <a:avLst/>
          </a:prstGeom>
          <a:noFill/>
        </p:spPr>
        <p:txBody>
          <a:bodyPr wrap="square" rtlCol="0">
            <a:spAutoFit/>
          </a:bodyPr>
          <a:lstStyle/>
          <a:p>
            <a:r>
              <a:rPr lang="zh-CN" altLang="en-US" sz="2000" dirty="0" smtClean="0"/>
              <a:t>检测仪器：</a:t>
            </a:r>
            <a:r>
              <a:rPr lang="zh-CN" altLang="en-US" sz="2000" b="1" dirty="0" smtClean="0"/>
              <a:t>电子拉力</a:t>
            </a:r>
            <a:r>
              <a:rPr lang="zh-CN" altLang="en-US" sz="2000" b="1" dirty="0" smtClean="0"/>
              <a:t>机</a:t>
            </a:r>
            <a:r>
              <a:rPr lang="zh-CN" altLang="en-US" sz="2000" b="1" dirty="0" smtClean="0"/>
              <a:t>、反压</a:t>
            </a:r>
            <a:r>
              <a:rPr lang="zh-CN" altLang="en-US" sz="2000" b="1" dirty="0" smtClean="0"/>
              <a:t>蒸煮消毒锅</a:t>
            </a:r>
            <a:endParaRPr lang="zh-CN" altLang="en-US" sz="2000" b="1" dirty="0"/>
          </a:p>
        </p:txBody>
      </p:sp>
      <p:sp>
        <p:nvSpPr>
          <p:cNvPr id="5"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1. </a:t>
            </a:r>
            <a:r>
              <a:rPr lang="zh-CN" altLang="en-US" sz="2000" b="1" dirty="0" smtClean="0">
                <a:solidFill>
                  <a:schemeClr val="accent1"/>
                </a:solidFill>
              </a:rPr>
              <a:t>剥离力</a:t>
            </a:r>
            <a:endParaRPr lang="zh-CN" altLang="en-US" sz="2000" b="1" dirty="0">
              <a:solidFill>
                <a:schemeClr val="accent1"/>
              </a:solidFill>
            </a:endParaRPr>
          </a:p>
        </p:txBody>
      </p:sp>
      <p:pic>
        <p:nvPicPr>
          <p:cNvPr id="7171" name="Picture 3"/>
          <p:cNvPicPr>
            <a:picLocks noChangeAspect="1" noChangeArrowheads="1"/>
          </p:cNvPicPr>
          <p:nvPr/>
        </p:nvPicPr>
        <p:blipFill>
          <a:blip r:embed="rId2"/>
          <a:srcRect/>
          <a:stretch>
            <a:fillRect/>
          </a:stretch>
        </p:blipFill>
        <p:spPr bwMode="auto">
          <a:xfrm>
            <a:off x="882613" y="1429530"/>
            <a:ext cx="10733088" cy="1323975"/>
          </a:xfrm>
          <a:prstGeom prst="rect">
            <a:avLst/>
          </a:prstGeom>
          <a:noFill/>
          <a:ln w="9525">
            <a:noFill/>
            <a:miter lim="800000"/>
            <a:headEnd/>
            <a:tailEnd/>
          </a:ln>
          <a:effectLst/>
        </p:spPr>
      </p:pic>
      <p:sp>
        <p:nvSpPr>
          <p:cNvPr id="6" name="TextBox 5"/>
          <p:cNvSpPr txBox="1"/>
          <p:nvPr/>
        </p:nvSpPr>
        <p:spPr>
          <a:xfrm>
            <a:off x="1239803" y="4358488"/>
            <a:ext cx="6572296" cy="400110"/>
          </a:xfrm>
          <a:prstGeom prst="rect">
            <a:avLst/>
          </a:prstGeom>
          <a:noFill/>
        </p:spPr>
        <p:txBody>
          <a:bodyPr wrap="square" rtlCol="0">
            <a:spAutoFit/>
          </a:bodyPr>
          <a:lstStyle/>
          <a:p>
            <a:r>
              <a:rPr lang="zh-CN" altLang="en-US" sz="2000" dirty="0" smtClean="0"/>
              <a:t>检测方法： </a:t>
            </a:r>
            <a:r>
              <a:rPr lang="en-US" altLang="zh-CN" sz="2000" b="1" dirty="0" smtClean="0"/>
              <a:t>GB/T 8808-1988</a:t>
            </a:r>
            <a:endParaRPr lang="zh-CN" altLang="en-US" sz="2000" dirty="0" smtClean="0"/>
          </a:p>
        </p:txBody>
      </p:sp>
      <p:sp>
        <p:nvSpPr>
          <p:cNvPr id="7" name="矩形 6"/>
          <p:cNvSpPr/>
          <p:nvPr/>
        </p:nvSpPr>
        <p:spPr>
          <a:xfrm>
            <a:off x="1382679" y="4858554"/>
            <a:ext cx="7000924" cy="1200329"/>
          </a:xfrm>
          <a:prstGeom prst="rect">
            <a:avLst/>
          </a:prstGeom>
        </p:spPr>
        <p:txBody>
          <a:bodyPr wrap="square">
            <a:spAutoFit/>
          </a:bodyPr>
          <a:lstStyle/>
          <a:p>
            <a:pPr>
              <a:lnSpc>
                <a:spcPct val="150000"/>
              </a:lnSpc>
            </a:pPr>
            <a:r>
              <a:rPr lang="zh-CN" altLang="en-US" sz="1600" dirty="0" smtClean="0"/>
              <a:t>备注：水煮</a:t>
            </a:r>
            <a:r>
              <a:rPr lang="zh-CN" altLang="en-US" sz="1600" dirty="0" smtClean="0"/>
              <a:t>级产品的使用温度在</a:t>
            </a:r>
            <a:r>
              <a:rPr lang="en-US" altLang="zh-CN" sz="1600" dirty="0" smtClean="0"/>
              <a:t>80℃</a:t>
            </a:r>
            <a:r>
              <a:rPr lang="zh-CN" altLang="en-US" sz="1600" dirty="0" smtClean="0"/>
              <a:t>以上～</a:t>
            </a:r>
            <a:r>
              <a:rPr lang="en-US" altLang="zh-CN" sz="1600" dirty="0" smtClean="0"/>
              <a:t>100℃</a:t>
            </a:r>
            <a:r>
              <a:rPr lang="zh-CN" altLang="en-US" sz="1600" dirty="0" smtClean="0"/>
              <a:t>（含</a:t>
            </a:r>
            <a:r>
              <a:rPr lang="en-US" altLang="zh-CN" sz="1600" dirty="0" smtClean="0"/>
              <a:t>100℃)</a:t>
            </a:r>
            <a:r>
              <a:rPr lang="zh-CN" altLang="en-US" sz="1600" dirty="0" smtClean="0"/>
              <a:t>。</a:t>
            </a:r>
          </a:p>
          <a:p>
            <a:pPr>
              <a:lnSpc>
                <a:spcPct val="150000"/>
              </a:lnSpc>
            </a:pPr>
            <a:r>
              <a:rPr lang="zh-CN" altLang="en-US" sz="1600" dirty="0" smtClean="0"/>
              <a:t>　　</a:t>
            </a:r>
            <a:r>
              <a:rPr lang="zh-CN" altLang="en-US" sz="1600" dirty="0" smtClean="0"/>
              <a:t>    半</a:t>
            </a:r>
            <a:r>
              <a:rPr lang="zh-CN" altLang="en-US" sz="1600" dirty="0" smtClean="0"/>
              <a:t>高温蒸煮级的产品使用温度在</a:t>
            </a:r>
            <a:r>
              <a:rPr lang="en-US" altLang="zh-CN" sz="1600" dirty="0" smtClean="0"/>
              <a:t>100℃</a:t>
            </a:r>
            <a:r>
              <a:rPr lang="zh-CN" altLang="en-US" sz="1600" dirty="0" smtClean="0"/>
              <a:t>以上～</a:t>
            </a:r>
            <a:r>
              <a:rPr lang="en-US" altLang="zh-CN" sz="1600" dirty="0" smtClean="0"/>
              <a:t>121℃</a:t>
            </a:r>
            <a:r>
              <a:rPr lang="zh-CN" altLang="en-US" sz="1600" dirty="0" smtClean="0"/>
              <a:t>（含</a:t>
            </a:r>
            <a:r>
              <a:rPr lang="en-US" altLang="zh-CN" sz="1600" dirty="0" smtClean="0"/>
              <a:t>121℃)</a:t>
            </a:r>
            <a:r>
              <a:rPr lang="zh-CN" altLang="en-US" sz="1600" dirty="0" smtClean="0"/>
              <a:t>。</a:t>
            </a:r>
          </a:p>
          <a:p>
            <a:pPr>
              <a:lnSpc>
                <a:spcPct val="150000"/>
              </a:lnSpc>
            </a:pPr>
            <a:r>
              <a:rPr lang="zh-CN" altLang="en-US" sz="1600" dirty="0" smtClean="0"/>
              <a:t>　　</a:t>
            </a:r>
            <a:r>
              <a:rPr lang="zh-CN" altLang="en-US" sz="1600" dirty="0" smtClean="0"/>
              <a:t>    高温</a:t>
            </a:r>
            <a:r>
              <a:rPr lang="zh-CN" altLang="en-US" sz="1600" dirty="0" smtClean="0"/>
              <a:t>蒸煮级的产品使用温度在</a:t>
            </a:r>
            <a:r>
              <a:rPr lang="en-US" altLang="zh-CN" sz="1600" dirty="0" smtClean="0"/>
              <a:t>121℃</a:t>
            </a:r>
            <a:r>
              <a:rPr lang="zh-CN" altLang="en-US" sz="1600" dirty="0" smtClean="0"/>
              <a:t>以上～</a:t>
            </a:r>
            <a:r>
              <a:rPr lang="en-US" altLang="zh-CN" sz="1600" dirty="0" smtClean="0"/>
              <a:t>145℃</a:t>
            </a:r>
            <a:r>
              <a:rPr lang="zh-CN" altLang="en-US" sz="1600" dirty="0" smtClean="0"/>
              <a:t>（含</a:t>
            </a:r>
            <a:r>
              <a:rPr lang="en-US" altLang="zh-CN" sz="1600" dirty="0" smtClean="0"/>
              <a:t>145℃)</a:t>
            </a:r>
            <a:r>
              <a:rPr lang="zh-CN" altLang="en-US" sz="1400" dirty="0" smtClean="0"/>
              <a:t>。</a:t>
            </a:r>
            <a:endParaRPr lang="zh-CN" alt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dirty="0" smtClean="0"/>
              <a:t>物理力学性能要求</a:t>
            </a:r>
            <a:endParaRPr lang="zh-CN" altLang="en-US" dirty="0"/>
          </a:p>
        </p:txBody>
      </p:sp>
      <p:sp>
        <p:nvSpPr>
          <p:cNvPr id="4" name="TextBox 3"/>
          <p:cNvSpPr txBox="1"/>
          <p:nvPr/>
        </p:nvSpPr>
        <p:spPr>
          <a:xfrm>
            <a:off x="1239803" y="4458444"/>
            <a:ext cx="5429288" cy="400110"/>
          </a:xfrm>
          <a:prstGeom prst="rect">
            <a:avLst/>
          </a:prstGeom>
          <a:noFill/>
        </p:spPr>
        <p:txBody>
          <a:bodyPr wrap="square" rtlCol="0">
            <a:spAutoFit/>
          </a:bodyPr>
          <a:lstStyle/>
          <a:p>
            <a:r>
              <a:rPr lang="zh-CN" altLang="en-US" sz="2000" dirty="0" smtClean="0"/>
              <a:t>检测仪器：</a:t>
            </a:r>
            <a:r>
              <a:rPr lang="zh-CN" altLang="en-US" sz="2000" b="1" dirty="0" smtClean="0"/>
              <a:t>电子拉力机、热封仪</a:t>
            </a:r>
            <a:endParaRPr lang="zh-CN" altLang="en-US" sz="2000" b="1" dirty="0"/>
          </a:p>
        </p:txBody>
      </p:sp>
      <p:sp>
        <p:nvSpPr>
          <p:cNvPr id="5" name="TextBox 9"/>
          <p:cNvSpPr txBox="1">
            <a:spLocks noChangeArrowheads="1"/>
          </p:cNvSpPr>
          <p:nvPr/>
        </p:nvSpPr>
        <p:spPr bwMode="auto">
          <a:xfrm>
            <a:off x="1311241" y="978877"/>
            <a:ext cx="3286148" cy="307777"/>
          </a:xfrm>
          <a:prstGeom prst="rect">
            <a:avLst/>
          </a:prstGeom>
          <a:noFill/>
          <a:ln w="9525">
            <a:noFill/>
            <a:miter lim="800000"/>
            <a:headEnd/>
            <a:tailEnd/>
          </a:ln>
        </p:spPr>
        <p:txBody>
          <a:bodyPr wrap="square" lIns="0" tIns="0" rIns="0" bIns="0">
            <a:spAutoFit/>
          </a:bodyPr>
          <a:lstStyle/>
          <a:p>
            <a:r>
              <a:rPr lang="en-US" altLang="zh-CN" sz="2000" b="1" dirty="0" smtClean="0">
                <a:solidFill>
                  <a:schemeClr val="accent1"/>
                </a:solidFill>
              </a:rPr>
              <a:t>2. </a:t>
            </a:r>
            <a:r>
              <a:rPr lang="zh-CN" altLang="en-US" sz="2000" b="1" dirty="0" smtClean="0">
                <a:solidFill>
                  <a:schemeClr val="accent1"/>
                </a:solidFill>
              </a:rPr>
              <a:t>热合强度</a:t>
            </a:r>
            <a:endParaRPr lang="zh-CN" altLang="en-US" sz="2000" b="1" dirty="0">
              <a:solidFill>
                <a:schemeClr val="accent1"/>
              </a:solidFill>
            </a:endParaRPr>
          </a:p>
        </p:txBody>
      </p:sp>
      <p:pic>
        <p:nvPicPr>
          <p:cNvPr id="7172" name="Picture 4"/>
          <p:cNvPicPr>
            <a:picLocks noChangeAspect="1" noChangeArrowheads="1"/>
          </p:cNvPicPr>
          <p:nvPr/>
        </p:nvPicPr>
        <p:blipFill>
          <a:blip r:embed="rId2"/>
          <a:srcRect/>
          <a:stretch>
            <a:fillRect/>
          </a:stretch>
        </p:blipFill>
        <p:spPr bwMode="auto">
          <a:xfrm>
            <a:off x="1025489" y="1634336"/>
            <a:ext cx="10456862" cy="2438400"/>
          </a:xfrm>
          <a:prstGeom prst="rect">
            <a:avLst/>
          </a:prstGeom>
          <a:noFill/>
          <a:ln w="9525">
            <a:noFill/>
            <a:miter lim="800000"/>
            <a:headEnd/>
            <a:tailEnd/>
          </a:ln>
          <a:effectLst/>
        </p:spPr>
      </p:pic>
      <p:sp>
        <p:nvSpPr>
          <p:cNvPr id="8" name="TextBox 7"/>
          <p:cNvSpPr txBox="1"/>
          <p:nvPr/>
        </p:nvSpPr>
        <p:spPr>
          <a:xfrm>
            <a:off x="1239803" y="4929992"/>
            <a:ext cx="6572296" cy="400110"/>
          </a:xfrm>
          <a:prstGeom prst="rect">
            <a:avLst/>
          </a:prstGeom>
          <a:noFill/>
        </p:spPr>
        <p:txBody>
          <a:bodyPr wrap="square" rtlCol="0">
            <a:spAutoFit/>
          </a:bodyPr>
          <a:lstStyle/>
          <a:p>
            <a:r>
              <a:rPr lang="zh-CN" altLang="en-US" sz="2000" dirty="0" smtClean="0"/>
              <a:t>检测方法： </a:t>
            </a:r>
            <a:r>
              <a:rPr lang="en-US" altLang="zh-CN" sz="2000" b="1" dirty="0" smtClean="0"/>
              <a:t>QB/T 2358-1998</a:t>
            </a:r>
            <a:endParaRPr lang="zh-CN" altLang="en-US" sz="2000"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2"/>
  <p:tag name="KSO_WM_UNIT_ID" val="diagram160175_1*n_i*1_12"/>
  <p:tag name="KSO_WM_UNIT_CLEAR" val="1"/>
  <p:tag name="KSO_WM_UNIT_LAYERLEVEL" val="1_1"/>
  <p:tag name="KSO_WM_DIAGRAM_GROUP_CODE" val="n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3"/>
  <p:tag name="KSO_WM_UNIT_ID" val="diagram160175_1*n_i*1_13"/>
  <p:tag name="KSO_WM_UNIT_CLEAR" val="1"/>
  <p:tag name="KSO_WM_UNIT_LAYERLEVEL" val="1_1"/>
  <p:tag name="KSO_WM_DIAGRAM_GROUP_CODE" val="n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4"/>
  <p:tag name="KSO_WM_UNIT_ID" val="diagram160175_1*n_i*1_14"/>
  <p:tag name="KSO_WM_UNIT_CLEAR" val="1"/>
  <p:tag name="KSO_WM_UNIT_LAYERLEVEL" val="1_1"/>
  <p:tag name="KSO_WM_DIAGRAM_GROUP_CODE" val="n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4"/>
  <p:tag name="KSO_WM_UNIT_ID" val="diagram160175_1*n_h_f*1_2_4"/>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6"/>
  <p:tag name="KSO_WM_UNIT_ID" val="diagram160175_1*n_i*1_6"/>
  <p:tag name="KSO_WM_UNIT_CLEAR" val="1"/>
  <p:tag name="KSO_WM_UNIT_LAYERLEVEL" val="1_1"/>
  <p:tag name="KSO_WM_DIAGRAM_GROUP_CODE" val="n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7"/>
  <p:tag name="KSO_WM_UNIT_ID" val="diagram160175_1*n_i*1_7"/>
  <p:tag name="KSO_WM_UNIT_CLEAR" val="1"/>
  <p:tag name="KSO_WM_UNIT_LAYERLEVEL" val="1_1"/>
  <p:tag name="KSO_WM_DIAGRAM_GROUP_CODE" val="n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8"/>
  <p:tag name="KSO_WM_UNIT_ID" val="diagram160175_1*n_i*1_8"/>
  <p:tag name="KSO_WM_UNIT_CLEAR" val="1"/>
  <p:tag name="KSO_WM_UNIT_LAYERLEVEL" val="1_1"/>
  <p:tag name="KSO_WM_DIAGRAM_GROUP_CODE" val="n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1"/>
  <p:tag name="KSO_WM_UNIT_ID" val="diagram160175_1*n_h_f*1_2_1"/>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5"/>
  <p:tag name="KSO_WM_UNIT_ID" val="diagram160175_1*n_h_f*1_2_5"/>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8"/>
  <p:tag name="KSO_WM_UNIT_ID" val="diagram160175_1*n_i*1_18"/>
  <p:tag name="KSO_WM_UNIT_CLEAR" val="1"/>
  <p:tag name="KSO_WM_UNIT_LAYERLEVEL" val="1_1"/>
  <p:tag name="KSO_WM_DIAGRAM_GROUP_CODE" val="n1-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2"/>
  <p:tag name="KSO_WM_UNIT_ID" val="diagram160175_1*n_h_f*1_2_2"/>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9"/>
  <p:tag name="KSO_WM_UNIT_ID" val="diagram160175_1*n_i*1_19"/>
  <p:tag name="KSO_WM_UNIT_CLEAR" val="1"/>
  <p:tag name="KSO_WM_UNIT_LAYERLEVEL" val="1_1"/>
  <p:tag name="KSO_WM_DIAGRAM_GROUP_CODE" val="n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0"/>
  <p:tag name="KSO_WM_UNIT_ID" val="diagram160175_1*n_i*1_20"/>
  <p:tag name="KSO_WM_UNIT_CLEAR" val="1"/>
  <p:tag name="KSO_WM_UNIT_LAYERLEVEL" val="1_1"/>
  <p:tag name="KSO_WM_DIAGRAM_GROUP_CODE" val="n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1"/>
  <p:tag name="KSO_WM_UNIT_ID" val="diagram160175_1*n_i*1_21"/>
  <p:tag name="KSO_WM_UNIT_CLEAR" val="1"/>
  <p:tag name="KSO_WM_UNIT_LAYERLEVEL" val="1_1"/>
  <p:tag name="KSO_WM_DIAGRAM_GROUP_CODE" val="n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2"/>
  <p:tag name="KSO_WM_UNIT_ID" val="diagram160175_1*n_i*1_22"/>
  <p:tag name="KSO_WM_UNIT_CLEAR" val="1"/>
  <p:tag name="KSO_WM_UNIT_LAYERLEVEL" val="1_1"/>
  <p:tag name="KSO_WM_DIAGRAM_GROUP_CODE" val="n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6"/>
  <p:tag name="KSO_WM_UNIT_ID" val="diagram160175_1*n_h_f*1_2_6"/>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3"/>
  <p:tag name="KSO_WM_UNIT_ID" val="diagram160175_1*n_i*1_23"/>
  <p:tag name="KSO_WM_UNIT_CLEAR" val="1"/>
  <p:tag name="KSO_WM_UNIT_LAYERLEVEL" val="1_1"/>
  <p:tag name="KSO_WM_DIAGRAM_GROUP_CODE" val="n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2"/>
  <p:tag name="KSO_WM_UNIT_ID" val="diagram160175_1*n_i*1_12"/>
  <p:tag name="KSO_WM_UNIT_CLEAR" val="1"/>
  <p:tag name="KSO_WM_UNIT_LAYERLEVEL" val="1_1"/>
  <p:tag name="KSO_WM_DIAGRAM_GROUP_CODE" val="n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3"/>
  <p:tag name="KSO_WM_UNIT_ID" val="diagram160175_1*n_i*1_13"/>
  <p:tag name="KSO_WM_UNIT_CLEAR" val="1"/>
  <p:tag name="KSO_WM_UNIT_LAYERLEVEL" val="1_1"/>
  <p:tag name="KSO_WM_DIAGRAM_GROUP_CODE" val="n1-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4"/>
  <p:tag name="KSO_WM_UNIT_ID" val="diagram160175_1*n_i*1_14"/>
  <p:tag name="KSO_WM_UNIT_CLEAR" val="1"/>
  <p:tag name="KSO_WM_UNIT_LAYERLEVEL" val="1_1"/>
  <p:tag name="KSO_WM_DIAGRAM_GROUP_CODE" val="n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4"/>
  <p:tag name="KSO_WM_UNIT_ID" val="diagram160175_1*n_h_f*1_2_4"/>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5"/>
  <p:tag name="KSO_WM_UNIT_ID" val="diagram160175_1*n_i*1_15"/>
  <p:tag name="KSO_WM_UNIT_CLEAR" val="1"/>
  <p:tag name="KSO_WM_UNIT_LAYERLEVEL" val="1_1"/>
  <p:tag name="KSO_WM_DIAGRAM_GROUP_CODE" val="n1-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1"/>
  <p:tag name="KSO_WM_UNIT_ID" val="diagram160175_1*n_i*1_21"/>
  <p:tag name="KSO_WM_UNIT_CLEAR" val="1"/>
  <p:tag name="KSO_WM_UNIT_LAYERLEVEL" val="1_1"/>
  <p:tag name="KSO_WM_DIAGRAM_GROUP_CODE" val="n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2"/>
  <p:tag name="KSO_WM_UNIT_ID" val="diagram160175_1*n_i*1_22"/>
  <p:tag name="KSO_WM_UNIT_CLEAR" val="1"/>
  <p:tag name="KSO_WM_UNIT_LAYERLEVEL" val="1_1"/>
  <p:tag name="KSO_WM_DIAGRAM_GROUP_CODE" val="n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6"/>
  <p:tag name="KSO_WM_UNIT_ID" val="diagram160175_1*n_h_f*1_2_6"/>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3"/>
  <p:tag name="KSO_WM_UNIT_ID" val="diagram160175_1*n_i*1_23"/>
  <p:tag name="KSO_WM_UNIT_CLEAR" val="1"/>
  <p:tag name="KSO_WM_UNIT_LAYERLEVEL" val="1_1"/>
  <p:tag name="KSO_WM_DIAGRAM_GROUP_CODE" val="n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5"/>
  <p:tag name="KSO_WM_UNIT_ID" val="diagram160175_1*n_h_f*1_2_5"/>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8"/>
  <p:tag name="KSO_WM_UNIT_ID" val="diagram160175_1*n_i*1_18"/>
  <p:tag name="KSO_WM_UNIT_CLEAR" val="1"/>
  <p:tag name="KSO_WM_UNIT_LAYERLEVEL" val="1_1"/>
  <p:tag name="KSO_WM_DIAGRAM_GROUP_CODE" val="n1-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9"/>
  <p:tag name="KSO_WM_UNIT_ID" val="diagram160175_1*n_i*1_19"/>
  <p:tag name="KSO_WM_UNIT_CLEAR" val="1"/>
  <p:tag name="KSO_WM_UNIT_LAYERLEVEL" val="1_1"/>
  <p:tag name="KSO_WM_DIAGRAM_GROUP_CODE" val="n1-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0"/>
  <p:tag name="KSO_WM_UNIT_ID" val="diagram160175_1*n_i*1_20"/>
  <p:tag name="KSO_WM_UNIT_CLEAR" val="1"/>
  <p:tag name="KSO_WM_UNIT_LAYERLEVEL" val="1_1"/>
  <p:tag name="KSO_WM_DIAGRAM_GROUP_CODE" val="n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2"/>
  <p:tag name="KSO_WM_UNIT_ID" val="diagram160175_1*n_h_f*1_2_2"/>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5"/>
  <p:tag name="KSO_WM_UNIT_ID" val="diagram160175_1*n_i*1_15"/>
  <p:tag name="KSO_WM_UNIT_CLEAR" val="1"/>
  <p:tag name="KSO_WM_UNIT_LAYERLEVEL" val="1_1"/>
  <p:tag name="KSO_WM_DIAGRAM_GROUP_CODE" val="n1-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6"/>
  <p:tag name="KSO_WM_UNIT_ID" val="diagram160175_1*n_i*1_16"/>
  <p:tag name="KSO_WM_UNIT_CLEAR" val="1"/>
  <p:tag name="KSO_WM_UNIT_LAYERLEVEL" val="1_1"/>
  <p:tag name="KSO_WM_DIAGRAM_GROUP_CODE" val="n1-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6"/>
  <p:tag name="KSO_WM_UNIT_ID" val="diagram160175_1*n_i*1_16"/>
  <p:tag name="KSO_WM_UNIT_CLEAR" val="1"/>
  <p:tag name="KSO_WM_UNIT_LAYERLEVEL" val="1_1"/>
  <p:tag name="KSO_WM_DIAGRAM_GROUP_CODE" val="n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7"/>
  <p:tag name="KSO_WM_UNIT_ID" val="diagram160175_1*n_i*1_17"/>
  <p:tag name="KSO_WM_UNIT_CLEAR" val="1"/>
  <p:tag name="KSO_WM_UNIT_LAYERLEVEL" val="1_1"/>
  <p:tag name="KSO_WM_DIAGRAM_GROUP_CODE" val="n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2"/>
  <p:tag name="KSO_WM_UNIT_ID" val="diagram160175_1*n_i*1_12"/>
  <p:tag name="KSO_WM_UNIT_CLEAR" val="1"/>
  <p:tag name="KSO_WM_UNIT_LAYERLEVEL" val="1_1"/>
  <p:tag name="KSO_WM_DIAGRAM_GROUP_CODE" val="n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3"/>
  <p:tag name="KSO_WM_UNIT_ID" val="diagram160175_1*n_i*1_13"/>
  <p:tag name="KSO_WM_UNIT_CLEAR" val="1"/>
  <p:tag name="KSO_WM_UNIT_LAYERLEVEL" val="1_1"/>
  <p:tag name="KSO_WM_DIAGRAM_GROUP_CODE" val="n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4"/>
  <p:tag name="KSO_WM_UNIT_ID" val="diagram160175_1*n_i*1_14"/>
  <p:tag name="KSO_WM_UNIT_CLEAR" val="1"/>
  <p:tag name="KSO_WM_UNIT_LAYERLEVEL" val="1_1"/>
  <p:tag name="KSO_WM_DIAGRAM_GROUP_CODE" val="n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4"/>
  <p:tag name="KSO_WM_UNIT_ID" val="diagram160175_1*n_h_f*1_2_4"/>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3"/>
  <p:tag name="KSO_WM_UNIT_ID" val="diagram160175_1*n_h_f*1_2_3"/>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9"/>
  <p:tag name="KSO_WM_UNIT_ID" val="diagram160175_1*n_i*1_9"/>
  <p:tag name="KSO_WM_UNIT_CLEAR" val="1"/>
  <p:tag name="KSO_WM_UNIT_LAYERLEVEL" val="1_1"/>
  <p:tag name="KSO_WM_DIAGRAM_GROUP_CODE" val="n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0"/>
  <p:tag name="KSO_WM_UNIT_ID" val="diagram160175_1*n_i*1_10"/>
  <p:tag name="KSO_WM_UNIT_CLEAR" val="1"/>
  <p:tag name="KSO_WM_UNIT_LAYERLEVEL" val="1_1"/>
  <p:tag name="KSO_WM_DIAGRAM_GROUP_CODE" val="n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1"/>
  <p:tag name="KSO_WM_UNIT_ID" val="diagram160175_1*n_i*1_11"/>
  <p:tag name="KSO_WM_UNIT_CLEAR" val="1"/>
  <p:tag name="KSO_WM_UNIT_LAYERLEVEL" val="1_1"/>
  <p:tag name="KSO_WM_DIAGRAM_GROUP_CODE" val="n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7"/>
  <p:tag name="KSO_WM_UNIT_ID" val="diagram160175_1*n_i*1_17"/>
  <p:tag name="KSO_WM_UNIT_CLEAR" val="1"/>
  <p:tag name="KSO_WM_UNIT_LAYERLEVEL" val="1_1"/>
  <p:tag name="KSO_WM_DIAGRAM_GROUP_CODE" val="n1-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6"/>
  <p:tag name="KSO_WM_UNIT_ID" val="diagram160175_1*n_i*1_6"/>
  <p:tag name="KSO_WM_UNIT_CLEAR" val="1"/>
  <p:tag name="KSO_WM_UNIT_LAYERLEVEL" val="1_1"/>
  <p:tag name="KSO_WM_DIAGRAM_GROUP_CODE" val="n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7"/>
  <p:tag name="KSO_WM_UNIT_ID" val="diagram160175_1*n_i*1_7"/>
  <p:tag name="KSO_WM_UNIT_CLEAR" val="1"/>
  <p:tag name="KSO_WM_UNIT_LAYERLEVEL" val="1_1"/>
  <p:tag name="KSO_WM_DIAGRAM_GROUP_CODE" val="n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8"/>
  <p:tag name="KSO_WM_UNIT_ID" val="diagram160175_1*n_i*1_8"/>
  <p:tag name="KSO_WM_UNIT_CLEAR" val="1"/>
  <p:tag name="KSO_WM_UNIT_LAYERLEVEL" val="1_1"/>
  <p:tag name="KSO_WM_DIAGRAM_GROUP_CODE" val="n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1"/>
  <p:tag name="KSO_WM_UNIT_ID" val="diagram160175_1*n_h_f*1_2_1"/>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
  <p:tag name="KSO_WM_UNIT_ID" val="diagram160175_1*n_i*1_1"/>
  <p:tag name="KSO_WM_UNIT_CLEAR" val="1"/>
  <p:tag name="KSO_WM_UNIT_LAYERLEVEL" val="1_1"/>
  <p:tag name="KSO_WM_DIAGRAM_GROUP_CODE" val="n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
  <p:tag name="KSO_WM_UNIT_ID" val="diagram160175_1*n_i*1_2"/>
  <p:tag name="KSO_WM_UNIT_CLEAR" val="1"/>
  <p:tag name="KSO_WM_UNIT_LAYERLEVEL" val="1_1"/>
  <p:tag name="KSO_WM_DIAGRAM_GROUP_CODE" val="n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3"/>
  <p:tag name="KSO_WM_UNIT_ID" val="diagram160175_1*n_i*1_3"/>
  <p:tag name="KSO_WM_UNIT_CLEAR" val="1"/>
  <p:tag name="KSO_WM_UNIT_LAYERLEVEL" val="1_1"/>
  <p:tag name="KSO_WM_DIAGRAM_GROUP_CODE" val="n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4"/>
  <p:tag name="KSO_WM_UNIT_ID" val="diagram160175_1*n_i*1_4"/>
  <p:tag name="KSO_WM_UNIT_CLEAR" val="1"/>
  <p:tag name="KSO_WM_UNIT_LAYERLEVEL" val="1_1"/>
  <p:tag name="KSO_WM_DIAGRAM_GROUP_CODE" val="n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1_1"/>
  <p:tag name="KSO_WM_UNIT_ID" val="diagram160175_1*n_h_f*1_1_1"/>
  <p:tag name="KSO_WM_UNIT_CLEAR" val="1"/>
  <p:tag name="KSO_WM_UNIT_LAYERLEVEL" val="1_1_1"/>
  <p:tag name="KSO_WM_UNIT_VALUE" val="8"/>
  <p:tag name="KSO_WM_UNIT_HIGHLIGHT" val="0"/>
  <p:tag name="KSO_WM_UNIT_COMPATIBLE" val="0"/>
  <p:tag name="KSO_WM_DIAGRAM_GROUP_CODE" val="n1-1"/>
  <p:tag name="KSO_WM_UNIT_PRESET_TEXT" val="LOREM IPSUM"/>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5"/>
  <p:tag name="KSO_WM_UNIT_ID" val="diagram160175_1*n_i*1_5"/>
  <p:tag name="KSO_WM_UNIT_CLEAR" val="1"/>
  <p:tag name="KSO_WM_UNIT_LAYERLEVEL" val="1_1"/>
  <p:tag name="KSO_WM_DIAGRAM_GROUP_CODE" val="n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h_f"/>
  <p:tag name="KSO_WM_UNIT_INDEX" val="1_2_5"/>
  <p:tag name="KSO_WM_UNIT_ID" val="diagram160175_1*n_h_f*1_2_5"/>
  <p:tag name="KSO_WM_UNIT_CLEAR" val="1"/>
  <p:tag name="KSO_WM_UNIT_LAYERLEVEL" val="1_1_1"/>
  <p:tag name="KSO_WM_UNIT_VALUE" val="16"/>
  <p:tag name="KSO_WM_UNIT_HIGHLIGHT" val="0"/>
  <p:tag name="KSO_WM_UNIT_COMPATIBLE" val="0"/>
  <p:tag name="KSO_WM_DIAGRAM_GROUP_CODE" val="n1-1"/>
  <p:tag name="KSO_WM_UNIT_PRESET_TEXT" val="LOREM IPSUM DOLOR SIT AMET"/>
</p:tagLst>
</file>

<file path=ppt/tags/tag6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8"/>
  <p:tag name="KSO_WM_UNIT_ID" val="diagram160175_1*n_i*1_18"/>
  <p:tag name="KSO_WM_UNIT_CLEAR" val="1"/>
  <p:tag name="KSO_WM_UNIT_LAYERLEVEL" val="1_1"/>
  <p:tag name="KSO_WM_DIAGRAM_GROUP_CODE" val="n1-1"/>
</p:tagLst>
</file>

<file path=ppt/tags/tag7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19"/>
  <p:tag name="KSO_WM_UNIT_ID" val="diagram160175_1*n_i*1_19"/>
  <p:tag name="KSO_WM_UNIT_CLEAR" val="1"/>
  <p:tag name="KSO_WM_UNIT_LAYERLEVEL" val="1_1"/>
  <p:tag name="KSO_WM_DIAGRAM_GROUP_CODE" val="n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75"/>
  <p:tag name="KSO_WM_UNIT_TYPE" val="n_i"/>
  <p:tag name="KSO_WM_UNIT_INDEX" val="1_20"/>
  <p:tag name="KSO_WM_UNIT_ID" val="diagram160175_1*n_i*1_20"/>
  <p:tag name="KSO_WM_UNIT_CLEAR" val="1"/>
  <p:tag name="KSO_WM_UNIT_LAYERLEVEL" val="1_1"/>
  <p:tag name="KSO_WM_DIAGRAM_GROUP_CODE" val="n1-1"/>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4063</TotalTime>
  <Words>4090</Words>
  <Application>Microsoft Office PowerPoint</Application>
  <PresentationFormat>自定义</PresentationFormat>
  <Paragraphs>855</Paragraphs>
  <Slides>51</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51</vt:i4>
      </vt:variant>
    </vt:vector>
  </HeadingPairs>
  <TitlesOfParts>
    <vt:vector size="68" baseType="lpstr">
      <vt:lpstr>Arial</vt:lpstr>
      <vt:lpstr>宋体</vt:lpstr>
      <vt:lpstr>微软雅黑</vt:lpstr>
      <vt:lpstr>Calibri</vt:lpstr>
      <vt:lpstr>Impact</vt:lpstr>
      <vt:lpstr>Times New Roman</vt:lpstr>
      <vt:lpstr>Tahoma</vt:lpstr>
      <vt:lpstr>黑体</vt:lpstr>
      <vt:lpstr>Georgia</vt:lpstr>
      <vt:lpstr>楷体</vt:lpstr>
      <vt:lpstr>华文楷体</vt:lpstr>
      <vt:lpstr>Wingdings</vt:lpstr>
      <vt:lpstr>幼圆</vt:lpstr>
      <vt:lpstr>Aharoni</vt:lpstr>
      <vt:lpstr>Meiryo</vt:lpstr>
      <vt:lpstr>仿宋</vt:lpstr>
      <vt:lpstr>1_Office 主题​​</vt:lpstr>
      <vt:lpstr>幻灯片 1</vt:lpstr>
      <vt:lpstr>目录</vt:lpstr>
      <vt:lpstr>幻灯片 3</vt:lpstr>
      <vt:lpstr>1.1  适用范围</vt:lpstr>
      <vt:lpstr>1.2 外观要求</vt:lpstr>
      <vt:lpstr>1.2 印刷质量要求</vt:lpstr>
      <vt:lpstr>1.3 尺寸要求</vt:lpstr>
      <vt:lpstr>1.4 物理力学性能要求</vt:lpstr>
      <vt:lpstr>1.4 物理力学性能要求</vt:lpstr>
      <vt:lpstr>1.4 物理力学性能要求</vt:lpstr>
      <vt:lpstr>1.4 物理力学性能要求</vt:lpstr>
      <vt:lpstr>1.4 物理力学性能要求</vt:lpstr>
      <vt:lpstr>1.4 物理力学性能要求</vt:lpstr>
      <vt:lpstr>1.4 物理力学性能要求</vt:lpstr>
      <vt:lpstr>1.4 物理力学性能要求</vt:lpstr>
      <vt:lpstr>1.4 物理力学性能要求</vt:lpstr>
      <vt:lpstr>1.4 物理力学性能要求</vt:lpstr>
      <vt:lpstr>1.4 物理力学性能要求</vt:lpstr>
      <vt:lpstr>1.4 物理力学性能要求</vt:lpstr>
      <vt:lpstr>1.4 物理力学性能要求</vt:lpstr>
      <vt:lpstr>1.5 卫生指标</vt:lpstr>
      <vt:lpstr>1.6 溶剂残留量</vt:lpstr>
      <vt:lpstr>幻灯片 23</vt:lpstr>
      <vt:lpstr>2.1 商品条码印刷机</vt:lpstr>
      <vt:lpstr>2.2 电子测厚仪</vt:lpstr>
      <vt:lpstr>2.3 电子万能材料试验机</vt:lpstr>
      <vt:lpstr>2.4 热封试验仪</vt:lpstr>
      <vt:lpstr>2.5 冲击试验仪</vt:lpstr>
      <vt:lpstr>2.6 水蒸气透过率测试仪</vt:lpstr>
      <vt:lpstr>2.6 水蒸气透过率测试仪</vt:lpstr>
      <vt:lpstr>2.7 气体透过率测定仪</vt:lpstr>
      <vt:lpstr>2.8 耐压试验机</vt:lpstr>
      <vt:lpstr>2.9 跌落试验机</vt:lpstr>
      <vt:lpstr>2.10 摩擦系数测定仪</vt:lpstr>
      <vt:lpstr>2.11 反压蒸煮消毒锅</vt:lpstr>
      <vt:lpstr>2.12 热收缩仪</vt:lpstr>
      <vt:lpstr>2.13 雾度透过率测定仪</vt:lpstr>
      <vt:lpstr>2.14 表面电阻测定仪</vt:lpstr>
      <vt:lpstr>2.15 蒸发残渣测定仪</vt:lpstr>
      <vt:lpstr>2.15 蒸发残渣测定仪</vt:lpstr>
      <vt:lpstr>2.15 蒸发残渣测定仪</vt:lpstr>
      <vt:lpstr>2.16 气相色谱仪</vt:lpstr>
      <vt:lpstr>幻灯片 43</vt:lpstr>
      <vt:lpstr>3.1 标准物质服务</vt:lpstr>
      <vt:lpstr>3.1 标准物质服务</vt:lpstr>
      <vt:lpstr>3.2 检测服务</vt:lpstr>
      <vt:lpstr>3.2 检测服务</vt:lpstr>
      <vt:lpstr>3.3 服务承诺</vt:lpstr>
      <vt:lpstr>3.4 服务特色</vt:lpstr>
      <vt:lpstr>关于标际</vt:lpstr>
      <vt:lpstr>幻灯片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dc:creator>
  <cp:lastModifiedBy>Administrator</cp:lastModifiedBy>
  <cp:revision>249</cp:revision>
  <dcterms:created xsi:type="dcterms:W3CDTF">2016-03-10T07:57:08Z</dcterms:created>
  <dcterms:modified xsi:type="dcterms:W3CDTF">2017-07-05T08:58:08Z</dcterms:modified>
</cp:coreProperties>
</file>