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media/media1.mp3" ContentType="audio/unknown"/>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notesSlides/notesSlide1.xml" ContentType="application/vnd.openxmlformats-officedocument.presentationml.notesSlide+xml"/>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Lst>
  <p:sldSz cx="9144000" cy="5143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alpha val="20000"/>
            </a:scheme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alpha val="20000"/>
            </a:schemeClr>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12700" cap="flat">
              <a:solidFill>
                <a:schemeClr val="accent1"/>
              </a:solidFill>
              <a:prstDash val="solid"/>
              <a:round/>
            </a:ln>
          </a:top>
          <a:bottom>
            <a:ln w="12700" cap="flat">
              <a:solidFill>
                <a:schemeClr val="accent1"/>
              </a:solidFill>
              <a:prstDash val="solid"/>
              <a:round/>
            </a:ln>
          </a:bottom>
          <a:insideH>
            <a:ln w="12700" cap="flat">
              <a:noFill/>
              <a:miter lim="400000"/>
            </a:ln>
          </a:insideH>
          <a:insideV>
            <a:ln w="12700" cap="flat">
              <a:noFill/>
              <a:miter lim="400000"/>
            </a:ln>
          </a:insideV>
        </a:tcBdr>
        <a:fill>
          <a:noFill/>
        </a:fill>
      </a:tcStyle>
    </a:lastRow>
    <a:firstRow>
      <a:tcTxStyle b="on" i="off">
        <a:fontRef idx="major">
          <a:srgbClr val="000000"/>
        </a:fontRef>
        <a:srgbClr val="000000"/>
      </a:tcTxStyle>
      <a:tcStyle>
        <a:tcBdr>
          <a:left>
            <a:ln w="12700" cap="flat">
              <a:noFill/>
              <a:miter lim="400000"/>
            </a:ln>
          </a:left>
          <a:right>
            <a:ln w="12700" cap="flat">
              <a:noFill/>
              <a:miter lim="400000"/>
            </a:ln>
          </a:right>
          <a:top>
            <a:ln w="12700" cap="flat">
              <a:solidFill>
                <a:schemeClr val="accent1"/>
              </a:solidFill>
              <a:prstDash val="solid"/>
              <a:round/>
            </a:ln>
          </a:top>
          <a:bottom>
            <a:ln w="12700" cap="flat">
              <a:solidFill>
                <a:schemeClr val="accent1"/>
              </a:solidFill>
              <a:prstDash val="solid"/>
              <a:round/>
            </a:ln>
          </a:bottom>
          <a:insideH>
            <a:ln w="12700" cap="flat">
              <a:noFill/>
              <a:miter lim="400000"/>
            </a:ln>
          </a:insideH>
          <a:insideV>
            <a:ln w="12700" cap="flat">
              <a:noFill/>
              <a:miter lim="400000"/>
            </a:ln>
          </a:insideV>
        </a:tcBdr>
        <a:fill>
          <a:noFill/>
        </a:fill>
      </a:tcStyle>
    </a:firstRow>
  </a:tblStyle>
  <a:tblStyle styleId="{C7B018BB-80A7-4F77-B60F-C8B233D01FF8}" styleName="">
    <a:tblBg/>
    <a:wholeTbl>
      <a:tcTxStyle b="off" i="off">
        <a:fontRef idx="major">
          <a:srgbClr val="000000"/>
        </a:fontRef>
        <a:srgbClr val="000000"/>
      </a:tcTxStyle>
      <a:tcStyle>
        <a:tcBdr>
          <a:left>
            <a:ln w="12700" cap="flat">
              <a:solidFill>
                <a:srgbClr val="CCE8CF"/>
              </a:solidFill>
              <a:prstDash val="solid"/>
              <a:round/>
            </a:ln>
          </a:left>
          <a:right>
            <a:ln w="12700" cap="flat">
              <a:solidFill>
                <a:srgbClr val="CCE8CF"/>
              </a:solidFill>
              <a:prstDash val="solid"/>
              <a:round/>
            </a:ln>
          </a:right>
          <a:top>
            <a:ln w="12700" cap="flat">
              <a:solidFill>
                <a:srgbClr val="CCE8CF"/>
              </a:solidFill>
              <a:prstDash val="solid"/>
              <a:round/>
            </a:ln>
          </a:top>
          <a:bottom>
            <a:ln w="12700" cap="flat">
              <a:solidFill>
                <a:srgbClr val="CCE8CF"/>
              </a:solidFill>
              <a:prstDash val="solid"/>
              <a:round/>
            </a:ln>
          </a:bottom>
          <a:insideH>
            <a:ln w="12700" cap="flat">
              <a:solidFill>
                <a:srgbClr val="CCE8CF"/>
              </a:solidFill>
              <a:prstDash val="solid"/>
              <a:round/>
            </a:ln>
          </a:insideH>
          <a:insideV>
            <a:ln w="12700" cap="flat">
              <a:solidFill>
                <a:srgbClr val="CCE8CF"/>
              </a:solidFill>
              <a:prstDash val="solid"/>
              <a:round/>
            </a:ln>
          </a:insideV>
        </a:tcBdr>
        <a:fill>
          <a:solidFill>
            <a:srgbClr val="CAD2E3"/>
          </a:solidFill>
        </a:fill>
      </a:tcStyle>
    </a:wholeTbl>
    <a:band2H>
      <a:tcTxStyle b="def" i="def"/>
      <a:tcStyle>
        <a:tcBdr/>
        <a:fill>
          <a:solidFill>
            <a:srgbClr val="E6EAF2"/>
          </a:solidFill>
        </a:fill>
      </a:tcStyle>
    </a:band2H>
    <a:firstCol>
      <a:tcTxStyle b="on" i="off">
        <a:fontRef idx="major">
          <a:srgbClr val="CCE8CF"/>
        </a:fontRef>
        <a:srgbClr val="CCE8CF"/>
      </a:tcTxStyle>
      <a:tcStyle>
        <a:tcBdr>
          <a:left>
            <a:ln w="12700" cap="flat">
              <a:solidFill>
                <a:srgbClr val="CCE8CF"/>
              </a:solidFill>
              <a:prstDash val="solid"/>
              <a:round/>
            </a:ln>
          </a:left>
          <a:right>
            <a:ln w="12700" cap="flat">
              <a:solidFill>
                <a:srgbClr val="CCE8CF"/>
              </a:solidFill>
              <a:prstDash val="solid"/>
              <a:round/>
            </a:ln>
          </a:right>
          <a:top>
            <a:ln w="12700" cap="flat">
              <a:solidFill>
                <a:srgbClr val="CCE8CF"/>
              </a:solidFill>
              <a:prstDash val="solid"/>
              <a:round/>
            </a:ln>
          </a:top>
          <a:bottom>
            <a:ln w="12700" cap="flat">
              <a:solidFill>
                <a:srgbClr val="CCE8CF"/>
              </a:solidFill>
              <a:prstDash val="solid"/>
              <a:round/>
            </a:ln>
          </a:bottom>
          <a:insideH>
            <a:ln w="12700" cap="flat">
              <a:solidFill>
                <a:srgbClr val="CCE8CF"/>
              </a:solidFill>
              <a:prstDash val="solid"/>
              <a:round/>
            </a:ln>
          </a:insideH>
          <a:insideV>
            <a:ln w="12700" cap="flat">
              <a:solidFill>
                <a:srgbClr val="CCE8CF"/>
              </a:solidFill>
              <a:prstDash val="solid"/>
              <a:round/>
            </a:ln>
          </a:insideV>
        </a:tcBdr>
        <a:fill>
          <a:solidFill>
            <a:schemeClr val="accent1"/>
          </a:solidFill>
        </a:fill>
      </a:tcStyle>
    </a:firstCol>
    <a:lastRow>
      <a:tcTxStyle b="on" i="off">
        <a:fontRef idx="major">
          <a:srgbClr val="CCE8CF"/>
        </a:fontRef>
        <a:srgbClr val="CCE8CF"/>
      </a:tcTxStyle>
      <a:tcStyle>
        <a:tcBdr>
          <a:left>
            <a:ln w="12700" cap="flat">
              <a:solidFill>
                <a:srgbClr val="CCE8CF"/>
              </a:solidFill>
              <a:prstDash val="solid"/>
              <a:round/>
            </a:ln>
          </a:left>
          <a:right>
            <a:ln w="12700" cap="flat">
              <a:solidFill>
                <a:srgbClr val="CCE8CF"/>
              </a:solidFill>
              <a:prstDash val="solid"/>
              <a:round/>
            </a:ln>
          </a:right>
          <a:top>
            <a:ln w="38100" cap="flat">
              <a:solidFill>
                <a:srgbClr val="CCE8CF"/>
              </a:solidFill>
              <a:prstDash val="solid"/>
              <a:round/>
            </a:ln>
          </a:top>
          <a:bottom>
            <a:ln w="12700" cap="flat">
              <a:solidFill>
                <a:srgbClr val="CCE8CF"/>
              </a:solidFill>
              <a:prstDash val="solid"/>
              <a:round/>
            </a:ln>
          </a:bottom>
          <a:insideH>
            <a:ln w="12700" cap="flat">
              <a:solidFill>
                <a:srgbClr val="CCE8CF"/>
              </a:solidFill>
              <a:prstDash val="solid"/>
              <a:round/>
            </a:ln>
          </a:insideH>
          <a:insideV>
            <a:ln w="12700" cap="flat">
              <a:solidFill>
                <a:srgbClr val="CCE8CF"/>
              </a:solidFill>
              <a:prstDash val="solid"/>
              <a:round/>
            </a:ln>
          </a:insideV>
        </a:tcBdr>
        <a:fill>
          <a:solidFill>
            <a:schemeClr val="accent1"/>
          </a:solidFill>
        </a:fill>
      </a:tcStyle>
    </a:lastRow>
    <a:firstRow>
      <a:tcTxStyle b="on" i="off">
        <a:fontRef idx="major">
          <a:srgbClr val="CCE8CF"/>
        </a:fontRef>
        <a:srgbClr val="CCE8CF"/>
      </a:tcTxStyle>
      <a:tcStyle>
        <a:tcBdr>
          <a:left>
            <a:ln w="12700" cap="flat">
              <a:solidFill>
                <a:srgbClr val="CCE8CF"/>
              </a:solidFill>
              <a:prstDash val="solid"/>
              <a:round/>
            </a:ln>
          </a:left>
          <a:right>
            <a:ln w="12700" cap="flat">
              <a:solidFill>
                <a:srgbClr val="CCE8CF"/>
              </a:solidFill>
              <a:prstDash val="solid"/>
              <a:round/>
            </a:ln>
          </a:right>
          <a:top>
            <a:ln w="12700" cap="flat">
              <a:solidFill>
                <a:srgbClr val="CCE8CF"/>
              </a:solidFill>
              <a:prstDash val="solid"/>
              <a:round/>
            </a:ln>
          </a:top>
          <a:bottom>
            <a:ln w="38100" cap="flat">
              <a:solidFill>
                <a:srgbClr val="CCE8CF"/>
              </a:solidFill>
              <a:prstDash val="solid"/>
              <a:round/>
            </a:ln>
          </a:bottom>
          <a:insideH>
            <a:ln w="12700" cap="flat">
              <a:solidFill>
                <a:srgbClr val="CCE8CF"/>
              </a:solidFill>
              <a:prstDash val="solid"/>
              <a:round/>
            </a:ln>
          </a:insideH>
          <a:insideV>
            <a:ln w="12700" cap="flat">
              <a:solidFill>
                <a:srgbClr val="CCE8CF"/>
              </a:solidFill>
              <a:prstDash val="solid"/>
              <a:round/>
            </a:ln>
          </a:insideV>
        </a:tcBdr>
        <a:fill>
          <a:solidFill>
            <a:schemeClr val="accent1"/>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CCE8CF"/>
              </a:solidFill>
              <a:prstDash val="solid"/>
              <a:round/>
            </a:ln>
          </a:left>
          <a:right>
            <a:ln w="12700" cap="flat">
              <a:solidFill>
                <a:srgbClr val="CCE8CF"/>
              </a:solidFill>
              <a:prstDash val="solid"/>
              <a:round/>
            </a:ln>
          </a:right>
          <a:top>
            <a:ln w="12700" cap="flat">
              <a:solidFill>
                <a:srgbClr val="CCE8CF"/>
              </a:solidFill>
              <a:prstDash val="solid"/>
              <a:round/>
            </a:ln>
          </a:top>
          <a:bottom>
            <a:ln w="12700" cap="flat">
              <a:solidFill>
                <a:srgbClr val="CCE8CF"/>
              </a:solidFill>
              <a:prstDash val="solid"/>
              <a:round/>
            </a:ln>
          </a:bottom>
          <a:insideH>
            <a:ln w="12700" cap="flat">
              <a:solidFill>
                <a:srgbClr val="CCE8CF"/>
              </a:solidFill>
              <a:prstDash val="solid"/>
              <a:round/>
            </a:ln>
          </a:insideH>
          <a:insideV>
            <a:ln w="12700" cap="flat">
              <a:solidFill>
                <a:srgbClr val="CCE8CF"/>
              </a:solidFill>
              <a:prstDash val="solid"/>
              <a:round/>
            </a:ln>
          </a:insideV>
        </a:tcBdr>
        <a:fill>
          <a:solidFill>
            <a:srgbClr val="CAD8E5"/>
          </a:solidFill>
        </a:fill>
      </a:tcStyle>
    </a:wholeTbl>
    <a:band2H>
      <a:tcTxStyle b="def" i="def"/>
      <a:tcStyle>
        <a:tcBdr/>
        <a:fill>
          <a:solidFill>
            <a:srgbClr val="E6ECF2"/>
          </a:solidFill>
        </a:fill>
      </a:tcStyle>
    </a:band2H>
    <a:firstCol>
      <a:tcTxStyle b="on" i="off">
        <a:fontRef idx="major">
          <a:srgbClr val="CCE8CF"/>
        </a:fontRef>
        <a:srgbClr val="CCE8CF"/>
      </a:tcTxStyle>
      <a:tcStyle>
        <a:tcBdr>
          <a:left>
            <a:ln w="12700" cap="flat">
              <a:solidFill>
                <a:srgbClr val="CCE8CF"/>
              </a:solidFill>
              <a:prstDash val="solid"/>
              <a:round/>
            </a:ln>
          </a:left>
          <a:right>
            <a:ln w="12700" cap="flat">
              <a:solidFill>
                <a:srgbClr val="CCE8CF"/>
              </a:solidFill>
              <a:prstDash val="solid"/>
              <a:round/>
            </a:ln>
          </a:right>
          <a:top>
            <a:ln w="12700" cap="flat">
              <a:solidFill>
                <a:srgbClr val="CCE8CF"/>
              </a:solidFill>
              <a:prstDash val="solid"/>
              <a:round/>
            </a:ln>
          </a:top>
          <a:bottom>
            <a:ln w="12700" cap="flat">
              <a:solidFill>
                <a:srgbClr val="CCE8CF"/>
              </a:solidFill>
              <a:prstDash val="solid"/>
              <a:round/>
            </a:ln>
          </a:bottom>
          <a:insideH>
            <a:ln w="12700" cap="flat">
              <a:solidFill>
                <a:srgbClr val="CCE8CF"/>
              </a:solidFill>
              <a:prstDash val="solid"/>
              <a:round/>
            </a:ln>
          </a:insideH>
          <a:insideV>
            <a:ln w="12700" cap="flat">
              <a:solidFill>
                <a:srgbClr val="CCE8CF"/>
              </a:solidFill>
              <a:prstDash val="solid"/>
              <a:round/>
            </a:ln>
          </a:insideV>
        </a:tcBdr>
        <a:fill>
          <a:solidFill>
            <a:schemeClr val="accent3"/>
          </a:solidFill>
        </a:fill>
      </a:tcStyle>
    </a:firstCol>
    <a:lastRow>
      <a:tcTxStyle b="on" i="off">
        <a:fontRef idx="major">
          <a:srgbClr val="CCE8CF"/>
        </a:fontRef>
        <a:srgbClr val="CCE8CF"/>
      </a:tcTxStyle>
      <a:tcStyle>
        <a:tcBdr>
          <a:left>
            <a:ln w="12700" cap="flat">
              <a:solidFill>
                <a:srgbClr val="CCE8CF"/>
              </a:solidFill>
              <a:prstDash val="solid"/>
              <a:round/>
            </a:ln>
          </a:left>
          <a:right>
            <a:ln w="12700" cap="flat">
              <a:solidFill>
                <a:srgbClr val="CCE8CF"/>
              </a:solidFill>
              <a:prstDash val="solid"/>
              <a:round/>
            </a:ln>
          </a:right>
          <a:top>
            <a:ln w="38100" cap="flat">
              <a:solidFill>
                <a:srgbClr val="CCE8CF"/>
              </a:solidFill>
              <a:prstDash val="solid"/>
              <a:round/>
            </a:ln>
          </a:top>
          <a:bottom>
            <a:ln w="12700" cap="flat">
              <a:solidFill>
                <a:srgbClr val="CCE8CF"/>
              </a:solidFill>
              <a:prstDash val="solid"/>
              <a:round/>
            </a:ln>
          </a:bottom>
          <a:insideH>
            <a:ln w="12700" cap="flat">
              <a:solidFill>
                <a:srgbClr val="CCE8CF"/>
              </a:solidFill>
              <a:prstDash val="solid"/>
              <a:round/>
            </a:ln>
          </a:insideH>
          <a:insideV>
            <a:ln w="12700" cap="flat">
              <a:solidFill>
                <a:srgbClr val="CCE8CF"/>
              </a:solidFill>
              <a:prstDash val="solid"/>
              <a:round/>
            </a:ln>
          </a:insideV>
        </a:tcBdr>
        <a:fill>
          <a:solidFill>
            <a:schemeClr val="accent3"/>
          </a:solidFill>
        </a:fill>
      </a:tcStyle>
    </a:lastRow>
    <a:firstRow>
      <a:tcTxStyle b="on" i="off">
        <a:fontRef idx="major">
          <a:srgbClr val="CCE8CF"/>
        </a:fontRef>
        <a:srgbClr val="CCE8CF"/>
      </a:tcTxStyle>
      <a:tcStyle>
        <a:tcBdr>
          <a:left>
            <a:ln w="12700" cap="flat">
              <a:solidFill>
                <a:srgbClr val="CCE8CF"/>
              </a:solidFill>
              <a:prstDash val="solid"/>
              <a:round/>
            </a:ln>
          </a:left>
          <a:right>
            <a:ln w="12700" cap="flat">
              <a:solidFill>
                <a:srgbClr val="CCE8CF"/>
              </a:solidFill>
              <a:prstDash val="solid"/>
              <a:round/>
            </a:ln>
          </a:right>
          <a:top>
            <a:ln w="12700" cap="flat">
              <a:solidFill>
                <a:srgbClr val="CCE8CF"/>
              </a:solidFill>
              <a:prstDash val="solid"/>
              <a:round/>
            </a:ln>
          </a:top>
          <a:bottom>
            <a:ln w="38100" cap="flat">
              <a:solidFill>
                <a:srgbClr val="CCE8CF"/>
              </a:solidFill>
              <a:prstDash val="solid"/>
              <a:round/>
            </a:ln>
          </a:bottom>
          <a:insideH>
            <a:ln w="12700" cap="flat">
              <a:solidFill>
                <a:srgbClr val="CCE8CF"/>
              </a:solidFill>
              <a:prstDash val="solid"/>
              <a:round/>
            </a:ln>
          </a:insideH>
          <a:insideV>
            <a:ln w="12700" cap="flat">
              <a:solidFill>
                <a:srgbClr val="CCE8CF"/>
              </a:solidFill>
              <a:prstDash val="solid"/>
              <a:round/>
            </a:ln>
          </a:insideV>
        </a:tcBdr>
        <a:fill>
          <a:solidFill>
            <a:schemeClr val="accent3"/>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CCE8CF"/>
              </a:solidFill>
              <a:prstDash val="solid"/>
              <a:round/>
            </a:ln>
          </a:left>
          <a:right>
            <a:ln w="12700" cap="flat">
              <a:solidFill>
                <a:srgbClr val="CCE8CF"/>
              </a:solidFill>
              <a:prstDash val="solid"/>
              <a:round/>
            </a:ln>
          </a:right>
          <a:top>
            <a:ln w="12700" cap="flat">
              <a:solidFill>
                <a:srgbClr val="CCE8CF"/>
              </a:solidFill>
              <a:prstDash val="solid"/>
              <a:round/>
            </a:ln>
          </a:top>
          <a:bottom>
            <a:ln w="12700" cap="flat">
              <a:solidFill>
                <a:srgbClr val="CCE8CF"/>
              </a:solidFill>
              <a:prstDash val="solid"/>
              <a:round/>
            </a:ln>
          </a:bottom>
          <a:insideH>
            <a:ln w="12700" cap="flat">
              <a:solidFill>
                <a:srgbClr val="CCE8CF"/>
              </a:solidFill>
              <a:prstDash val="solid"/>
              <a:round/>
            </a:ln>
          </a:insideH>
          <a:insideV>
            <a:ln w="12700" cap="flat">
              <a:solidFill>
                <a:srgbClr val="CCE8CF"/>
              </a:solidFill>
              <a:prstDash val="solid"/>
              <a:round/>
            </a:ln>
          </a:insideV>
        </a:tcBdr>
        <a:fill>
          <a:solidFill>
            <a:srgbClr val="FFCACA"/>
          </a:solidFill>
        </a:fill>
      </a:tcStyle>
    </a:wholeTbl>
    <a:band2H>
      <a:tcTxStyle b="def" i="def"/>
      <a:tcStyle>
        <a:tcBdr/>
        <a:fill>
          <a:solidFill>
            <a:srgbClr val="FFE6E6"/>
          </a:solidFill>
        </a:fill>
      </a:tcStyle>
    </a:band2H>
    <a:firstCol>
      <a:tcTxStyle b="on" i="off">
        <a:fontRef idx="major">
          <a:srgbClr val="CCE8CF"/>
        </a:fontRef>
        <a:srgbClr val="CCE8CF"/>
      </a:tcTxStyle>
      <a:tcStyle>
        <a:tcBdr>
          <a:left>
            <a:ln w="12700" cap="flat">
              <a:solidFill>
                <a:srgbClr val="CCE8CF"/>
              </a:solidFill>
              <a:prstDash val="solid"/>
              <a:round/>
            </a:ln>
          </a:left>
          <a:right>
            <a:ln w="12700" cap="flat">
              <a:solidFill>
                <a:srgbClr val="CCE8CF"/>
              </a:solidFill>
              <a:prstDash val="solid"/>
              <a:round/>
            </a:ln>
          </a:right>
          <a:top>
            <a:ln w="12700" cap="flat">
              <a:solidFill>
                <a:srgbClr val="CCE8CF"/>
              </a:solidFill>
              <a:prstDash val="solid"/>
              <a:round/>
            </a:ln>
          </a:top>
          <a:bottom>
            <a:ln w="12700" cap="flat">
              <a:solidFill>
                <a:srgbClr val="CCE8CF"/>
              </a:solidFill>
              <a:prstDash val="solid"/>
              <a:round/>
            </a:ln>
          </a:bottom>
          <a:insideH>
            <a:ln w="12700" cap="flat">
              <a:solidFill>
                <a:srgbClr val="CCE8CF"/>
              </a:solidFill>
              <a:prstDash val="solid"/>
              <a:round/>
            </a:ln>
          </a:insideH>
          <a:insideV>
            <a:ln w="12700" cap="flat">
              <a:solidFill>
                <a:srgbClr val="CCE8CF"/>
              </a:solidFill>
              <a:prstDash val="solid"/>
              <a:round/>
            </a:ln>
          </a:insideV>
        </a:tcBdr>
        <a:fill>
          <a:solidFill>
            <a:schemeClr val="accent6"/>
          </a:solidFill>
        </a:fill>
      </a:tcStyle>
    </a:firstCol>
    <a:lastRow>
      <a:tcTxStyle b="on" i="off">
        <a:fontRef idx="major">
          <a:srgbClr val="CCE8CF"/>
        </a:fontRef>
        <a:srgbClr val="CCE8CF"/>
      </a:tcTxStyle>
      <a:tcStyle>
        <a:tcBdr>
          <a:left>
            <a:ln w="12700" cap="flat">
              <a:solidFill>
                <a:srgbClr val="CCE8CF"/>
              </a:solidFill>
              <a:prstDash val="solid"/>
              <a:round/>
            </a:ln>
          </a:left>
          <a:right>
            <a:ln w="12700" cap="flat">
              <a:solidFill>
                <a:srgbClr val="CCE8CF"/>
              </a:solidFill>
              <a:prstDash val="solid"/>
              <a:round/>
            </a:ln>
          </a:right>
          <a:top>
            <a:ln w="38100" cap="flat">
              <a:solidFill>
                <a:srgbClr val="CCE8CF"/>
              </a:solidFill>
              <a:prstDash val="solid"/>
              <a:round/>
            </a:ln>
          </a:top>
          <a:bottom>
            <a:ln w="12700" cap="flat">
              <a:solidFill>
                <a:srgbClr val="CCE8CF"/>
              </a:solidFill>
              <a:prstDash val="solid"/>
              <a:round/>
            </a:ln>
          </a:bottom>
          <a:insideH>
            <a:ln w="12700" cap="flat">
              <a:solidFill>
                <a:srgbClr val="CCE8CF"/>
              </a:solidFill>
              <a:prstDash val="solid"/>
              <a:round/>
            </a:ln>
          </a:insideH>
          <a:insideV>
            <a:ln w="12700" cap="flat">
              <a:solidFill>
                <a:srgbClr val="CCE8CF"/>
              </a:solidFill>
              <a:prstDash val="solid"/>
              <a:round/>
            </a:ln>
          </a:insideV>
        </a:tcBdr>
        <a:fill>
          <a:solidFill>
            <a:schemeClr val="accent6"/>
          </a:solidFill>
        </a:fill>
      </a:tcStyle>
    </a:lastRow>
    <a:firstRow>
      <a:tcTxStyle b="on" i="off">
        <a:fontRef idx="major">
          <a:srgbClr val="CCE8CF"/>
        </a:fontRef>
        <a:srgbClr val="CCE8CF"/>
      </a:tcTxStyle>
      <a:tcStyle>
        <a:tcBdr>
          <a:left>
            <a:ln w="12700" cap="flat">
              <a:solidFill>
                <a:srgbClr val="CCE8CF"/>
              </a:solidFill>
              <a:prstDash val="solid"/>
              <a:round/>
            </a:ln>
          </a:left>
          <a:right>
            <a:ln w="12700" cap="flat">
              <a:solidFill>
                <a:srgbClr val="CCE8CF"/>
              </a:solidFill>
              <a:prstDash val="solid"/>
              <a:round/>
            </a:ln>
          </a:right>
          <a:top>
            <a:ln w="12700" cap="flat">
              <a:solidFill>
                <a:srgbClr val="CCE8CF"/>
              </a:solidFill>
              <a:prstDash val="solid"/>
              <a:round/>
            </a:ln>
          </a:top>
          <a:bottom>
            <a:ln w="38100" cap="flat">
              <a:solidFill>
                <a:srgbClr val="CCE8CF"/>
              </a:solidFill>
              <a:prstDash val="solid"/>
              <a:round/>
            </a:ln>
          </a:bottom>
          <a:insideH>
            <a:ln w="12700" cap="flat">
              <a:solidFill>
                <a:srgbClr val="CCE8CF"/>
              </a:solidFill>
              <a:prstDash val="solid"/>
              <a:round/>
            </a:ln>
          </a:insideH>
          <a:insideV>
            <a:ln w="12700" cap="flat">
              <a:solidFill>
                <a:srgbClr val="CCE8CF"/>
              </a:solidFill>
              <a:prstDash val="solid"/>
              <a:round/>
            </a:ln>
          </a:insideV>
        </a:tcBdr>
        <a:fill>
          <a:solidFill>
            <a:schemeClr val="accent6"/>
          </a:solidFill>
        </a:fill>
      </a:tcStyle>
    </a:firstRow>
  </a:tblStyle>
  <a:tblStyle styleId="{33BA23B1-9221-436E-865A-0063620EA4FD}"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CCE8CF"/>
          </a:solidFill>
        </a:fill>
      </a:tcStyle>
    </a:band2H>
    <a:firstCol>
      <a:tcTxStyle b="on" i="off">
        <a:fontRef idx="major">
          <a:srgbClr val="CCE8CF"/>
        </a:fontRef>
        <a:srgbClr val="CCE8C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CCE8CF"/>
          </a:solidFill>
        </a:fill>
      </a:tcStyle>
    </a:lastRow>
    <a:firstRow>
      <a:tcTxStyle b="on" i="off">
        <a:fontRef idx="major">
          <a:srgbClr val="CCE8CF"/>
        </a:fontRef>
        <a:srgbClr val="CCE8C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CCE8CF"/>
              </a:solidFill>
              <a:prstDash val="solid"/>
              <a:round/>
            </a:ln>
          </a:left>
          <a:right>
            <a:ln w="12700" cap="flat">
              <a:solidFill>
                <a:srgbClr val="CCE8CF"/>
              </a:solidFill>
              <a:prstDash val="solid"/>
              <a:round/>
            </a:ln>
          </a:right>
          <a:top>
            <a:ln w="12700" cap="flat">
              <a:solidFill>
                <a:srgbClr val="CCE8CF"/>
              </a:solidFill>
              <a:prstDash val="solid"/>
              <a:round/>
            </a:ln>
          </a:top>
          <a:bottom>
            <a:ln w="12700" cap="flat">
              <a:solidFill>
                <a:srgbClr val="CCE8CF"/>
              </a:solidFill>
              <a:prstDash val="solid"/>
              <a:round/>
            </a:ln>
          </a:bottom>
          <a:insideH>
            <a:ln w="12700" cap="flat">
              <a:solidFill>
                <a:srgbClr val="CCE8CF"/>
              </a:solidFill>
              <a:prstDash val="solid"/>
              <a:round/>
            </a:ln>
          </a:insideH>
          <a:insideV>
            <a:ln w="12700" cap="flat">
              <a:solidFill>
                <a:srgbClr val="CCE8C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CCE8CF"/>
        </a:fontRef>
        <a:srgbClr val="CCE8CF"/>
      </a:tcTxStyle>
      <a:tcStyle>
        <a:tcBdr>
          <a:left>
            <a:ln w="12700" cap="flat">
              <a:solidFill>
                <a:srgbClr val="CCE8CF"/>
              </a:solidFill>
              <a:prstDash val="solid"/>
              <a:round/>
            </a:ln>
          </a:left>
          <a:right>
            <a:ln w="12700" cap="flat">
              <a:solidFill>
                <a:srgbClr val="CCE8CF"/>
              </a:solidFill>
              <a:prstDash val="solid"/>
              <a:round/>
            </a:ln>
          </a:right>
          <a:top>
            <a:ln w="12700" cap="flat">
              <a:solidFill>
                <a:srgbClr val="CCE8CF"/>
              </a:solidFill>
              <a:prstDash val="solid"/>
              <a:round/>
            </a:ln>
          </a:top>
          <a:bottom>
            <a:ln w="12700" cap="flat">
              <a:solidFill>
                <a:srgbClr val="CCE8CF"/>
              </a:solidFill>
              <a:prstDash val="solid"/>
              <a:round/>
            </a:ln>
          </a:bottom>
          <a:insideH>
            <a:ln w="12700" cap="flat">
              <a:solidFill>
                <a:srgbClr val="CCE8CF"/>
              </a:solidFill>
              <a:prstDash val="solid"/>
              <a:round/>
            </a:ln>
          </a:insideH>
          <a:insideV>
            <a:ln w="12700" cap="flat">
              <a:solidFill>
                <a:srgbClr val="CCE8CF"/>
              </a:solidFill>
              <a:prstDash val="solid"/>
              <a:round/>
            </a:ln>
          </a:insideV>
        </a:tcBdr>
        <a:fill>
          <a:solidFill>
            <a:srgbClr val="000000"/>
          </a:solidFill>
        </a:fill>
      </a:tcStyle>
    </a:firstCol>
    <a:lastRow>
      <a:tcTxStyle b="on" i="off">
        <a:fontRef idx="major">
          <a:srgbClr val="CCE8CF"/>
        </a:fontRef>
        <a:srgbClr val="CCE8CF"/>
      </a:tcTxStyle>
      <a:tcStyle>
        <a:tcBdr>
          <a:left>
            <a:ln w="12700" cap="flat">
              <a:solidFill>
                <a:srgbClr val="CCE8CF"/>
              </a:solidFill>
              <a:prstDash val="solid"/>
              <a:round/>
            </a:ln>
          </a:left>
          <a:right>
            <a:ln w="12700" cap="flat">
              <a:solidFill>
                <a:srgbClr val="CCE8CF"/>
              </a:solidFill>
              <a:prstDash val="solid"/>
              <a:round/>
            </a:ln>
          </a:right>
          <a:top>
            <a:ln w="38100" cap="flat">
              <a:solidFill>
                <a:srgbClr val="CCE8CF"/>
              </a:solidFill>
              <a:prstDash val="solid"/>
              <a:round/>
            </a:ln>
          </a:top>
          <a:bottom>
            <a:ln w="12700" cap="flat">
              <a:solidFill>
                <a:srgbClr val="CCE8CF"/>
              </a:solidFill>
              <a:prstDash val="solid"/>
              <a:round/>
            </a:ln>
          </a:bottom>
          <a:insideH>
            <a:ln w="12700" cap="flat">
              <a:solidFill>
                <a:srgbClr val="CCE8CF"/>
              </a:solidFill>
              <a:prstDash val="solid"/>
              <a:round/>
            </a:ln>
          </a:insideH>
          <a:insideV>
            <a:ln w="12700" cap="flat">
              <a:solidFill>
                <a:srgbClr val="CCE8CF"/>
              </a:solidFill>
              <a:prstDash val="solid"/>
              <a:round/>
            </a:ln>
          </a:insideV>
        </a:tcBdr>
        <a:fill>
          <a:solidFill>
            <a:srgbClr val="000000"/>
          </a:solidFill>
        </a:fill>
      </a:tcStyle>
    </a:lastRow>
    <a:firstRow>
      <a:tcTxStyle b="on" i="off">
        <a:fontRef idx="major">
          <a:srgbClr val="CCE8CF"/>
        </a:fontRef>
        <a:srgbClr val="CCE8CF"/>
      </a:tcTxStyle>
      <a:tcStyle>
        <a:tcBdr>
          <a:left>
            <a:ln w="12700" cap="flat">
              <a:solidFill>
                <a:srgbClr val="CCE8CF"/>
              </a:solidFill>
              <a:prstDash val="solid"/>
              <a:round/>
            </a:ln>
          </a:left>
          <a:right>
            <a:ln w="12700" cap="flat">
              <a:solidFill>
                <a:srgbClr val="CCE8CF"/>
              </a:solidFill>
              <a:prstDash val="solid"/>
              <a:round/>
            </a:ln>
          </a:right>
          <a:top>
            <a:ln w="12700" cap="flat">
              <a:solidFill>
                <a:srgbClr val="CCE8CF"/>
              </a:solidFill>
              <a:prstDash val="solid"/>
              <a:round/>
            </a:ln>
          </a:top>
          <a:bottom>
            <a:ln w="38100" cap="flat">
              <a:solidFill>
                <a:srgbClr val="CCE8CF"/>
              </a:solidFill>
              <a:prstDash val="solid"/>
              <a:round/>
            </a:ln>
          </a:bottom>
          <a:insideH>
            <a:ln w="12700" cap="flat">
              <a:solidFill>
                <a:srgbClr val="CCE8CF"/>
              </a:solidFill>
              <a:prstDash val="solid"/>
              <a:round/>
            </a:ln>
          </a:insideH>
          <a:insideV>
            <a:ln w="12700" cap="flat">
              <a:solidFill>
                <a:srgbClr val="CCE8C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Shape 89"/>
          <p:cNvSpPr/>
          <p:nvPr>
            <p:ph type="sldImg"/>
          </p:nvPr>
        </p:nvSpPr>
        <p:spPr>
          <a:xfrm>
            <a:off x="1143000" y="685800"/>
            <a:ext cx="4572000" cy="3429000"/>
          </a:xfrm>
          <a:prstGeom prst="rect">
            <a:avLst/>
          </a:prstGeom>
        </p:spPr>
        <p:txBody>
          <a:bodyPr/>
          <a:lstStyle/>
          <a:p>
            <a:pPr/>
          </a:p>
        </p:txBody>
      </p:sp>
      <p:sp>
        <p:nvSpPr>
          <p:cNvPr id="90" name="Shape 9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7" name="Shape 317"/>
          <p:cNvSpPr/>
          <p:nvPr>
            <p:ph type="sldImg"/>
          </p:nvPr>
        </p:nvSpPr>
        <p:spPr>
          <a:prstGeom prst="rect">
            <a:avLst/>
          </a:prstGeom>
        </p:spPr>
        <p:txBody>
          <a:bodyPr/>
          <a:lstStyle/>
          <a:p>
            <a:pPr/>
          </a:p>
        </p:txBody>
      </p:sp>
      <p:sp>
        <p:nvSpPr>
          <p:cNvPr id="318" name="Shape 318"/>
          <p:cNvSpPr/>
          <p:nvPr>
            <p:ph type="body" sz="quarter" idx="1"/>
          </p:nvPr>
        </p:nvSpPr>
        <p:spPr>
          <a:prstGeom prst="rect">
            <a:avLst/>
          </a:prstGeom>
        </p:spPr>
        <p:txBody>
          <a:bodyPr/>
          <a:lstStyle/>
          <a:p>
            <a:pPr/>
            <a:r>
              <a:t>透湿杯内盛放蒸馏水，试样封住杯口，杯内保持高湿度，杯外保持干燥。在一定的温度下，试样两侧形成特定的湿度差，使水蒸气透过试样进入干燥的一侧；通过测定透湿杯重量的递减变化计算出水汽透过率。</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空白">
    <p:spTree>
      <p:nvGrpSpPr>
        <p:cNvPr id="1" name=""/>
        <p:cNvGrpSpPr/>
        <p:nvPr/>
      </p:nvGrpSpPr>
      <p:grpSpPr>
        <a:xfrm>
          <a:off x="0" y="0"/>
          <a:ext cx="0" cy="0"/>
          <a:chOff x="0" y="0"/>
          <a:chExt cx="0" cy="0"/>
        </a:xfrm>
      </p:grpSpPr>
      <p:sp>
        <p:nvSpPr>
          <p:cNvPr id="12" name="幻灯片编号"/>
          <p:cNvSpPr txBox="1"/>
          <p:nvPr>
            <p:ph type="sldNum" sz="quarter" idx="2"/>
          </p:nvPr>
        </p:nvSpPr>
        <p:spPr>
          <a:xfrm>
            <a:off x="8038125" y="4761466"/>
            <a:ext cx="298494" cy="287252"/>
          </a:xfrm>
          <a:prstGeom prst="rect">
            <a:avLst/>
          </a:prstGeom>
        </p:spPr>
        <p:txBody>
          <a:bodyPr lIns="51076" tIns="51076" rIns="51076" bIns="51076"/>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2_仅标题">
    <p:spTree>
      <p:nvGrpSpPr>
        <p:cNvPr id="1" name=""/>
        <p:cNvGrpSpPr/>
        <p:nvPr/>
      </p:nvGrpSpPr>
      <p:grpSpPr>
        <a:xfrm>
          <a:off x="0" y="0"/>
          <a:ext cx="0" cy="0"/>
          <a:chOff x="0" y="0"/>
          <a:chExt cx="0" cy="0"/>
        </a:xfrm>
      </p:grpSpPr>
      <p:sp>
        <p:nvSpPr>
          <p:cNvPr id="19" name="标题文本"/>
          <p:cNvSpPr txBox="1"/>
          <p:nvPr>
            <p:ph type="title"/>
          </p:nvPr>
        </p:nvSpPr>
        <p:spPr>
          <a:xfrm>
            <a:off x="906977" y="267492"/>
            <a:ext cx="5897272" cy="330509"/>
          </a:xfrm>
          <a:prstGeom prst="rect">
            <a:avLst/>
          </a:prstGeom>
        </p:spPr>
        <p:txBody>
          <a:bodyPr lIns="34290" tIns="34290" rIns="34290" bIns="34290"/>
          <a:lstStyle>
            <a:lvl1pPr algn="l" defTabSz="514350">
              <a:lnSpc>
                <a:spcPct val="90000"/>
              </a:lnSpc>
              <a:defRPr sz="2200">
                <a:solidFill>
                  <a:srgbClr val="595959"/>
                </a:solidFill>
                <a:latin typeface="微软雅黑"/>
                <a:ea typeface="微软雅黑"/>
                <a:cs typeface="微软雅黑"/>
                <a:sym typeface="微软雅黑"/>
              </a:defRPr>
            </a:lvl1pPr>
          </a:lstStyle>
          <a:p>
            <a:pPr/>
            <a:r>
              <a:t>标题文本</a:t>
            </a:r>
          </a:p>
        </p:txBody>
      </p:sp>
      <p:sp>
        <p:nvSpPr>
          <p:cNvPr id="20" name="直接连接符 11"/>
          <p:cNvSpPr/>
          <p:nvPr/>
        </p:nvSpPr>
        <p:spPr>
          <a:xfrm flipV="1">
            <a:off x="953126" y="654062"/>
            <a:ext cx="7859431" cy="3"/>
          </a:xfrm>
          <a:prstGeom prst="line">
            <a:avLst/>
          </a:prstGeom>
          <a:ln w="15875">
            <a:solidFill>
              <a:schemeClr val="accent1"/>
            </a:solidFill>
          </a:ln>
        </p:spPr>
        <p:txBody>
          <a:bodyPr lIns="45718" tIns="45718" rIns="45718" bIns="45718"/>
          <a:lstStyle/>
          <a:p>
            <a:pPr/>
          </a:p>
        </p:txBody>
      </p:sp>
      <p:grpSp>
        <p:nvGrpSpPr>
          <p:cNvPr id="23" name="组合 13"/>
          <p:cNvGrpSpPr/>
          <p:nvPr/>
        </p:nvGrpSpPr>
        <p:grpSpPr>
          <a:xfrm>
            <a:off x="395574" y="248442"/>
            <a:ext cx="396003" cy="396003"/>
            <a:chOff x="0" y="0"/>
            <a:chExt cx="396002" cy="396002"/>
          </a:xfrm>
        </p:grpSpPr>
        <p:sp>
          <p:nvSpPr>
            <p:cNvPr id="21" name="矩形 14"/>
            <p:cNvSpPr/>
            <p:nvPr/>
          </p:nvSpPr>
          <p:spPr>
            <a:xfrm>
              <a:off x="-1" y="-1"/>
              <a:ext cx="326096" cy="336421"/>
            </a:xfrm>
            <a:prstGeom prst="rect">
              <a:avLst/>
            </a:prstGeom>
            <a:noFill/>
            <a:ln w="19050" cap="flat">
              <a:solidFill>
                <a:schemeClr val="accent1"/>
              </a:solidFill>
              <a:prstDash val="solid"/>
              <a:round/>
            </a:ln>
            <a:effectLst/>
          </p:spPr>
          <p:txBody>
            <a:bodyPr wrap="square" lIns="45718" tIns="45718" rIns="45718" bIns="45718" numCol="1" anchor="ctr">
              <a:noAutofit/>
            </a:bodyPr>
            <a:lstStyle/>
            <a:p>
              <a:pPr algn="ctr">
                <a:defRPr>
                  <a:solidFill>
                    <a:srgbClr val="CCE8CF"/>
                  </a:solidFill>
                  <a:latin typeface="Arial"/>
                  <a:ea typeface="Arial"/>
                  <a:cs typeface="Arial"/>
                  <a:sym typeface="Arial"/>
                </a:defRPr>
              </a:pPr>
            </a:p>
          </p:txBody>
        </p:sp>
        <p:sp>
          <p:nvSpPr>
            <p:cNvPr id="22" name="矩形 15"/>
            <p:cNvSpPr/>
            <p:nvPr/>
          </p:nvSpPr>
          <p:spPr>
            <a:xfrm>
              <a:off x="186359" y="183900"/>
              <a:ext cx="209643" cy="212102"/>
            </a:xfrm>
            <a:prstGeom prst="rect">
              <a:avLst/>
            </a:prstGeom>
            <a:solidFill>
              <a:schemeClr val="accent1"/>
            </a:solidFill>
            <a:ln w="12700" cap="flat">
              <a:noFill/>
              <a:miter lim="400000"/>
            </a:ln>
            <a:effectLst/>
          </p:spPr>
          <p:txBody>
            <a:bodyPr wrap="square" lIns="45718" tIns="45718" rIns="45718" bIns="45718" numCol="1" anchor="ctr">
              <a:noAutofit/>
            </a:bodyPr>
            <a:lstStyle/>
            <a:p>
              <a:pPr algn="ctr">
                <a:defRPr>
                  <a:solidFill>
                    <a:srgbClr val="CCE8CF"/>
                  </a:solidFill>
                  <a:latin typeface="Arial"/>
                  <a:ea typeface="Arial"/>
                  <a:cs typeface="Arial"/>
                  <a:sym typeface="Arial"/>
                </a:defRPr>
              </a:pPr>
            </a:p>
          </p:txBody>
        </p:sp>
      </p:grpSp>
      <p:pic>
        <p:nvPicPr>
          <p:cNvPr id="24" name="Picture 4" descr="Picture 4"/>
          <p:cNvPicPr>
            <a:picLocks noChangeAspect="1"/>
          </p:cNvPicPr>
          <p:nvPr/>
        </p:nvPicPr>
        <p:blipFill>
          <a:blip r:embed="rId2">
            <a:extLst/>
          </a:blip>
          <a:stretch>
            <a:fillRect/>
          </a:stretch>
        </p:blipFill>
        <p:spPr>
          <a:xfrm>
            <a:off x="7763998" y="217963"/>
            <a:ext cx="1048558" cy="491298"/>
          </a:xfrm>
          <a:prstGeom prst="rect">
            <a:avLst/>
          </a:prstGeom>
          <a:ln w="12700">
            <a:miter lim="400000"/>
          </a:ln>
        </p:spPr>
      </p:pic>
      <p:grpSp>
        <p:nvGrpSpPr>
          <p:cNvPr id="29" name="组合 15"/>
          <p:cNvGrpSpPr/>
          <p:nvPr/>
        </p:nvGrpSpPr>
        <p:grpSpPr>
          <a:xfrm>
            <a:off x="7882373" y="4630551"/>
            <a:ext cx="1261629" cy="514376"/>
            <a:chOff x="0" y="0"/>
            <a:chExt cx="1261628" cy="514375"/>
          </a:xfrm>
        </p:grpSpPr>
        <p:grpSp>
          <p:nvGrpSpPr>
            <p:cNvPr id="27" name="Picture 5"/>
            <p:cNvGrpSpPr/>
            <p:nvPr/>
          </p:nvGrpSpPr>
          <p:grpSpPr>
            <a:xfrm>
              <a:off x="309257" y="-1"/>
              <a:ext cx="559837" cy="300900"/>
              <a:chOff x="0" y="0"/>
              <a:chExt cx="559835" cy="300898"/>
            </a:xfrm>
          </p:grpSpPr>
          <p:sp>
            <p:nvSpPr>
              <p:cNvPr id="25" name="矩形"/>
              <p:cNvSpPr/>
              <p:nvPr/>
            </p:nvSpPr>
            <p:spPr>
              <a:xfrm>
                <a:off x="0" y="-1"/>
                <a:ext cx="559836" cy="300899"/>
              </a:xfrm>
              <a:prstGeom prst="rect">
                <a:avLst/>
              </a:prstGeom>
              <a:solidFill>
                <a:srgbClr val="EDEDED"/>
              </a:solidFill>
              <a:ln w="12700" cap="flat">
                <a:noFill/>
                <a:miter lim="400000"/>
              </a:ln>
              <a:effectLst/>
            </p:spPr>
            <p:txBody>
              <a:bodyPr wrap="square" lIns="45718" tIns="45718" rIns="45718" bIns="45718" numCol="1" anchor="ctr">
                <a:noAutofit/>
              </a:bodyPr>
              <a:lstStyle/>
              <a:p>
                <a:pPr>
                  <a:defRPr>
                    <a:latin typeface="Arial"/>
                    <a:ea typeface="Arial"/>
                    <a:cs typeface="Arial"/>
                    <a:sym typeface="Arial"/>
                  </a:defRPr>
                </a:pPr>
              </a:p>
            </p:txBody>
          </p:sp>
          <p:pic>
            <p:nvPicPr>
              <p:cNvPr id="26" name="image3.tif" descr="image3.tif"/>
              <p:cNvPicPr>
                <a:picLocks noChangeAspect="1"/>
              </p:cNvPicPr>
              <p:nvPr/>
            </p:nvPicPr>
            <p:blipFill>
              <a:blip r:embed="rId3">
                <a:extLst/>
              </a:blip>
              <a:stretch>
                <a:fillRect/>
              </a:stretch>
            </p:blipFill>
            <p:spPr>
              <a:xfrm>
                <a:off x="0" y="-1"/>
                <a:ext cx="559836" cy="300900"/>
              </a:xfrm>
              <a:prstGeom prst="rect">
                <a:avLst/>
              </a:prstGeom>
              <a:ln w="12700" cap="flat">
                <a:noFill/>
                <a:miter lim="400000"/>
              </a:ln>
              <a:effectLst/>
            </p:spPr>
          </p:pic>
        </p:grpSp>
        <p:sp>
          <p:nvSpPr>
            <p:cNvPr id="28" name="文本框 2"/>
            <p:cNvSpPr txBox="1"/>
            <p:nvPr/>
          </p:nvSpPr>
          <p:spPr>
            <a:xfrm>
              <a:off x="-1" y="257837"/>
              <a:ext cx="1261629" cy="2565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lgn="just">
                <a:spcBef>
                  <a:spcPts val="500"/>
                </a:spcBef>
                <a:defRPr sz="900">
                  <a:latin typeface="宋体"/>
                  <a:ea typeface="宋体"/>
                  <a:cs typeface="宋体"/>
                  <a:sym typeface="宋体"/>
                </a:defRPr>
              </a:pPr>
              <a:r>
                <a:t>国制标物</a:t>
              </a:r>
              <a:r>
                <a:rPr>
                  <a:latin typeface="Times New Roman"/>
                  <a:ea typeface="Times New Roman"/>
                  <a:cs typeface="Times New Roman"/>
                  <a:sym typeface="Times New Roman"/>
                </a:rPr>
                <a:t>10001366</a:t>
              </a:r>
              <a:r>
                <a:rPr>
                  <a:latin typeface="黑体"/>
                  <a:ea typeface="黑体"/>
                  <a:cs typeface="黑体"/>
                  <a:sym typeface="黑体"/>
                </a:rPr>
                <a:t>号</a:t>
              </a:r>
            </a:p>
          </p:txBody>
        </p:sp>
      </p:grpSp>
      <p:sp>
        <p:nvSpPr>
          <p:cNvPr id="30" name="幻灯片编号"/>
          <p:cNvSpPr txBox="1"/>
          <p:nvPr>
            <p:ph type="sldNum" sz="quarter" idx="2"/>
          </p:nvPr>
        </p:nvSpPr>
        <p:spPr>
          <a:xfrm>
            <a:off x="7925441" y="4780747"/>
            <a:ext cx="277894" cy="318053"/>
          </a:xfrm>
          <a:prstGeom prst="rect">
            <a:avLst/>
          </a:prstGeom>
        </p:spPr>
        <p:txBody>
          <a:bodyPr lIns="51076" tIns="51076" rIns="51076" bIns="51076"/>
          <a:lstStyle>
            <a:lvl1pPr algn="ctr">
              <a:defRPr sz="1400">
                <a:latin typeface="Impact"/>
                <a:ea typeface="Impact"/>
                <a:cs typeface="Impact"/>
                <a:sym typeface="Impac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1_标题和内容">
    <p:bg>
      <p:bgPr>
        <a:gradFill flip="none" rotWithShape="1">
          <a:gsLst>
            <a:gs pos="0">
              <a:srgbClr val="D7D9E1"/>
            </a:gs>
            <a:gs pos="26000">
              <a:srgbClr val="EBECF0"/>
            </a:gs>
            <a:gs pos="100000">
              <a:srgbClr val="CCE8CF"/>
            </a:gs>
          </a:gsLst>
          <a:lin ang="5400000" scaled="0"/>
        </a:gradFill>
      </p:bgPr>
    </p:bg>
    <p:spTree>
      <p:nvGrpSpPr>
        <p:cNvPr id="1" name=""/>
        <p:cNvGrpSpPr/>
        <p:nvPr/>
      </p:nvGrpSpPr>
      <p:grpSpPr>
        <a:xfrm>
          <a:off x="0" y="0"/>
          <a:ext cx="0" cy="0"/>
          <a:chOff x="0" y="0"/>
          <a:chExt cx="0" cy="0"/>
        </a:xfrm>
      </p:grpSpPr>
      <p:sp>
        <p:nvSpPr>
          <p:cNvPr id="37" name="直接连接符 2"/>
          <p:cNvSpPr/>
          <p:nvPr/>
        </p:nvSpPr>
        <p:spPr>
          <a:xfrm>
            <a:off x="515257" y="624113"/>
            <a:ext cx="3192649" cy="5239"/>
          </a:xfrm>
          <a:prstGeom prst="line">
            <a:avLst/>
          </a:prstGeom>
          <a:ln w="12700">
            <a:solidFill>
              <a:srgbClr val="000000"/>
            </a:solidFill>
            <a:prstDash val="dash"/>
          </a:ln>
        </p:spPr>
        <p:txBody>
          <a:bodyPr lIns="45718" tIns="45718" rIns="45718" bIns="45718"/>
          <a:lstStyle/>
          <a:p>
            <a:pPr/>
          </a:p>
        </p:txBody>
      </p:sp>
      <p:sp>
        <p:nvSpPr>
          <p:cNvPr id="38" name="直接连接符 4"/>
          <p:cNvSpPr/>
          <p:nvPr/>
        </p:nvSpPr>
        <p:spPr>
          <a:xfrm>
            <a:off x="5436096" y="629351"/>
            <a:ext cx="3264657" cy="2"/>
          </a:xfrm>
          <a:prstGeom prst="line">
            <a:avLst/>
          </a:prstGeom>
          <a:ln w="12700">
            <a:solidFill>
              <a:srgbClr val="000000"/>
            </a:solidFill>
            <a:prstDash val="dash"/>
          </a:ln>
        </p:spPr>
        <p:txBody>
          <a:bodyPr lIns="45718" tIns="45718" rIns="45718" bIns="45718"/>
          <a:lstStyle/>
          <a:p>
            <a:pPr/>
          </a:p>
        </p:txBody>
      </p:sp>
      <p:sp>
        <p:nvSpPr>
          <p:cNvPr id="39" name="幻灯片编号"/>
          <p:cNvSpPr txBox="1"/>
          <p:nvPr>
            <p:ph type="sldNum" sz="quarter" idx="2"/>
          </p:nvPr>
        </p:nvSpPr>
        <p:spPr>
          <a:xfrm>
            <a:off x="6254706" y="4623637"/>
            <a:ext cx="298494" cy="287252"/>
          </a:xfrm>
          <a:prstGeom prst="rect">
            <a:avLst/>
          </a:prstGeom>
        </p:spPr>
        <p:txBody>
          <a:bodyPr lIns="51076" tIns="51076" rIns="51076" bIns="51076"/>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标题和内容">
    <p:spTree>
      <p:nvGrpSpPr>
        <p:cNvPr id="1" name=""/>
        <p:cNvGrpSpPr/>
        <p:nvPr/>
      </p:nvGrpSpPr>
      <p:grpSpPr>
        <a:xfrm>
          <a:off x="0" y="0"/>
          <a:ext cx="0" cy="0"/>
          <a:chOff x="0" y="0"/>
          <a:chExt cx="0" cy="0"/>
        </a:xfrm>
      </p:grpSpPr>
      <p:sp>
        <p:nvSpPr>
          <p:cNvPr id="46" name="标题文本"/>
          <p:cNvSpPr txBox="1"/>
          <p:nvPr>
            <p:ph type="title"/>
          </p:nvPr>
        </p:nvSpPr>
        <p:spPr>
          <a:prstGeom prst="rect">
            <a:avLst/>
          </a:prstGeom>
        </p:spPr>
        <p:txBody>
          <a:bodyPr/>
          <a:lstStyle/>
          <a:p>
            <a:pPr/>
            <a:r>
              <a:t>标题文本</a:t>
            </a:r>
          </a:p>
        </p:txBody>
      </p:sp>
      <p:sp>
        <p:nvSpPr>
          <p:cNvPr id="47" name="正文级别 1…"/>
          <p:cNvSpPr txBox="1"/>
          <p:nvPr>
            <p:ph type="body" idx="1"/>
          </p:nvPr>
        </p:nvSpPr>
        <p:spPr>
          <a:prstGeom prst="rect">
            <a:avLst/>
          </a:prstGeom>
        </p:spPr>
        <p:txBody>
          <a:bodyPr/>
          <a:lstStyle/>
          <a:p>
            <a:pPr/>
            <a:r>
              <a:t>正文级别 1</a:t>
            </a:r>
          </a:p>
          <a:p>
            <a:pPr lvl="1"/>
            <a:r>
              <a:t>正文级别 2</a:t>
            </a:r>
          </a:p>
          <a:p>
            <a:pPr lvl="2"/>
            <a:r>
              <a:t>正文级别 3</a:t>
            </a:r>
          </a:p>
          <a:p>
            <a:pPr lvl="3"/>
            <a:r>
              <a:t>正文级别 4</a:t>
            </a:r>
          </a:p>
          <a:p>
            <a:pPr lvl="4"/>
            <a:r>
              <a:t>正文级别 5</a:t>
            </a:r>
          </a:p>
        </p:txBody>
      </p:sp>
      <p:sp>
        <p:nvSpPr>
          <p:cNvPr id="48" name="幻灯片编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showMasterPhAnim="1">
  <p:cSld name="标题幻灯片">
    <p:spTree>
      <p:nvGrpSpPr>
        <p:cNvPr id="1" name=""/>
        <p:cNvGrpSpPr/>
        <p:nvPr/>
      </p:nvGrpSpPr>
      <p:grpSpPr>
        <a:xfrm>
          <a:off x="0" y="0"/>
          <a:ext cx="0" cy="0"/>
          <a:chOff x="0" y="0"/>
          <a:chExt cx="0" cy="0"/>
        </a:xfrm>
      </p:grpSpPr>
      <p:grpSp>
        <p:nvGrpSpPr>
          <p:cNvPr id="57" name="AutoShape 7"/>
          <p:cNvGrpSpPr/>
          <p:nvPr/>
        </p:nvGrpSpPr>
        <p:grpSpPr>
          <a:xfrm>
            <a:off x="685797" y="1795460"/>
            <a:ext cx="7772403" cy="82157"/>
            <a:chOff x="-1" y="0"/>
            <a:chExt cx="7772401" cy="82156"/>
          </a:xfrm>
        </p:grpSpPr>
        <p:sp>
          <p:nvSpPr>
            <p:cNvPr id="55" name="矩形"/>
            <p:cNvSpPr/>
            <p:nvPr/>
          </p:nvSpPr>
          <p:spPr>
            <a:xfrm>
              <a:off x="-2" y="-1"/>
              <a:ext cx="4803347" cy="82157"/>
            </a:xfrm>
            <a:prstGeom prst="rect">
              <a:avLst/>
            </a:prstGeom>
            <a:solidFill>
              <a:schemeClr val="accent2"/>
            </a:solidFill>
            <a:ln w="12700" cap="flat">
              <a:noFill/>
              <a:miter lim="400000"/>
            </a:ln>
            <a:effectLst/>
          </p:spPr>
          <p:txBody>
            <a:bodyPr wrap="square" lIns="45718" tIns="45718" rIns="45718" bIns="45718" numCol="1" anchor="t">
              <a:noAutofit/>
            </a:bodyPr>
            <a:lstStyle/>
            <a:p>
              <a:pPr>
                <a:defRPr>
                  <a:latin typeface="Arial"/>
                  <a:ea typeface="Arial"/>
                  <a:cs typeface="Arial"/>
                  <a:sym typeface="Arial"/>
                </a:defRPr>
              </a:pPr>
            </a:p>
          </p:txBody>
        </p:sp>
        <p:sp>
          <p:nvSpPr>
            <p:cNvPr id="56" name="线条"/>
            <p:cNvSpPr/>
            <p:nvPr/>
          </p:nvSpPr>
          <p:spPr>
            <a:xfrm>
              <a:off x="-1" y="-1"/>
              <a:ext cx="7772402" cy="2"/>
            </a:xfrm>
            <a:prstGeom prst="line">
              <a:avLst/>
            </a:prstGeom>
            <a:noFill/>
            <a:ln w="9525" cap="flat">
              <a:solidFill>
                <a:schemeClr val="accent2"/>
              </a:solidFill>
              <a:prstDash val="solid"/>
              <a:round/>
            </a:ln>
            <a:effectLst/>
          </p:spPr>
          <p:txBody>
            <a:bodyPr wrap="square" lIns="45718" tIns="45718" rIns="45718" bIns="45718" numCol="1" anchor="t">
              <a:noAutofit/>
            </a:bodyPr>
            <a:lstStyle/>
            <a:p>
              <a:pPr/>
            </a:p>
          </p:txBody>
        </p:sp>
      </p:grpSp>
      <p:sp>
        <p:nvSpPr>
          <p:cNvPr id="58" name="标题文本"/>
          <p:cNvSpPr txBox="1"/>
          <p:nvPr>
            <p:ph type="title"/>
          </p:nvPr>
        </p:nvSpPr>
        <p:spPr>
          <a:xfrm>
            <a:off x="685800" y="742950"/>
            <a:ext cx="7772400" cy="1028700"/>
          </a:xfrm>
          <a:prstGeom prst="rect">
            <a:avLst/>
          </a:prstGeom>
        </p:spPr>
        <p:txBody>
          <a:bodyPr lIns="51076" tIns="51076" rIns="51076" bIns="51076"/>
          <a:lstStyle>
            <a:lvl1pPr>
              <a:defRPr sz="4000"/>
            </a:lvl1pPr>
          </a:lstStyle>
          <a:p>
            <a:pPr/>
            <a:r>
              <a:t>标题文本</a:t>
            </a:r>
          </a:p>
        </p:txBody>
      </p:sp>
      <p:sp>
        <p:nvSpPr>
          <p:cNvPr id="59" name="正文级别 1…"/>
          <p:cNvSpPr txBox="1"/>
          <p:nvPr>
            <p:ph type="body" sz="quarter" idx="1"/>
          </p:nvPr>
        </p:nvSpPr>
        <p:spPr>
          <a:xfrm>
            <a:off x="1447800" y="2571750"/>
            <a:ext cx="7010400" cy="1200150"/>
          </a:xfrm>
          <a:prstGeom prst="rect">
            <a:avLst/>
          </a:prstGeom>
        </p:spPr>
        <p:txBody>
          <a:bodyPr lIns="51076" tIns="51076" rIns="51076" bIns="51076"/>
          <a:lstStyle>
            <a:lvl1pPr marL="0" indent="0">
              <a:spcBef>
                <a:spcPts val="600"/>
              </a:spcBef>
              <a:buSzTx/>
              <a:buFontTx/>
              <a:buNone/>
              <a:defRPr sz="2800"/>
            </a:lvl1pPr>
            <a:lvl2pPr marL="800243" indent="-289068">
              <a:spcBef>
                <a:spcPts val="600"/>
              </a:spcBef>
              <a:buFontTx/>
              <a:defRPr sz="2800"/>
            </a:lvl2pPr>
            <a:lvl3pPr marL="1288366" indent="-265381">
              <a:spcBef>
                <a:spcPts val="600"/>
              </a:spcBef>
              <a:buFontTx/>
              <a:defRPr sz="2800"/>
            </a:lvl3pPr>
            <a:lvl4pPr marL="1846330" indent="-311536">
              <a:spcBef>
                <a:spcPts val="600"/>
              </a:spcBef>
              <a:buFontTx/>
              <a:defRPr sz="2800"/>
            </a:lvl4pPr>
            <a:lvl5pPr marL="2358140" indent="-311536">
              <a:spcBef>
                <a:spcPts val="600"/>
              </a:spcBef>
              <a:buFontTx/>
              <a:defRPr sz="2800"/>
            </a:lvl5pPr>
          </a:lstStyle>
          <a:p>
            <a:pPr/>
            <a:r>
              <a:t>正文级别 1</a:t>
            </a:r>
          </a:p>
          <a:p>
            <a:pPr lvl="1"/>
            <a:r>
              <a:t>正文级别 2</a:t>
            </a:r>
          </a:p>
          <a:p>
            <a:pPr lvl="2"/>
            <a:r>
              <a:t>正文级别 3</a:t>
            </a:r>
          </a:p>
          <a:p>
            <a:pPr lvl="3"/>
            <a:r>
              <a:t>正文级别 4</a:t>
            </a:r>
          </a:p>
          <a:p>
            <a:pPr lvl="4"/>
            <a:r>
              <a:t>正文级别 5</a:t>
            </a:r>
          </a:p>
        </p:txBody>
      </p:sp>
      <p:sp>
        <p:nvSpPr>
          <p:cNvPr id="60" name="幻灯片编号"/>
          <p:cNvSpPr txBox="1"/>
          <p:nvPr>
            <p:ph type="sldNum" sz="quarter" idx="2"/>
          </p:nvPr>
        </p:nvSpPr>
        <p:spPr>
          <a:xfrm>
            <a:off x="8159706" y="4714124"/>
            <a:ext cx="298494" cy="287252"/>
          </a:xfrm>
          <a:prstGeom prst="rect">
            <a:avLst/>
          </a:prstGeom>
        </p:spPr>
        <p:txBody>
          <a:bodyPr lIns="51076" tIns="51076" rIns="51076" bIns="51076"/>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0" showMasterPhAnim="1">
  <p:cSld name="空白">
    <p:bg>
      <p:bgPr>
        <a:solidFill>
          <a:srgbClr val="FFFFFF"/>
        </a:solidFill>
      </p:bgPr>
    </p:bg>
    <p:spTree>
      <p:nvGrpSpPr>
        <p:cNvPr id="1" name=""/>
        <p:cNvGrpSpPr/>
        <p:nvPr/>
      </p:nvGrpSpPr>
      <p:grpSpPr>
        <a:xfrm>
          <a:off x="0" y="0"/>
          <a:ext cx="0" cy="0"/>
          <a:chOff x="0" y="0"/>
          <a:chExt cx="0" cy="0"/>
        </a:xfrm>
      </p:grpSpPr>
      <p:pic>
        <p:nvPicPr>
          <p:cNvPr id="67" name="Picture 76" descr="Picture 76"/>
          <p:cNvPicPr>
            <a:picLocks noChangeAspect="1"/>
          </p:cNvPicPr>
          <p:nvPr/>
        </p:nvPicPr>
        <p:blipFill>
          <a:blip r:embed="rId2">
            <a:extLst/>
          </a:blip>
          <a:stretch>
            <a:fillRect/>
          </a:stretch>
        </p:blipFill>
        <p:spPr>
          <a:xfrm>
            <a:off x="0" y="-17111"/>
            <a:ext cx="9144000" cy="5143501"/>
          </a:xfrm>
          <a:prstGeom prst="rect">
            <a:avLst/>
          </a:prstGeom>
          <a:ln w="12700">
            <a:miter lim="400000"/>
          </a:ln>
        </p:spPr>
      </p:pic>
      <p:sp>
        <p:nvSpPr>
          <p:cNvPr id="68" name="幻灯片编号"/>
          <p:cNvSpPr txBox="1"/>
          <p:nvPr>
            <p:ph type="sldNum" sz="quarter" idx="2"/>
          </p:nvPr>
        </p:nvSpPr>
        <p:spPr>
          <a:xfrm>
            <a:off x="8038125" y="4761466"/>
            <a:ext cx="298495" cy="287252"/>
          </a:xfrm>
          <a:prstGeom prst="rect">
            <a:avLst/>
          </a:prstGeom>
        </p:spPr>
        <p:txBody>
          <a:bodyPr lIns="51076" tIns="51076" rIns="51076" bIns="51076"/>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showMasterPhAnim="1">
  <p:cSld name="2_仅标题">
    <p:bg>
      <p:bgPr>
        <a:solidFill>
          <a:srgbClr val="FFFFFF"/>
        </a:solidFill>
      </p:bgPr>
    </p:bg>
    <p:spTree>
      <p:nvGrpSpPr>
        <p:cNvPr id="1" name=""/>
        <p:cNvGrpSpPr/>
        <p:nvPr/>
      </p:nvGrpSpPr>
      <p:grpSpPr>
        <a:xfrm>
          <a:off x="0" y="0"/>
          <a:ext cx="0" cy="0"/>
          <a:chOff x="0" y="0"/>
          <a:chExt cx="0" cy="0"/>
        </a:xfrm>
      </p:grpSpPr>
      <p:pic>
        <p:nvPicPr>
          <p:cNvPr id="75" name="Picture 76" descr="Picture 76"/>
          <p:cNvPicPr>
            <a:picLocks noChangeAspect="1"/>
          </p:cNvPicPr>
          <p:nvPr/>
        </p:nvPicPr>
        <p:blipFill>
          <a:blip r:embed="rId2">
            <a:extLst/>
          </a:blip>
          <a:stretch>
            <a:fillRect/>
          </a:stretch>
        </p:blipFill>
        <p:spPr>
          <a:xfrm>
            <a:off x="0" y="-17111"/>
            <a:ext cx="9144000" cy="5143501"/>
          </a:xfrm>
          <a:prstGeom prst="rect">
            <a:avLst/>
          </a:prstGeom>
          <a:ln w="12700">
            <a:miter lim="400000"/>
          </a:ln>
        </p:spPr>
      </p:pic>
      <p:sp>
        <p:nvSpPr>
          <p:cNvPr id="76" name="标题文本"/>
          <p:cNvSpPr txBox="1"/>
          <p:nvPr>
            <p:ph type="title"/>
          </p:nvPr>
        </p:nvSpPr>
        <p:spPr>
          <a:xfrm>
            <a:off x="906977" y="267493"/>
            <a:ext cx="5897272" cy="330508"/>
          </a:xfrm>
          <a:prstGeom prst="rect">
            <a:avLst/>
          </a:prstGeom>
        </p:spPr>
        <p:txBody>
          <a:bodyPr lIns="34290" tIns="34290" rIns="34290" bIns="34290"/>
          <a:lstStyle>
            <a:lvl1pPr algn="l" defTabSz="514350">
              <a:lnSpc>
                <a:spcPct val="90000"/>
              </a:lnSpc>
              <a:defRPr sz="2200">
                <a:solidFill>
                  <a:srgbClr val="595959"/>
                </a:solidFill>
                <a:latin typeface="微软雅黑"/>
                <a:ea typeface="微软雅黑"/>
                <a:cs typeface="微软雅黑"/>
                <a:sym typeface="微软雅黑"/>
              </a:defRPr>
            </a:lvl1pPr>
          </a:lstStyle>
          <a:p>
            <a:pPr/>
            <a:r>
              <a:t>标题文本</a:t>
            </a:r>
          </a:p>
        </p:txBody>
      </p:sp>
      <p:sp>
        <p:nvSpPr>
          <p:cNvPr id="77" name="直接连接符 11"/>
          <p:cNvSpPr/>
          <p:nvPr/>
        </p:nvSpPr>
        <p:spPr>
          <a:xfrm flipV="1">
            <a:off x="953127" y="654061"/>
            <a:ext cx="7859429" cy="2"/>
          </a:xfrm>
          <a:prstGeom prst="line">
            <a:avLst/>
          </a:prstGeom>
          <a:ln w="15875">
            <a:solidFill>
              <a:schemeClr val="accent1"/>
            </a:solidFill>
          </a:ln>
        </p:spPr>
        <p:txBody>
          <a:bodyPr lIns="45719" rIns="45719"/>
          <a:lstStyle/>
          <a:p>
            <a:pPr>
              <a:defRPr>
                <a:latin typeface="Arial"/>
                <a:ea typeface="Arial"/>
                <a:cs typeface="Arial"/>
                <a:sym typeface="Arial"/>
              </a:defRPr>
            </a:pPr>
          </a:p>
        </p:txBody>
      </p:sp>
      <p:grpSp>
        <p:nvGrpSpPr>
          <p:cNvPr id="80" name="组合 13"/>
          <p:cNvGrpSpPr/>
          <p:nvPr/>
        </p:nvGrpSpPr>
        <p:grpSpPr>
          <a:xfrm>
            <a:off x="395575" y="248443"/>
            <a:ext cx="396001" cy="396001"/>
            <a:chOff x="0" y="0"/>
            <a:chExt cx="395999" cy="395999"/>
          </a:xfrm>
        </p:grpSpPr>
        <p:sp>
          <p:nvSpPr>
            <p:cNvPr id="78" name="矩形 14"/>
            <p:cNvSpPr/>
            <p:nvPr/>
          </p:nvSpPr>
          <p:spPr>
            <a:xfrm>
              <a:off x="-1" y="-1"/>
              <a:ext cx="326094" cy="336419"/>
            </a:xfrm>
            <a:prstGeom prst="rect">
              <a:avLst/>
            </a:prstGeom>
            <a:noFill/>
            <a:ln w="19050" cap="flat">
              <a:solidFill>
                <a:schemeClr val="accent1"/>
              </a:solidFill>
              <a:prstDash val="solid"/>
              <a:round/>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sp>
          <p:nvSpPr>
            <p:cNvPr id="79" name="矩形 15"/>
            <p:cNvSpPr/>
            <p:nvPr/>
          </p:nvSpPr>
          <p:spPr>
            <a:xfrm>
              <a:off x="186359" y="183900"/>
              <a:ext cx="209641" cy="212100"/>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grpSp>
      <p:sp>
        <p:nvSpPr>
          <p:cNvPr id="81" name="TextBox 17"/>
          <p:cNvSpPr txBox="1"/>
          <p:nvPr/>
        </p:nvSpPr>
        <p:spPr>
          <a:xfrm>
            <a:off x="6143635" y="4764302"/>
            <a:ext cx="2857521" cy="345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400">
                <a:latin typeface="微软雅黑"/>
                <a:ea typeface="微软雅黑"/>
                <a:cs typeface="微软雅黑"/>
                <a:sym typeface="微软雅黑"/>
              </a:defRPr>
            </a:pPr>
            <a:r>
              <a:t>GBPI▪</a:t>
            </a:r>
            <a:r>
              <a:t>广州标际包装设备有限公司</a:t>
            </a:r>
          </a:p>
        </p:txBody>
      </p:sp>
      <p:pic>
        <p:nvPicPr>
          <p:cNvPr id="82" name="Picture 2" descr="Picture 2"/>
          <p:cNvPicPr>
            <a:picLocks noChangeAspect="1"/>
          </p:cNvPicPr>
          <p:nvPr/>
        </p:nvPicPr>
        <p:blipFill>
          <a:blip r:embed="rId3">
            <a:extLst/>
          </a:blip>
          <a:stretch>
            <a:fillRect/>
          </a:stretch>
        </p:blipFill>
        <p:spPr>
          <a:xfrm>
            <a:off x="7858148" y="71419"/>
            <a:ext cx="1214415" cy="553774"/>
          </a:xfrm>
          <a:prstGeom prst="rect">
            <a:avLst/>
          </a:prstGeom>
          <a:ln w="12700">
            <a:miter lim="400000"/>
          </a:ln>
        </p:spPr>
      </p:pic>
      <p:sp>
        <p:nvSpPr>
          <p:cNvPr id="83" name="幻灯片编号"/>
          <p:cNvSpPr txBox="1"/>
          <p:nvPr>
            <p:ph type="sldNum" sz="quarter" idx="2"/>
          </p:nvPr>
        </p:nvSpPr>
        <p:spPr>
          <a:xfrm>
            <a:off x="7925441" y="4780747"/>
            <a:ext cx="277894" cy="318053"/>
          </a:xfrm>
          <a:prstGeom prst="rect">
            <a:avLst/>
          </a:prstGeom>
        </p:spPr>
        <p:txBody>
          <a:bodyPr lIns="51076" tIns="51076" rIns="51076" bIns="51076"/>
          <a:lstStyle>
            <a:lvl1pPr algn="ctr">
              <a:defRPr sz="1400">
                <a:latin typeface="Impact"/>
                <a:ea typeface="Impact"/>
                <a:cs typeface="Impact"/>
                <a:sym typeface="Impact"/>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E8CF"/>
        </a:solidFill>
      </p:bgPr>
    </p:bg>
    <p:spTree>
      <p:nvGrpSpPr>
        <p:cNvPr id="1" name=""/>
        <p:cNvGrpSpPr/>
        <p:nvPr/>
      </p:nvGrpSpPr>
      <p:grpSpPr>
        <a:xfrm>
          <a:off x="0" y="0"/>
          <a:ext cx="0" cy="0"/>
          <a:chOff x="0" y="0"/>
          <a:chExt cx="0" cy="0"/>
        </a:xfrm>
      </p:grpSpPr>
      <p:pic>
        <p:nvPicPr>
          <p:cNvPr id="2" name="Picture 76" descr="Picture 76"/>
          <p:cNvPicPr>
            <a:picLocks noChangeAspect="1"/>
          </p:cNvPicPr>
          <p:nvPr/>
        </p:nvPicPr>
        <p:blipFill>
          <a:blip r:embed="rId2">
            <a:extLst/>
          </a:blip>
          <a:stretch>
            <a:fillRect/>
          </a:stretch>
        </p:blipFill>
        <p:spPr>
          <a:xfrm>
            <a:off x="0" y="-17111"/>
            <a:ext cx="9144000" cy="5143502"/>
          </a:xfrm>
          <a:prstGeom prst="rect">
            <a:avLst/>
          </a:prstGeom>
          <a:ln w="12700">
            <a:miter lim="400000"/>
          </a:ln>
        </p:spPr>
      </p:pic>
      <p:sp>
        <p:nvSpPr>
          <p:cNvPr id="3" name="标题文本"/>
          <p:cNvSpPr txBox="1"/>
          <p:nvPr>
            <p:ph type="title"/>
          </p:nvPr>
        </p:nvSpPr>
        <p:spPr>
          <a:xfrm>
            <a:off x="457200" y="206375"/>
            <a:ext cx="8229600" cy="857250"/>
          </a:xfrm>
          <a:prstGeom prst="rect">
            <a:avLst/>
          </a:prstGeom>
          <a:ln w="12700">
            <a:miter lim="400000"/>
          </a:ln>
          <a:extLst>
            <a:ext uri="{C572A759-6A51-4108-AA02-DFA0A04FC94B}">
              <ma14:wrappingTextBoxFlag xmlns:ma14="http://schemas.microsoft.com/office/mac/drawingml/2011/main" val="1"/>
            </a:ext>
          </a:extLst>
        </p:spPr>
        <p:txBody>
          <a:bodyPr lIns="45710" tIns="45710" rIns="45710" bIns="45710" anchor="ctr">
            <a:normAutofit fontScale="100000" lnSpcReduction="0"/>
          </a:bodyPr>
          <a:lstStyle/>
          <a:p>
            <a:pPr/>
            <a:r>
              <a:t>标题文本</a:t>
            </a:r>
          </a:p>
        </p:txBody>
      </p:sp>
      <p:sp>
        <p:nvSpPr>
          <p:cNvPr id="4" name="正文级别 1…"/>
          <p:cNvSpPr txBox="1"/>
          <p:nvPr>
            <p:ph type="body" idx="1"/>
          </p:nvPr>
        </p:nvSpPr>
        <p:spPr>
          <a:xfrm>
            <a:off x="457200" y="1200150"/>
            <a:ext cx="8229600" cy="3394077"/>
          </a:xfrm>
          <a:prstGeom prst="rect">
            <a:avLst/>
          </a:prstGeom>
          <a:ln w="12700">
            <a:miter lim="400000"/>
          </a:ln>
          <a:extLst>
            <a:ext uri="{C572A759-6A51-4108-AA02-DFA0A04FC94B}">
              <ma14:wrappingTextBoxFlag xmlns:ma14="http://schemas.microsoft.com/office/mac/drawingml/2011/main" val="1"/>
            </a:ext>
          </a:extLst>
        </p:spPr>
        <p:txBody>
          <a:bodyPr lIns="45710" tIns="45710" rIns="45710" bIns="45710">
            <a:normAutofit fontScale="100000" lnSpcReduction="0"/>
          </a:bodyPr>
          <a:lstStyle/>
          <a:p>
            <a:pPr/>
            <a:r>
              <a:t>正文级别 1</a:t>
            </a:r>
          </a:p>
          <a:p>
            <a:pPr lvl="1"/>
            <a:r>
              <a:t>正文级别 2</a:t>
            </a:r>
          </a:p>
          <a:p>
            <a:pPr lvl="2"/>
            <a:r>
              <a:t>正文级别 3</a:t>
            </a:r>
          </a:p>
          <a:p>
            <a:pPr lvl="3"/>
            <a:r>
              <a:t>正文级别 4</a:t>
            </a:r>
          </a:p>
          <a:p>
            <a:pPr lvl="4"/>
            <a:r>
              <a:t>正文级别 5</a:t>
            </a:r>
          </a:p>
        </p:txBody>
      </p:sp>
      <p:sp>
        <p:nvSpPr>
          <p:cNvPr id="5" name="幻灯片编号"/>
          <p:cNvSpPr txBox="1"/>
          <p:nvPr>
            <p:ph type="sldNum" sz="quarter" idx="2"/>
          </p:nvPr>
        </p:nvSpPr>
        <p:spPr>
          <a:xfrm>
            <a:off x="8399036" y="4766322"/>
            <a:ext cx="287764" cy="276521"/>
          </a:xfrm>
          <a:prstGeom prst="rect">
            <a:avLst/>
          </a:prstGeom>
          <a:ln w="12700">
            <a:miter lim="400000"/>
          </a:ln>
        </p:spPr>
        <p:txBody>
          <a:bodyPr wrap="none" lIns="45710" tIns="45710" rIns="45710" bIns="45710" anchor="ctr">
            <a:spAutoFit/>
          </a:bodyPr>
          <a:lstStyle>
            <a:lvl1pPr algn="r">
              <a:defRPr sz="1300">
                <a:solidFill>
                  <a:srgbClr val="888888"/>
                </a:solidFill>
                <a:latin typeface="Arial"/>
                <a:ea typeface="Arial"/>
                <a:cs typeface="Arial"/>
                <a:sym typeface="Aria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Lst>
  <p:transition xmlns:p14="http://schemas.microsoft.com/office/powerpoint/2010/main" spd="med" advClick="1"/>
  <p:txStyles>
    <p:titleStyle>
      <a:lvl1pPr marL="0" marR="0" indent="0" algn="ctr" defTabSz="1022985" rtl="0" latinLnBrk="0">
        <a:lnSpc>
          <a:spcPct val="100000"/>
        </a:lnSpc>
        <a:spcBef>
          <a:spcPts val="0"/>
        </a:spcBef>
        <a:spcAft>
          <a:spcPts val="0"/>
        </a:spcAft>
        <a:buClrTx/>
        <a:buSzTx/>
        <a:buFontTx/>
        <a:buNone/>
        <a:tabLst/>
        <a:defRPr b="0" baseline="0" cap="none" i="0" spc="0" strike="noStrike" sz="5000" u="none">
          <a:ln>
            <a:noFill/>
          </a:ln>
          <a:solidFill>
            <a:srgbClr val="000000"/>
          </a:solidFill>
          <a:uFillTx/>
          <a:latin typeface="Arial"/>
          <a:ea typeface="Arial"/>
          <a:cs typeface="Arial"/>
          <a:sym typeface="Arial"/>
        </a:defRPr>
      </a:lvl1pPr>
      <a:lvl2pPr marL="0" marR="0" indent="0" algn="ctr" defTabSz="1022985" rtl="0" latinLnBrk="0">
        <a:lnSpc>
          <a:spcPct val="100000"/>
        </a:lnSpc>
        <a:spcBef>
          <a:spcPts val="0"/>
        </a:spcBef>
        <a:spcAft>
          <a:spcPts val="0"/>
        </a:spcAft>
        <a:buClrTx/>
        <a:buSzTx/>
        <a:buFontTx/>
        <a:buNone/>
        <a:tabLst/>
        <a:defRPr b="0" baseline="0" cap="none" i="0" spc="0" strike="noStrike" sz="5000" u="none">
          <a:ln>
            <a:noFill/>
          </a:ln>
          <a:solidFill>
            <a:srgbClr val="000000"/>
          </a:solidFill>
          <a:uFillTx/>
          <a:latin typeface="Arial"/>
          <a:ea typeface="Arial"/>
          <a:cs typeface="Arial"/>
          <a:sym typeface="Arial"/>
        </a:defRPr>
      </a:lvl2pPr>
      <a:lvl3pPr marL="0" marR="0" indent="0" algn="ctr" defTabSz="1022985" rtl="0" latinLnBrk="0">
        <a:lnSpc>
          <a:spcPct val="100000"/>
        </a:lnSpc>
        <a:spcBef>
          <a:spcPts val="0"/>
        </a:spcBef>
        <a:spcAft>
          <a:spcPts val="0"/>
        </a:spcAft>
        <a:buClrTx/>
        <a:buSzTx/>
        <a:buFontTx/>
        <a:buNone/>
        <a:tabLst/>
        <a:defRPr b="0" baseline="0" cap="none" i="0" spc="0" strike="noStrike" sz="5000" u="none">
          <a:ln>
            <a:noFill/>
          </a:ln>
          <a:solidFill>
            <a:srgbClr val="000000"/>
          </a:solidFill>
          <a:uFillTx/>
          <a:latin typeface="Arial"/>
          <a:ea typeface="Arial"/>
          <a:cs typeface="Arial"/>
          <a:sym typeface="Arial"/>
        </a:defRPr>
      </a:lvl3pPr>
      <a:lvl4pPr marL="0" marR="0" indent="0" algn="ctr" defTabSz="1022985" rtl="0" latinLnBrk="0">
        <a:lnSpc>
          <a:spcPct val="100000"/>
        </a:lnSpc>
        <a:spcBef>
          <a:spcPts val="0"/>
        </a:spcBef>
        <a:spcAft>
          <a:spcPts val="0"/>
        </a:spcAft>
        <a:buClrTx/>
        <a:buSzTx/>
        <a:buFontTx/>
        <a:buNone/>
        <a:tabLst/>
        <a:defRPr b="0" baseline="0" cap="none" i="0" spc="0" strike="noStrike" sz="5000" u="none">
          <a:ln>
            <a:noFill/>
          </a:ln>
          <a:solidFill>
            <a:srgbClr val="000000"/>
          </a:solidFill>
          <a:uFillTx/>
          <a:latin typeface="Arial"/>
          <a:ea typeface="Arial"/>
          <a:cs typeface="Arial"/>
          <a:sym typeface="Arial"/>
        </a:defRPr>
      </a:lvl4pPr>
      <a:lvl5pPr marL="0" marR="0" indent="0" algn="ctr" defTabSz="1022985" rtl="0" latinLnBrk="0">
        <a:lnSpc>
          <a:spcPct val="100000"/>
        </a:lnSpc>
        <a:spcBef>
          <a:spcPts val="0"/>
        </a:spcBef>
        <a:spcAft>
          <a:spcPts val="0"/>
        </a:spcAft>
        <a:buClrTx/>
        <a:buSzTx/>
        <a:buFontTx/>
        <a:buNone/>
        <a:tabLst/>
        <a:defRPr b="0" baseline="0" cap="none" i="0" spc="0" strike="noStrike" sz="5000" u="none">
          <a:ln>
            <a:noFill/>
          </a:ln>
          <a:solidFill>
            <a:srgbClr val="000000"/>
          </a:solidFill>
          <a:uFillTx/>
          <a:latin typeface="Arial"/>
          <a:ea typeface="Arial"/>
          <a:cs typeface="Arial"/>
          <a:sym typeface="Arial"/>
        </a:defRPr>
      </a:lvl5pPr>
      <a:lvl6pPr marL="0" marR="0" indent="0" algn="ctr" defTabSz="1022985" rtl="0" latinLnBrk="0">
        <a:lnSpc>
          <a:spcPct val="100000"/>
        </a:lnSpc>
        <a:spcBef>
          <a:spcPts val="0"/>
        </a:spcBef>
        <a:spcAft>
          <a:spcPts val="0"/>
        </a:spcAft>
        <a:buClrTx/>
        <a:buSzTx/>
        <a:buFontTx/>
        <a:buNone/>
        <a:tabLst/>
        <a:defRPr b="0" baseline="0" cap="none" i="0" spc="0" strike="noStrike" sz="5000" u="none">
          <a:ln>
            <a:noFill/>
          </a:ln>
          <a:solidFill>
            <a:srgbClr val="000000"/>
          </a:solidFill>
          <a:uFillTx/>
          <a:latin typeface="Arial"/>
          <a:ea typeface="Arial"/>
          <a:cs typeface="Arial"/>
          <a:sym typeface="Arial"/>
        </a:defRPr>
      </a:lvl6pPr>
      <a:lvl7pPr marL="0" marR="0" indent="0" algn="ctr" defTabSz="1022985" rtl="0" latinLnBrk="0">
        <a:lnSpc>
          <a:spcPct val="100000"/>
        </a:lnSpc>
        <a:spcBef>
          <a:spcPts val="0"/>
        </a:spcBef>
        <a:spcAft>
          <a:spcPts val="0"/>
        </a:spcAft>
        <a:buClrTx/>
        <a:buSzTx/>
        <a:buFontTx/>
        <a:buNone/>
        <a:tabLst/>
        <a:defRPr b="0" baseline="0" cap="none" i="0" spc="0" strike="noStrike" sz="5000" u="none">
          <a:ln>
            <a:noFill/>
          </a:ln>
          <a:solidFill>
            <a:srgbClr val="000000"/>
          </a:solidFill>
          <a:uFillTx/>
          <a:latin typeface="Arial"/>
          <a:ea typeface="Arial"/>
          <a:cs typeface="Arial"/>
          <a:sym typeface="Arial"/>
        </a:defRPr>
      </a:lvl7pPr>
      <a:lvl8pPr marL="0" marR="0" indent="0" algn="ctr" defTabSz="1022985" rtl="0" latinLnBrk="0">
        <a:lnSpc>
          <a:spcPct val="100000"/>
        </a:lnSpc>
        <a:spcBef>
          <a:spcPts val="0"/>
        </a:spcBef>
        <a:spcAft>
          <a:spcPts val="0"/>
        </a:spcAft>
        <a:buClrTx/>
        <a:buSzTx/>
        <a:buFontTx/>
        <a:buNone/>
        <a:tabLst/>
        <a:defRPr b="0" baseline="0" cap="none" i="0" spc="0" strike="noStrike" sz="5000" u="none">
          <a:ln>
            <a:noFill/>
          </a:ln>
          <a:solidFill>
            <a:srgbClr val="000000"/>
          </a:solidFill>
          <a:uFillTx/>
          <a:latin typeface="Arial"/>
          <a:ea typeface="Arial"/>
          <a:cs typeface="Arial"/>
          <a:sym typeface="Arial"/>
        </a:defRPr>
      </a:lvl8pPr>
      <a:lvl9pPr marL="0" marR="0" indent="0" algn="ctr" defTabSz="1022985" rtl="0" latinLnBrk="0">
        <a:lnSpc>
          <a:spcPct val="100000"/>
        </a:lnSpc>
        <a:spcBef>
          <a:spcPts val="0"/>
        </a:spcBef>
        <a:spcAft>
          <a:spcPts val="0"/>
        </a:spcAft>
        <a:buClrTx/>
        <a:buSzTx/>
        <a:buFontTx/>
        <a:buNone/>
        <a:tabLst/>
        <a:defRPr b="0" baseline="0" cap="none" i="0" spc="0" strike="noStrike" sz="5000" u="none">
          <a:ln>
            <a:noFill/>
          </a:ln>
          <a:solidFill>
            <a:srgbClr val="000000"/>
          </a:solidFill>
          <a:uFillTx/>
          <a:latin typeface="Arial"/>
          <a:ea typeface="Arial"/>
          <a:cs typeface="Arial"/>
          <a:sym typeface="Arial"/>
        </a:defRPr>
      </a:lvl9pPr>
    </p:titleStyle>
    <p:bodyStyle>
      <a:lvl1pPr marL="383540" marR="0" indent="-383540" algn="l" defTabSz="1022985" rtl="0" latinLnBrk="0">
        <a:lnSpc>
          <a:spcPct val="100000"/>
        </a:lnSpc>
        <a:spcBef>
          <a:spcPts val="800"/>
        </a:spcBef>
        <a:spcAft>
          <a:spcPts val="0"/>
        </a:spcAft>
        <a:buClrTx/>
        <a:buSzPct val="100000"/>
        <a:buFont typeface="Arial"/>
        <a:buChar char="•"/>
        <a:tabLst/>
        <a:defRPr b="0" baseline="0" cap="none" i="0" spc="0" strike="noStrike" sz="3600" u="none">
          <a:ln>
            <a:noFill/>
          </a:ln>
          <a:solidFill>
            <a:srgbClr val="000000"/>
          </a:solidFill>
          <a:uFillTx/>
          <a:latin typeface="Arial"/>
          <a:ea typeface="Arial"/>
          <a:cs typeface="Arial"/>
          <a:sym typeface="Arial"/>
        </a:defRPr>
      </a:lvl1pPr>
      <a:lvl2pPr marL="882834" marR="0" indent="-371659" algn="l" defTabSz="1022985" rtl="0" latinLnBrk="0">
        <a:lnSpc>
          <a:spcPct val="100000"/>
        </a:lnSpc>
        <a:spcBef>
          <a:spcPts val="800"/>
        </a:spcBef>
        <a:spcAft>
          <a:spcPts val="0"/>
        </a:spcAft>
        <a:buClrTx/>
        <a:buSzPct val="100000"/>
        <a:buFont typeface="Arial"/>
        <a:buChar char="–"/>
        <a:tabLst/>
        <a:defRPr b="0" baseline="0" cap="none" i="0" spc="0" strike="noStrike" sz="3600" u="none">
          <a:ln>
            <a:noFill/>
          </a:ln>
          <a:solidFill>
            <a:srgbClr val="000000"/>
          </a:solidFill>
          <a:uFillTx/>
          <a:latin typeface="Arial"/>
          <a:ea typeface="Arial"/>
          <a:cs typeface="Arial"/>
          <a:sym typeface="Arial"/>
        </a:defRPr>
      </a:lvl2pPr>
      <a:lvl3pPr marL="1364190" marR="0" indent="-341206" algn="l" defTabSz="1022985" rtl="0" latinLnBrk="0">
        <a:lnSpc>
          <a:spcPct val="100000"/>
        </a:lnSpc>
        <a:spcBef>
          <a:spcPts val="800"/>
        </a:spcBef>
        <a:spcAft>
          <a:spcPts val="0"/>
        </a:spcAft>
        <a:buClrTx/>
        <a:buSzPct val="100000"/>
        <a:buFont typeface="Arial"/>
        <a:buChar char="•"/>
        <a:tabLst/>
        <a:defRPr b="0" baseline="0" cap="none" i="0" spc="0" strike="noStrike" sz="3600" u="none">
          <a:ln>
            <a:noFill/>
          </a:ln>
          <a:solidFill>
            <a:srgbClr val="000000"/>
          </a:solidFill>
          <a:uFillTx/>
          <a:latin typeface="Arial"/>
          <a:ea typeface="Arial"/>
          <a:cs typeface="Arial"/>
          <a:sym typeface="Arial"/>
        </a:defRPr>
      </a:lvl3pPr>
      <a:lvl4pPr marL="1935340" marR="0" indent="-400545" algn="l" defTabSz="1022985" rtl="0" latinLnBrk="0">
        <a:lnSpc>
          <a:spcPct val="100000"/>
        </a:lnSpc>
        <a:spcBef>
          <a:spcPts val="800"/>
        </a:spcBef>
        <a:spcAft>
          <a:spcPts val="0"/>
        </a:spcAft>
        <a:buClrTx/>
        <a:buSzPct val="100000"/>
        <a:buFont typeface="Arial"/>
        <a:buChar char="–"/>
        <a:tabLst/>
        <a:defRPr b="0" baseline="0" cap="none" i="0" spc="0" strike="noStrike" sz="3600" u="none">
          <a:ln>
            <a:noFill/>
          </a:ln>
          <a:solidFill>
            <a:srgbClr val="000000"/>
          </a:solidFill>
          <a:uFillTx/>
          <a:latin typeface="Arial"/>
          <a:ea typeface="Arial"/>
          <a:cs typeface="Arial"/>
          <a:sym typeface="Arial"/>
        </a:defRPr>
      </a:lvl4pPr>
      <a:lvl5pPr marL="2447151" marR="0" indent="-400546" algn="l" defTabSz="1022985" rtl="0" latinLnBrk="0">
        <a:lnSpc>
          <a:spcPct val="100000"/>
        </a:lnSpc>
        <a:spcBef>
          <a:spcPts val="800"/>
        </a:spcBef>
        <a:spcAft>
          <a:spcPts val="0"/>
        </a:spcAft>
        <a:buClrTx/>
        <a:buSzPct val="100000"/>
        <a:buFont typeface="Arial"/>
        <a:buChar char="»"/>
        <a:tabLst/>
        <a:defRPr b="0" baseline="0" cap="none" i="0" spc="0" strike="noStrike" sz="3600" u="none">
          <a:ln>
            <a:noFill/>
          </a:ln>
          <a:solidFill>
            <a:srgbClr val="000000"/>
          </a:solidFill>
          <a:uFillTx/>
          <a:latin typeface="Arial"/>
          <a:ea typeface="Arial"/>
          <a:cs typeface="Arial"/>
          <a:sym typeface="Arial"/>
        </a:defRPr>
      </a:lvl5pPr>
      <a:lvl6pPr marL="2958326" marR="0" indent="-400546" algn="l" defTabSz="1022985" rtl="0" latinLnBrk="0">
        <a:lnSpc>
          <a:spcPct val="100000"/>
        </a:lnSpc>
        <a:spcBef>
          <a:spcPts val="800"/>
        </a:spcBef>
        <a:spcAft>
          <a:spcPts val="0"/>
        </a:spcAft>
        <a:buClrTx/>
        <a:buSzPct val="100000"/>
        <a:buFont typeface="Arial"/>
        <a:buChar char="•"/>
        <a:tabLst/>
        <a:defRPr b="0" baseline="0" cap="none" i="0" spc="0" strike="noStrike" sz="3600" u="none">
          <a:ln>
            <a:noFill/>
          </a:ln>
          <a:solidFill>
            <a:srgbClr val="000000"/>
          </a:solidFill>
          <a:uFillTx/>
          <a:latin typeface="Arial"/>
          <a:ea typeface="Arial"/>
          <a:cs typeface="Arial"/>
          <a:sym typeface="Arial"/>
        </a:defRPr>
      </a:lvl6pPr>
      <a:lvl7pPr marL="3470137" marR="0" indent="-400546" algn="l" defTabSz="1022985" rtl="0" latinLnBrk="0">
        <a:lnSpc>
          <a:spcPct val="100000"/>
        </a:lnSpc>
        <a:spcBef>
          <a:spcPts val="800"/>
        </a:spcBef>
        <a:spcAft>
          <a:spcPts val="0"/>
        </a:spcAft>
        <a:buClrTx/>
        <a:buSzPct val="100000"/>
        <a:buFont typeface="Arial"/>
        <a:buChar char="•"/>
        <a:tabLst/>
        <a:defRPr b="0" baseline="0" cap="none" i="0" spc="0" strike="noStrike" sz="3600" u="none">
          <a:ln>
            <a:noFill/>
          </a:ln>
          <a:solidFill>
            <a:srgbClr val="000000"/>
          </a:solidFill>
          <a:uFillTx/>
          <a:latin typeface="Arial"/>
          <a:ea typeface="Arial"/>
          <a:cs typeface="Arial"/>
          <a:sym typeface="Arial"/>
        </a:defRPr>
      </a:lvl7pPr>
      <a:lvl8pPr marL="3981946" marR="0" indent="-400546" algn="l" defTabSz="1022985" rtl="0" latinLnBrk="0">
        <a:lnSpc>
          <a:spcPct val="100000"/>
        </a:lnSpc>
        <a:spcBef>
          <a:spcPts val="800"/>
        </a:spcBef>
        <a:spcAft>
          <a:spcPts val="0"/>
        </a:spcAft>
        <a:buClrTx/>
        <a:buSzPct val="100000"/>
        <a:buFont typeface="Arial"/>
        <a:buChar char="•"/>
        <a:tabLst/>
        <a:defRPr b="0" baseline="0" cap="none" i="0" spc="0" strike="noStrike" sz="3600" u="none">
          <a:ln>
            <a:noFill/>
          </a:ln>
          <a:solidFill>
            <a:srgbClr val="000000"/>
          </a:solidFill>
          <a:uFillTx/>
          <a:latin typeface="Arial"/>
          <a:ea typeface="Arial"/>
          <a:cs typeface="Arial"/>
          <a:sym typeface="Arial"/>
        </a:defRPr>
      </a:lvl8pPr>
      <a:lvl9pPr marL="4493757" marR="0" indent="-400546" algn="l" defTabSz="1022985" rtl="0" latinLnBrk="0">
        <a:lnSpc>
          <a:spcPct val="100000"/>
        </a:lnSpc>
        <a:spcBef>
          <a:spcPts val="800"/>
        </a:spcBef>
        <a:spcAft>
          <a:spcPts val="0"/>
        </a:spcAft>
        <a:buClrTx/>
        <a:buSzPct val="100000"/>
        <a:buFont typeface="Arial"/>
        <a:buChar char="•"/>
        <a:tabLst/>
        <a:defRPr b="0" baseline="0" cap="none" i="0" spc="0" strike="noStrike" sz="3600" u="none">
          <a:ln>
            <a:noFill/>
          </a:ln>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300" u="none">
          <a:ln>
            <a:noFill/>
          </a:ln>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b="0" baseline="0" cap="none" i="0" spc="0" strike="noStrike" sz="1300" u="none">
          <a:ln>
            <a:noFill/>
          </a:ln>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b="0" baseline="0" cap="none" i="0" spc="0" strike="noStrike" sz="1300" u="none">
          <a:ln>
            <a:noFill/>
          </a:ln>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b="0" baseline="0" cap="none" i="0" spc="0" strike="noStrike" sz="1300" u="none">
          <a:ln>
            <a:noFill/>
          </a:ln>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b="0" baseline="0" cap="none" i="0" spc="0" strike="noStrike" sz="1300" u="none">
          <a:ln>
            <a:noFill/>
          </a:ln>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b="0" baseline="0" cap="none" i="0" spc="0" strike="noStrike" sz="1300" u="none">
          <a:ln>
            <a:noFill/>
          </a:ln>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b="0" baseline="0" cap="none" i="0" spc="0" strike="noStrike" sz="1300" u="none">
          <a:ln>
            <a:noFill/>
          </a:ln>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b="0" baseline="0" cap="none" i="0" spc="0" strike="noStrike" sz="1300" u="none">
          <a:ln>
            <a:noFill/>
          </a:ln>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b="0" baseline="0" cap="none" i="0" spc="0" strike="noStrike" sz="1300" u="none">
          <a:ln>
            <a:noFill/>
          </a:ln>
          <a:solidFill>
            <a:schemeClr val="tx1"/>
          </a:solidFill>
          <a:uFillTx/>
          <a:latin typeface="+mn-lt"/>
          <a:ea typeface="+mn-ea"/>
          <a:cs typeface="+mn-cs"/>
          <a:sym typeface="Arial"/>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audio" Target="../media/media1.mp3"/><Relationship Id="rId3" Type="http://schemas.microsoft.com/office/2007/relationships/media" Target="../media/media1.mp3"/><Relationship Id="rId4" Type="http://schemas.openxmlformats.org/officeDocument/2006/relationships/image" Target="../media/image4.png"/><Relationship Id="rId5" Type="http://schemas.openxmlformats.org/officeDocument/2006/relationships/image" Target="../media/image2.jpeg"/><Relationship Id="rId6" Type="http://schemas.openxmlformats.org/officeDocument/2006/relationships/image" Target="../media/image3.jpeg"/><Relationship Id="rId7" Type="http://schemas.openxmlformats.org/officeDocument/2006/relationships/image" Target="../media/image4.jpeg"/><Relationship Id="rId8" Type="http://schemas.openxmlformats.org/officeDocument/2006/relationships/image" Target="../media/image5.jpeg"/><Relationship Id="rId9" Type="http://schemas.openxmlformats.org/officeDocument/2006/relationships/image" Target="../media/image6.jpeg"/><Relationship Id="rId10" Type="http://schemas.openxmlformats.org/officeDocument/2006/relationships/image" Target="../media/image7.jpeg"/><Relationship Id="rId11" Type="http://schemas.openxmlformats.org/officeDocument/2006/relationships/image" Target="../media/image8.jpeg"/><Relationship Id="rId12" Type="http://schemas.openxmlformats.org/officeDocument/2006/relationships/image" Target="../media/image9.jpeg"/><Relationship Id="rId13" Type="http://schemas.openxmlformats.org/officeDocument/2006/relationships/image" Target="../media/image10.jpeg"/><Relationship Id="rId14" Type="http://schemas.openxmlformats.org/officeDocument/2006/relationships/image" Target="../media/image11.jpeg"/><Relationship Id="rId15" Type="http://schemas.openxmlformats.org/officeDocument/2006/relationships/image" Target="../media/image12.jpeg"/><Relationship Id="rId16" Type="http://schemas.openxmlformats.org/officeDocument/2006/relationships/image" Target="../media/image5.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6.jpe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7.jpeg"/><Relationship Id="rId4" Type="http://schemas.openxmlformats.org/officeDocument/2006/relationships/image" Target="../media/image20.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2.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 Id="rId3" Type="http://schemas.openxmlformats.org/officeDocument/2006/relationships/image" Target="../media/image18.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 Id="rId3" Type="http://schemas.openxmlformats.org/officeDocument/2006/relationships/image" Target="../media/image7.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jpeg"/><Relationship Id="rId3" Type="http://schemas.openxmlformats.org/officeDocument/2006/relationships/image" Target="../media/image24.jpeg"/><Relationship Id="rId4" Type="http://schemas.openxmlformats.org/officeDocument/2006/relationships/image" Target="../media/image15.jpeg"/><Relationship Id="rId5" Type="http://schemas.openxmlformats.org/officeDocument/2006/relationships/image" Target="../media/image25.jpeg"/><Relationship Id="rId6" Type="http://schemas.openxmlformats.org/officeDocument/2006/relationships/image" Target="../media/image29.png"/></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image" Target="../media/image26.jpeg"/><Relationship Id="rId4" Type="http://schemas.openxmlformats.org/officeDocument/2006/relationships/image" Target="../media/image30.png"/></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7.jpeg"/><Relationship Id="rId3" Type="http://schemas.openxmlformats.org/officeDocument/2006/relationships/image" Target="../media/image31.png"/><Relationship Id="rId4" Type="http://schemas.openxmlformats.org/officeDocument/2006/relationships/image" Target="../media/image28.jpeg"/><Relationship Id="rId5" Type="http://schemas.openxmlformats.org/officeDocument/2006/relationships/image" Target="../media/image32.png"/><Relationship Id="rId6" Type="http://schemas.openxmlformats.org/officeDocument/2006/relationships/image" Target="../media/image30.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14.jpeg"/></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1" name="media1.mp3"/>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0" y="0"/>
            <a:ext cx="571500" cy="571500"/>
          </a:xfrm>
          <a:prstGeom prst="rect">
            <a:avLst/>
          </a:prstGeom>
        </p:spPr>
      </p:pic>
      <p:sp>
        <p:nvSpPr>
          <p:cNvPr id="93" name="Freeform 6"/>
          <p:cNvSpPr/>
          <p:nvPr/>
        </p:nvSpPr>
        <p:spPr>
          <a:xfrm>
            <a:off x="3353880" y="3836935"/>
            <a:ext cx="2254814" cy="10604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315" y="0"/>
                </a:moveTo>
                <a:cubicBezTo>
                  <a:pt x="5650" y="3268"/>
                  <a:pt x="1515" y="8635"/>
                  <a:pt x="0" y="10760"/>
                </a:cubicBezTo>
                <a:cubicBezTo>
                  <a:pt x="1515" y="12939"/>
                  <a:pt x="5695" y="18306"/>
                  <a:pt x="11391" y="21600"/>
                </a:cubicBezTo>
                <a:cubicBezTo>
                  <a:pt x="11391" y="21600"/>
                  <a:pt x="11391" y="21600"/>
                  <a:pt x="11391" y="21600"/>
                </a:cubicBezTo>
                <a:cubicBezTo>
                  <a:pt x="14723" y="19528"/>
                  <a:pt x="18162" y="16100"/>
                  <a:pt x="21600" y="10893"/>
                </a:cubicBezTo>
                <a:cubicBezTo>
                  <a:pt x="18131" y="5579"/>
                  <a:pt x="14678" y="2099"/>
                  <a:pt x="11315" y="0"/>
                </a:cubicBezTo>
                <a:close/>
              </a:path>
            </a:pathLst>
          </a:custGeom>
          <a:blipFill>
            <a:blip r:embed="rId5"/>
            <a:stretch>
              <a:fillRect/>
            </a:stretch>
          </a:blipFill>
          <a:ln w="44450">
            <a:solidFill>
              <a:srgbClr val="FFFFFF"/>
            </a:solidFill>
            <a:miter/>
          </a:ln>
        </p:spPr>
        <p:txBody>
          <a:bodyPr lIns="45718" tIns="45718" rIns="45718" bIns="45718"/>
          <a:lstStyle/>
          <a:p>
            <a:pPr>
              <a:defRPr>
                <a:latin typeface="Arial"/>
                <a:ea typeface="Arial"/>
                <a:cs typeface="Arial"/>
                <a:sym typeface="Arial"/>
              </a:defRPr>
            </a:pPr>
          </a:p>
        </p:txBody>
      </p:sp>
      <p:sp>
        <p:nvSpPr>
          <p:cNvPr id="94" name="Freeform 7"/>
          <p:cNvSpPr/>
          <p:nvPr/>
        </p:nvSpPr>
        <p:spPr>
          <a:xfrm>
            <a:off x="7778243" y="3771210"/>
            <a:ext cx="1311866" cy="12420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21600" y="0"/>
                  <a:pt x="21600" y="0"/>
                  <a:pt x="21600" y="0"/>
                </a:cubicBezTo>
                <a:cubicBezTo>
                  <a:pt x="9213" y="3562"/>
                  <a:pt x="1041" y="10006"/>
                  <a:pt x="1041" y="10006"/>
                </a:cubicBezTo>
                <a:cubicBezTo>
                  <a:pt x="703" y="10278"/>
                  <a:pt x="338" y="10528"/>
                  <a:pt x="0" y="10800"/>
                </a:cubicBezTo>
                <a:cubicBezTo>
                  <a:pt x="338" y="11072"/>
                  <a:pt x="703" y="11322"/>
                  <a:pt x="1041" y="11594"/>
                </a:cubicBezTo>
                <a:cubicBezTo>
                  <a:pt x="1041" y="11594"/>
                  <a:pt x="9213" y="18038"/>
                  <a:pt x="21574" y="21600"/>
                </a:cubicBezTo>
                <a:lnTo>
                  <a:pt x="21600" y="21600"/>
                </a:lnTo>
                <a:close/>
              </a:path>
            </a:pathLst>
          </a:custGeom>
          <a:blipFill>
            <a:blip r:embed="rId6"/>
          </a:blipFill>
          <a:ln w="44450">
            <a:solidFill>
              <a:srgbClr val="FFFFFF"/>
            </a:solidFill>
            <a:miter/>
          </a:ln>
        </p:spPr>
        <p:txBody>
          <a:bodyPr lIns="45718" tIns="45718" rIns="45718" bIns="45718"/>
          <a:lstStyle/>
          <a:p>
            <a:pPr>
              <a:defRPr>
                <a:latin typeface="Arial"/>
                <a:ea typeface="Arial"/>
                <a:cs typeface="Arial"/>
                <a:sym typeface="Arial"/>
              </a:defRPr>
            </a:pPr>
          </a:p>
        </p:txBody>
      </p:sp>
      <p:sp>
        <p:nvSpPr>
          <p:cNvPr id="95" name="Freeform 8"/>
          <p:cNvSpPr/>
          <p:nvPr/>
        </p:nvSpPr>
        <p:spPr>
          <a:xfrm>
            <a:off x="6757481" y="3496849"/>
            <a:ext cx="2260718" cy="706785"/>
          </a:xfrm>
          <a:custGeom>
            <a:avLst/>
            <a:gdLst/>
            <a:ahLst/>
            <a:cxnLst>
              <a:cxn ang="0">
                <a:pos x="wd2" y="hd2"/>
              </a:cxn>
              <a:cxn ang="5400000">
                <a:pos x="wd2" y="hd2"/>
              </a:cxn>
              <a:cxn ang="10800000">
                <a:pos x="wd2" y="hd2"/>
              </a:cxn>
              <a:cxn ang="16200000">
                <a:pos x="wd2" y="hd2"/>
              </a:cxn>
            </a:cxnLst>
            <a:rect l="0" t="0" r="r" b="b"/>
            <a:pathLst>
              <a:path w="21600" h="19418" fill="norm" stroke="1" extrusionOk="0">
                <a:moveTo>
                  <a:pt x="0" y="5914"/>
                </a:moveTo>
                <a:cubicBezTo>
                  <a:pt x="5600" y="433"/>
                  <a:pt x="13328" y="-2182"/>
                  <a:pt x="21600" y="2224"/>
                </a:cubicBezTo>
                <a:cubicBezTo>
                  <a:pt x="21600" y="2367"/>
                  <a:pt x="21600" y="2367"/>
                  <a:pt x="21600" y="2367"/>
                </a:cubicBezTo>
                <a:cubicBezTo>
                  <a:pt x="14415" y="7991"/>
                  <a:pt x="9675" y="18164"/>
                  <a:pt x="9675" y="18164"/>
                </a:cubicBezTo>
                <a:cubicBezTo>
                  <a:pt x="9479" y="18594"/>
                  <a:pt x="9268" y="18988"/>
                  <a:pt x="9072" y="19418"/>
                </a:cubicBezTo>
                <a:cubicBezTo>
                  <a:pt x="6023" y="13114"/>
                  <a:pt x="2974" y="8743"/>
                  <a:pt x="0" y="5914"/>
                </a:cubicBezTo>
                <a:close/>
              </a:path>
            </a:pathLst>
          </a:custGeom>
          <a:blipFill>
            <a:blip r:embed="rId7"/>
          </a:blipFill>
          <a:ln w="44450">
            <a:solidFill>
              <a:srgbClr val="FFFFFF"/>
            </a:solidFill>
            <a:miter/>
          </a:ln>
        </p:spPr>
        <p:txBody>
          <a:bodyPr lIns="45718" tIns="45718" rIns="45718" bIns="45718"/>
          <a:lstStyle/>
          <a:p>
            <a:pPr>
              <a:defRPr>
                <a:latin typeface="Arial"/>
                <a:ea typeface="Arial"/>
                <a:cs typeface="Arial"/>
                <a:sym typeface="Arial"/>
              </a:defRPr>
            </a:pPr>
          </a:p>
        </p:txBody>
      </p:sp>
      <p:sp>
        <p:nvSpPr>
          <p:cNvPr id="96" name="Freeform 9"/>
          <p:cNvSpPr/>
          <p:nvPr/>
        </p:nvSpPr>
        <p:spPr>
          <a:xfrm>
            <a:off x="4623880" y="4430298"/>
            <a:ext cx="1983294" cy="655206"/>
          </a:xfrm>
          <a:custGeom>
            <a:avLst/>
            <a:gdLst/>
            <a:ahLst/>
            <a:cxnLst>
              <a:cxn ang="0">
                <a:pos x="wd2" y="hd2"/>
              </a:cxn>
              <a:cxn ang="5400000">
                <a:pos x="wd2" y="hd2"/>
              </a:cxn>
              <a:cxn ang="10800000">
                <a:pos x="wd2" y="hd2"/>
              </a:cxn>
              <a:cxn ang="16200000">
                <a:pos x="wd2" y="hd2"/>
              </a:cxn>
            </a:cxnLst>
            <a:rect l="0" t="0" r="r" b="b"/>
            <a:pathLst>
              <a:path w="21600" h="19287" fill="norm" stroke="1" extrusionOk="0">
                <a:moveTo>
                  <a:pt x="0" y="15461"/>
                </a:moveTo>
                <a:cubicBezTo>
                  <a:pt x="3789" y="12469"/>
                  <a:pt x="7682" y="7558"/>
                  <a:pt x="11610" y="0"/>
                </a:cubicBezTo>
                <a:cubicBezTo>
                  <a:pt x="11799" y="384"/>
                  <a:pt x="12006" y="767"/>
                  <a:pt x="12212" y="1189"/>
                </a:cubicBezTo>
                <a:cubicBezTo>
                  <a:pt x="12212" y="1189"/>
                  <a:pt x="15812" y="8440"/>
                  <a:pt x="21600" y="14387"/>
                </a:cubicBezTo>
                <a:cubicBezTo>
                  <a:pt x="13590" y="21600"/>
                  <a:pt x="6046" y="19874"/>
                  <a:pt x="0" y="15461"/>
                </a:cubicBezTo>
                <a:close/>
              </a:path>
            </a:pathLst>
          </a:custGeom>
          <a:blipFill>
            <a:blip r:embed="rId7"/>
          </a:blipFill>
          <a:ln w="44450">
            <a:solidFill>
              <a:srgbClr val="FFFFFF"/>
            </a:solidFill>
            <a:miter/>
          </a:ln>
        </p:spPr>
        <p:txBody>
          <a:bodyPr lIns="45718" tIns="45718" rIns="45718" bIns="45718"/>
          <a:lstStyle/>
          <a:p>
            <a:pPr>
              <a:defRPr>
                <a:latin typeface="Arial"/>
                <a:ea typeface="Arial"/>
                <a:cs typeface="Arial"/>
                <a:sym typeface="Arial"/>
              </a:defRPr>
            </a:pPr>
          </a:p>
        </p:txBody>
      </p:sp>
      <p:sp>
        <p:nvSpPr>
          <p:cNvPr id="97" name="Freeform 10"/>
          <p:cNvSpPr/>
          <p:nvPr/>
        </p:nvSpPr>
        <p:spPr>
          <a:xfrm>
            <a:off x="2455354" y="4428259"/>
            <a:ext cx="2015758" cy="661504"/>
          </a:xfrm>
          <a:custGeom>
            <a:avLst/>
            <a:gdLst/>
            <a:ahLst/>
            <a:cxnLst>
              <a:cxn ang="0">
                <a:pos x="wd2" y="hd2"/>
              </a:cxn>
              <a:cxn ang="5400000">
                <a:pos x="wd2" y="hd2"/>
              </a:cxn>
              <a:cxn ang="10800000">
                <a:pos x="wd2" y="hd2"/>
              </a:cxn>
              <a:cxn ang="16200000">
                <a:pos x="wd2" y="hd2"/>
              </a:cxn>
            </a:cxnLst>
            <a:rect l="0" t="0" r="r" b="b"/>
            <a:pathLst>
              <a:path w="21600" h="18968" fill="norm" stroke="1" extrusionOk="0">
                <a:moveTo>
                  <a:pt x="0" y="14001"/>
                </a:moveTo>
                <a:cubicBezTo>
                  <a:pt x="5891" y="18905"/>
                  <a:pt x="13458" y="21600"/>
                  <a:pt x="21600" y="15236"/>
                </a:cubicBezTo>
                <a:cubicBezTo>
                  <a:pt x="21600" y="15236"/>
                  <a:pt x="21600" y="15236"/>
                  <a:pt x="21600" y="15236"/>
                </a:cubicBezTo>
                <a:cubicBezTo>
                  <a:pt x="15218" y="10632"/>
                  <a:pt x="10563" y="3032"/>
                  <a:pt x="8853" y="0"/>
                </a:cubicBezTo>
                <a:cubicBezTo>
                  <a:pt x="8379" y="824"/>
                  <a:pt x="8142" y="1310"/>
                  <a:pt x="8142" y="1310"/>
                </a:cubicBezTo>
                <a:cubicBezTo>
                  <a:pt x="5417" y="6776"/>
                  <a:pt x="2692" y="10931"/>
                  <a:pt x="0" y="14001"/>
                </a:cubicBezTo>
                <a:close/>
              </a:path>
            </a:pathLst>
          </a:custGeom>
          <a:blipFill>
            <a:blip r:embed="rId8"/>
          </a:blipFill>
          <a:ln w="44450">
            <a:solidFill>
              <a:srgbClr val="FFFFFF"/>
            </a:solidFill>
            <a:miter/>
          </a:ln>
        </p:spPr>
        <p:txBody>
          <a:bodyPr lIns="45718" tIns="45718" rIns="45718" bIns="45718"/>
          <a:lstStyle/>
          <a:p>
            <a:pPr>
              <a:defRPr>
                <a:latin typeface="Arial"/>
                <a:ea typeface="Arial"/>
                <a:cs typeface="Arial"/>
                <a:sym typeface="Arial"/>
              </a:defRPr>
            </a:pPr>
          </a:p>
        </p:txBody>
      </p:sp>
      <p:sp>
        <p:nvSpPr>
          <p:cNvPr id="98" name="Freeform 11"/>
          <p:cNvSpPr/>
          <p:nvPr/>
        </p:nvSpPr>
        <p:spPr>
          <a:xfrm>
            <a:off x="40767" y="3506105"/>
            <a:ext cx="2245962" cy="691179"/>
          </a:xfrm>
          <a:custGeom>
            <a:avLst/>
            <a:gdLst/>
            <a:ahLst/>
            <a:cxnLst>
              <a:cxn ang="0">
                <a:pos x="wd2" y="hd2"/>
              </a:cxn>
              <a:cxn ang="5400000">
                <a:pos x="wd2" y="hd2"/>
              </a:cxn>
              <a:cxn ang="10800000">
                <a:pos x="wd2" y="hd2"/>
              </a:cxn>
              <a:cxn ang="16200000">
                <a:pos x="wd2" y="hd2"/>
              </a:cxn>
            </a:cxnLst>
            <a:rect l="0" t="0" r="r" b="b"/>
            <a:pathLst>
              <a:path w="21600" h="19168" fill="norm" stroke="1" extrusionOk="0">
                <a:moveTo>
                  <a:pt x="0" y="1946"/>
                </a:moveTo>
                <a:cubicBezTo>
                  <a:pt x="3587" y="4949"/>
                  <a:pt x="7296" y="10050"/>
                  <a:pt x="11020" y="18046"/>
                </a:cubicBezTo>
                <a:cubicBezTo>
                  <a:pt x="11020" y="18046"/>
                  <a:pt x="11203" y="18444"/>
                  <a:pt x="11568" y="19168"/>
                </a:cubicBezTo>
                <a:cubicBezTo>
                  <a:pt x="13042" y="16382"/>
                  <a:pt x="16660" y="10087"/>
                  <a:pt x="21600" y="5673"/>
                </a:cubicBezTo>
                <a:cubicBezTo>
                  <a:pt x="13726" y="-2432"/>
                  <a:pt x="6141" y="-116"/>
                  <a:pt x="0" y="2091"/>
                </a:cubicBezTo>
                <a:lnTo>
                  <a:pt x="0" y="1946"/>
                </a:lnTo>
                <a:close/>
              </a:path>
            </a:pathLst>
          </a:custGeom>
          <a:blipFill>
            <a:blip r:embed="rId7"/>
          </a:blipFill>
          <a:ln w="44450">
            <a:solidFill>
              <a:srgbClr val="FFFFFF"/>
            </a:solidFill>
            <a:miter/>
          </a:ln>
        </p:spPr>
        <p:txBody>
          <a:bodyPr lIns="45718" tIns="45718" rIns="45718" bIns="45718"/>
          <a:lstStyle/>
          <a:p>
            <a:pPr>
              <a:defRPr>
                <a:latin typeface="Arial"/>
                <a:ea typeface="Arial"/>
                <a:cs typeface="Arial"/>
                <a:sym typeface="Arial"/>
              </a:defRPr>
            </a:pPr>
          </a:p>
        </p:txBody>
      </p:sp>
      <p:sp>
        <p:nvSpPr>
          <p:cNvPr id="99" name="Freeform 12"/>
          <p:cNvSpPr/>
          <p:nvPr/>
        </p:nvSpPr>
        <p:spPr>
          <a:xfrm>
            <a:off x="6757481" y="4431065"/>
            <a:ext cx="2260718" cy="690887"/>
          </a:xfrm>
          <a:custGeom>
            <a:avLst/>
            <a:gdLst/>
            <a:ahLst/>
            <a:cxnLst>
              <a:cxn ang="0">
                <a:pos x="wd2" y="hd2"/>
              </a:cxn>
              <a:cxn ang="5400000">
                <a:pos x="wd2" y="hd2"/>
              </a:cxn>
              <a:cxn ang="10800000">
                <a:pos x="wd2" y="hd2"/>
              </a:cxn>
              <a:cxn ang="16200000">
                <a:pos x="wd2" y="hd2"/>
              </a:cxn>
            </a:cxnLst>
            <a:rect l="0" t="0" r="r" b="b"/>
            <a:pathLst>
              <a:path w="21600" h="19844" fill="norm" stroke="1" extrusionOk="0">
                <a:moveTo>
                  <a:pt x="0" y="14138"/>
                </a:moveTo>
                <a:cubicBezTo>
                  <a:pt x="5962" y="19725"/>
                  <a:pt x="13887" y="21600"/>
                  <a:pt x="21600" y="18000"/>
                </a:cubicBezTo>
                <a:cubicBezTo>
                  <a:pt x="21600" y="17850"/>
                  <a:pt x="21600" y="17850"/>
                  <a:pt x="21600" y="17850"/>
                </a:cubicBezTo>
                <a:cubicBezTo>
                  <a:pt x="14415" y="11963"/>
                  <a:pt x="9675" y="1312"/>
                  <a:pt x="9675" y="1312"/>
                </a:cubicBezTo>
                <a:cubicBezTo>
                  <a:pt x="9479" y="862"/>
                  <a:pt x="9268" y="450"/>
                  <a:pt x="9072" y="0"/>
                </a:cubicBezTo>
                <a:cubicBezTo>
                  <a:pt x="6023" y="6600"/>
                  <a:pt x="2974" y="11138"/>
                  <a:pt x="0" y="14138"/>
                </a:cubicBezTo>
                <a:close/>
              </a:path>
            </a:pathLst>
          </a:custGeom>
          <a:blipFill>
            <a:blip r:embed="rId9"/>
          </a:blipFill>
          <a:ln w="44450">
            <a:solidFill>
              <a:srgbClr val="FFFFFF"/>
            </a:solidFill>
            <a:miter/>
          </a:ln>
        </p:spPr>
        <p:txBody>
          <a:bodyPr lIns="45718" tIns="45718" rIns="45718" bIns="45718"/>
          <a:lstStyle/>
          <a:p>
            <a:pPr>
              <a:defRPr>
                <a:latin typeface="Arial"/>
                <a:ea typeface="Arial"/>
                <a:cs typeface="Arial"/>
                <a:sym typeface="Arial"/>
              </a:defRPr>
            </a:pPr>
          </a:p>
        </p:txBody>
      </p:sp>
      <p:sp>
        <p:nvSpPr>
          <p:cNvPr id="100" name="Freeform 13"/>
          <p:cNvSpPr/>
          <p:nvPr/>
        </p:nvSpPr>
        <p:spPr>
          <a:xfrm>
            <a:off x="4623880" y="3544163"/>
            <a:ext cx="1983294" cy="656296"/>
          </a:xfrm>
          <a:custGeom>
            <a:avLst/>
            <a:gdLst/>
            <a:ahLst/>
            <a:cxnLst>
              <a:cxn ang="0">
                <a:pos x="wd2" y="hd2"/>
              </a:cxn>
              <a:cxn ang="5400000">
                <a:pos x="wd2" y="hd2"/>
              </a:cxn>
              <a:cxn ang="10800000">
                <a:pos x="wd2" y="hd2"/>
              </a:cxn>
              <a:cxn ang="16200000">
                <a:pos x="wd2" y="hd2"/>
              </a:cxn>
            </a:cxnLst>
            <a:rect l="0" t="0" r="r" b="b"/>
            <a:pathLst>
              <a:path w="21600" h="19287" fill="norm" stroke="1" extrusionOk="0">
                <a:moveTo>
                  <a:pt x="0" y="3826"/>
                </a:moveTo>
                <a:cubicBezTo>
                  <a:pt x="3789" y="6818"/>
                  <a:pt x="7682" y="11729"/>
                  <a:pt x="11610" y="19287"/>
                </a:cubicBezTo>
                <a:cubicBezTo>
                  <a:pt x="11799" y="18865"/>
                  <a:pt x="12006" y="18481"/>
                  <a:pt x="12212" y="18098"/>
                </a:cubicBezTo>
                <a:cubicBezTo>
                  <a:pt x="12212" y="18098"/>
                  <a:pt x="15812" y="10808"/>
                  <a:pt x="21600" y="4900"/>
                </a:cubicBezTo>
                <a:cubicBezTo>
                  <a:pt x="13590" y="-2313"/>
                  <a:pt x="6046" y="-587"/>
                  <a:pt x="0" y="3826"/>
                </a:cubicBezTo>
                <a:close/>
              </a:path>
            </a:pathLst>
          </a:custGeom>
          <a:blipFill>
            <a:blip r:embed="rId10"/>
            <a:stretch>
              <a:fillRect/>
            </a:stretch>
          </a:blipFill>
          <a:ln w="44450">
            <a:solidFill>
              <a:srgbClr val="FFFFFF"/>
            </a:solidFill>
            <a:miter/>
          </a:ln>
        </p:spPr>
        <p:txBody>
          <a:bodyPr lIns="45718" tIns="45718" rIns="45718" bIns="45718"/>
          <a:lstStyle/>
          <a:p>
            <a:pPr>
              <a:defRPr>
                <a:latin typeface="Arial"/>
                <a:ea typeface="Arial"/>
                <a:cs typeface="Arial"/>
                <a:sym typeface="Arial"/>
              </a:defRPr>
            </a:pPr>
          </a:p>
        </p:txBody>
      </p:sp>
      <p:sp>
        <p:nvSpPr>
          <p:cNvPr id="101" name="Freeform 14"/>
          <p:cNvSpPr/>
          <p:nvPr/>
        </p:nvSpPr>
        <p:spPr>
          <a:xfrm>
            <a:off x="2455354" y="3546892"/>
            <a:ext cx="2015758" cy="661504"/>
          </a:xfrm>
          <a:custGeom>
            <a:avLst/>
            <a:gdLst/>
            <a:ahLst/>
            <a:cxnLst>
              <a:cxn ang="0">
                <a:pos x="wd2" y="hd2"/>
              </a:cxn>
              <a:cxn ang="5400000">
                <a:pos x="wd2" y="hd2"/>
              </a:cxn>
              <a:cxn ang="10800000">
                <a:pos x="wd2" y="hd2"/>
              </a:cxn>
              <a:cxn ang="16200000">
                <a:pos x="wd2" y="hd2"/>
              </a:cxn>
            </a:cxnLst>
            <a:rect l="0" t="0" r="r" b="b"/>
            <a:pathLst>
              <a:path w="21600" h="18968" fill="norm" stroke="1" extrusionOk="0">
                <a:moveTo>
                  <a:pt x="0" y="4967"/>
                </a:moveTo>
                <a:cubicBezTo>
                  <a:pt x="5891" y="63"/>
                  <a:pt x="13458" y="-2632"/>
                  <a:pt x="21600" y="3732"/>
                </a:cubicBezTo>
                <a:cubicBezTo>
                  <a:pt x="21600" y="3732"/>
                  <a:pt x="21600" y="3732"/>
                  <a:pt x="21600" y="3732"/>
                </a:cubicBezTo>
                <a:cubicBezTo>
                  <a:pt x="15218" y="8336"/>
                  <a:pt x="10563" y="15936"/>
                  <a:pt x="8853" y="18968"/>
                </a:cubicBezTo>
                <a:cubicBezTo>
                  <a:pt x="8379" y="18144"/>
                  <a:pt x="8142" y="17658"/>
                  <a:pt x="8142" y="17658"/>
                </a:cubicBezTo>
                <a:cubicBezTo>
                  <a:pt x="5417" y="12192"/>
                  <a:pt x="2692" y="8037"/>
                  <a:pt x="0" y="4967"/>
                </a:cubicBezTo>
                <a:close/>
              </a:path>
            </a:pathLst>
          </a:custGeom>
          <a:blipFill>
            <a:blip r:embed="rId11"/>
            <a:stretch>
              <a:fillRect/>
            </a:stretch>
          </a:blipFill>
          <a:ln w="44450">
            <a:solidFill>
              <a:srgbClr val="FFFFFF"/>
            </a:solidFill>
            <a:miter/>
          </a:ln>
        </p:spPr>
        <p:txBody>
          <a:bodyPr lIns="45718" tIns="45718" rIns="45718" bIns="45718"/>
          <a:lstStyle/>
          <a:p>
            <a:pPr>
              <a:defRPr>
                <a:latin typeface="Arial"/>
                <a:ea typeface="Arial"/>
                <a:cs typeface="Arial"/>
                <a:sym typeface="Arial"/>
              </a:defRPr>
            </a:pPr>
          </a:p>
        </p:txBody>
      </p:sp>
      <p:sp>
        <p:nvSpPr>
          <p:cNvPr id="102" name="Freeform 15"/>
          <p:cNvSpPr/>
          <p:nvPr/>
        </p:nvSpPr>
        <p:spPr>
          <a:xfrm>
            <a:off x="39179" y="4440108"/>
            <a:ext cx="2245962" cy="692504"/>
          </a:xfrm>
          <a:custGeom>
            <a:avLst/>
            <a:gdLst/>
            <a:ahLst/>
            <a:cxnLst>
              <a:cxn ang="0">
                <a:pos x="wd2" y="hd2"/>
              </a:cxn>
              <a:cxn ang="5400000">
                <a:pos x="wd2" y="hd2"/>
              </a:cxn>
              <a:cxn ang="10800000">
                <a:pos x="wd2" y="hd2"/>
              </a:cxn>
              <a:cxn ang="16200000">
                <a:pos x="wd2" y="hd2"/>
              </a:cxn>
            </a:cxnLst>
            <a:rect l="0" t="0" r="r" b="b"/>
            <a:pathLst>
              <a:path w="21600" h="19794" fill="norm" stroke="1" extrusionOk="0">
                <a:moveTo>
                  <a:pt x="0" y="17720"/>
                </a:moveTo>
                <a:cubicBezTo>
                  <a:pt x="3587" y="14661"/>
                  <a:pt x="7296" y="9401"/>
                  <a:pt x="11005" y="1156"/>
                </a:cubicBezTo>
                <a:cubicBezTo>
                  <a:pt x="11005" y="1156"/>
                  <a:pt x="11203" y="746"/>
                  <a:pt x="11568" y="0"/>
                </a:cubicBezTo>
                <a:cubicBezTo>
                  <a:pt x="13042" y="2873"/>
                  <a:pt x="16660" y="9364"/>
                  <a:pt x="21600" y="13878"/>
                </a:cubicBezTo>
                <a:cubicBezTo>
                  <a:pt x="13589" y="21600"/>
                  <a:pt x="5959" y="20518"/>
                  <a:pt x="0" y="17608"/>
                </a:cubicBezTo>
                <a:lnTo>
                  <a:pt x="0" y="17720"/>
                </a:lnTo>
                <a:close/>
              </a:path>
            </a:pathLst>
          </a:custGeom>
          <a:blipFill>
            <a:blip r:embed="rId12"/>
          </a:blipFill>
          <a:ln w="44450">
            <a:solidFill>
              <a:srgbClr val="FFFFFF"/>
            </a:solidFill>
            <a:miter/>
          </a:ln>
        </p:spPr>
        <p:txBody>
          <a:bodyPr lIns="45718" tIns="45718" rIns="45718" bIns="45718"/>
          <a:lstStyle/>
          <a:p>
            <a:pPr>
              <a:defRPr>
                <a:latin typeface="Arial"/>
                <a:ea typeface="Arial"/>
                <a:cs typeface="Arial"/>
                <a:sym typeface="Arial"/>
              </a:defRPr>
            </a:pPr>
          </a:p>
        </p:txBody>
      </p:sp>
      <p:sp>
        <p:nvSpPr>
          <p:cNvPr id="103" name="Freeform 16"/>
          <p:cNvSpPr/>
          <p:nvPr/>
        </p:nvSpPr>
        <p:spPr>
          <a:xfrm>
            <a:off x="1326643" y="3864628"/>
            <a:ext cx="1875571" cy="9787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29"/>
                </a:moveTo>
                <a:cubicBezTo>
                  <a:pt x="21090" y="11462"/>
                  <a:pt x="20836" y="11837"/>
                  <a:pt x="20836" y="11837"/>
                </a:cubicBezTo>
                <a:cubicBezTo>
                  <a:pt x="17906" y="16042"/>
                  <a:pt x="14976" y="19238"/>
                  <a:pt x="12083" y="21600"/>
                </a:cubicBezTo>
                <a:cubicBezTo>
                  <a:pt x="6005" y="17971"/>
                  <a:pt x="1601" y="12787"/>
                  <a:pt x="0" y="10714"/>
                </a:cubicBezTo>
                <a:cubicBezTo>
                  <a:pt x="1747" y="8496"/>
                  <a:pt x="6096" y="3485"/>
                  <a:pt x="12010" y="0"/>
                </a:cubicBezTo>
                <a:cubicBezTo>
                  <a:pt x="14922" y="2362"/>
                  <a:pt x="17870" y="5587"/>
                  <a:pt x="20836" y="9821"/>
                </a:cubicBezTo>
                <a:cubicBezTo>
                  <a:pt x="20836" y="9821"/>
                  <a:pt x="21090" y="10195"/>
                  <a:pt x="21600" y="10829"/>
                </a:cubicBezTo>
                <a:close/>
              </a:path>
            </a:pathLst>
          </a:custGeom>
          <a:blipFill>
            <a:blip r:embed="rId13"/>
          </a:blipFill>
          <a:ln w="44450">
            <a:solidFill>
              <a:srgbClr val="FFFFFF"/>
            </a:solidFill>
            <a:miter/>
          </a:ln>
        </p:spPr>
        <p:txBody>
          <a:bodyPr lIns="45718" tIns="45718" rIns="45718" bIns="45718"/>
          <a:lstStyle/>
          <a:p>
            <a:pPr>
              <a:defRPr>
                <a:latin typeface="Arial"/>
                <a:ea typeface="Arial"/>
                <a:cs typeface="Arial"/>
                <a:sym typeface="Arial"/>
              </a:defRPr>
            </a:pPr>
          </a:p>
        </p:txBody>
      </p:sp>
      <p:sp>
        <p:nvSpPr>
          <p:cNvPr id="104" name="Freeform 17"/>
          <p:cNvSpPr/>
          <p:nvPr/>
        </p:nvSpPr>
        <p:spPr>
          <a:xfrm>
            <a:off x="5760532" y="3862444"/>
            <a:ext cx="1875570" cy="9873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57"/>
                </a:moveTo>
                <a:cubicBezTo>
                  <a:pt x="17924" y="5735"/>
                  <a:pt x="14248" y="2254"/>
                  <a:pt x="10664" y="0"/>
                </a:cubicBezTo>
                <a:cubicBezTo>
                  <a:pt x="4604" y="4394"/>
                  <a:pt x="837" y="9759"/>
                  <a:pt x="837" y="9759"/>
                </a:cubicBezTo>
                <a:cubicBezTo>
                  <a:pt x="546" y="10129"/>
                  <a:pt x="273" y="10500"/>
                  <a:pt x="0" y="10871"/>
                </a:cubicBezTo>
                <a:cubicBezTo>
                  <a:pt x="218" y="11185"/>
                  <a:pt x="437" y="11471"/>
                  <a:pt x="637" y="11756"/>
                </a:cubicBezTo>
                <a:cubicBezTo>
                  <a:pt x="637" y="11756"/>
                  <a:pt x="4458" y="17177"/>
                  <a:pt x="10573" y="21600"/>
                </a:cubicBezTo>
                <a:cubicBezTo>
                  <a:pt x="14194" y="19317"/>
                  <a:pt x="17888" y="15808"/>
                  <a:pt x="21600" y="10757"/>
                </a:cubicBezTo>
                <a:close/>
              </a:path>
            </a:pathLst>
          </a:custGeom>
          <a:blipFill>
            <a:blip r:embed="rId14"/>
          </a:blipFill>
          <a:ln w="44450">
            <a:solidFill>
              <a:srgbClr val="FFFFFF"/>
            </a:solidFill>
            <a:miter/>
          </a:ln>
        </p:spPr>
        <p:txBody>
          <a:bodyPr lIns="45718" tIns="45718" rIns="45718" bIns="45718"/>
          <a:lstStyle/>
          <a:p>
            <a:pPr>
              <a:defRPr>
                <a:latin typeface="Arial"/>
                <a:ea typeface="Arial"/>
                <a:cs typeface="Arial"/>
                <a:sym typeface="Arial"/>
              </a:defRPr>
            </a:pPr>
          </a:p>
        </p:txBody>
      </p:sp>
      <p:sp>
        <p:nvSpPr>
          <p:cNvPr id="105" name="Freeform 18"/>
          <p:cNvSpPr/>
          <p:nvPr/>
        </p:nvSpPr>
        <p:spPr>
          <a:xfrm>
            <a:off x="45528" y="3763640"/>
            <a:ext cx="1198242" cy="1243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0"/>
                  <a:pt x="0" y="0"/>
                  <a:pt x="0" y="0"/>
                </a:cubicBezTo>
                <a:cubicBezTo>
                  <a:pt x="12396" y="3562"/>
                  <a:pt x="20574" y="9983"/>
                  <a:pt x="20574" y="9983"/>
                </a:cubicBezTo>
                <a:cubicBezTo>
                  <a:pt x="20916" y="10278"/>
                  <a:pt x="21258" y="10528"/>
                  <a:pt x="21600" y="10800"/>
                </a:cubicBezTo>
                <a:cubicBezTo>
                  <a:pt x="21258" y="11050"/>
                  <a:pt x="20916" y="11322"/>
                  <a:pt x="20574" y="11594"/>
                </a:cubicBezTo>
                <a:cubicBezTo>
                  <a:pt x="20574" y="11594"/>
                  <a:pt x="12396" y="18038"/>
                  <a:pt x="28" y="21600"/>
                </a:cubicBezTo>
                <a:lnTo>
                  <a:pt x="0" y="21600"/>
                </a:lnTo>
                <a:close/>
              </a:path>
            </a:pathLst>
          </a:custGeom>
          <a:blipFill>
            <a:blip r:embed="rId15"/>
            <a:stretch>
              <a:fillRect/>
            </a:stretch>
          </a:blipFill>
          <a:ln w="44450">
            <a:solidFill>
              <a:srgbClr val="FFFFFF"/>
            </a:solidFill>
            <a:miter/>
          </a:ln>
        </p:spPr>
        <p:txBody>
          <a:bodyPr lIns="45718" tIns="45718" rIns="45718" bIns="45718"/>
          <a:lstStyle/>
          <a:p>
            <a:pPr>
              <a:defRPr>
                <a:latin typeface="Arial"/>
                <a:ea typeface="Arial"/>
                <a:cs typeface="Arial"/>
                <a:sym typeface="Arial"/>
              </a:defRPr>
            </a:pPr>
          </a:p>
        </p:txBody>
      </p:sp>
      <p:sp>
        <p:nvSpPr>
          <p:cNvPr id="106" name="文本框 24"/>
          <p:cNvSpPr txBox="1"/>
          <p:nvPr/>
        </p:nvSpPr>
        <p:spPr>
          <a:xfrm>
            <a:off x="5992767" y="2490448"/>
            <a:ext cx="2981389" cy="4089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b="1">
                <a:solidFill>
                  <a:srgbClr val="262626"/>
                </a:solidFill>
                <a:latin typeface="微软雅黑"/>
                <a:ea typeface="微软雅黑"/>
                <a:cs typeface="微软雅黑"/>
                <a:sym typeface="微软雅黑"/>
              </a:defRPr>
            </a:lvl1pPr>
          </a:lstStyle>
          <a:p>
            <a:pPr/>
            <a:r>
              <a:t>广州标际包装设备有限公司</a:t>
            </a:r>
          </a:p>
        </p:txBody>
      </p:sp>
      <p:grpSp>
        <p:nvGrpSpPr>
          <p:cNvPr id="115" name="组合 56"/>
          <p:cNvGrpSpPr/>
          <p:nvPr/>
        </p:nvGrpSpPr>
        <p:grpSpPr>
          <a:xfrm>
            <a:off x="7948414" y="-20541"/>
            <a:ext cx="1195587" cy="614526"/>
            <a:chOff x="0" y="0"/>
            <a:chExt cx="1195586" cy="614525"/>
          </a:xfrm>
        </p:grpSpPr>
        <p:sp>
          <p:nvSpPr>
            <p:cNvPr id="107" name="Rectangle 17"/>
            <p:cNvSpPr/>
            <p:nvPr/>
          </p:nvSpPr>
          <p:spPr>
            <a:xfrm>
              <a:off x="0" y="33083"/>
              <a:ext cx="171336" cy="197556"/>
            </a:xfrm>
            <a:prstGeom prst="rect">
              <a:avLst/>
            </a:prstGeom>
            <a:solidFill>
              <a:schemeClr val="accent2">
                <a:alpha val="37000"/>
              </a:schemeClr>
            </a:solidFill>
            <a:ln w="12700" cap="flat">
              <a:noFill/>
              <a:miter lim="400000"/>
            </a:ln>
            <a:effectLst/>
          </p:spPr>
          <p:txBody>
            <a:bodyPr wrap="square" lIns="45718" tIns="45718" rIns="45718" bIns="45718" numCol="1" anchor="t">
              <a:noAutofit/>
            </a:bodyPr>
            <a:lstStyle/>
            <a:p>
              <a:pPr algn="ctr">
                <a:defRPr sz="2200">
                  <a:solidFill>
                    <a:srgbClr val="CCE8CF"/>
                  </a:solidFill>
                  <a:latin typeface="微软雅黑"/>
                  <a:ea typeface="微软雅黑"/>
                  <a:cs typeface="微软雅黑"/>
                  <a:sym typeface="微软雅黑"/>
                </a:defRPr>
              </a:pPr>
            </a:p>
          </p:txBody>
        </p:sp>
        <p:sp>
          <p:nvSpPr>
            <p:cNvPr id="108" name="Rectangle 17"/>
            <p:cNvSpPr/>
            <p:nvPr/>
          </p:nvSpPr>
          <p:spPr>
            <a:xfrm>
              <a:off x="171334" y="204669"/>
              <a:ext cx="171336" cy="197556"/>
            </a:xfrm>
            <a:prstGeom prst="rect">
              <a:avLst/>
            </a:prstGeom>
            <a:solidFill>
              <a:srgbClr val="0070C0">
                <a:alpha val="20000"/>
              </a:srgbClr>
            </a:solidFill>
            <a:ln w="12700" cap="flat">
              <a:noFill/>
              <a:miter lim="400000"/>
            </a:ln>
            <a:effectLst/>
          </p:spPr>
          <p:txBody>
            <a:bodyPr wrap="square" lIns="45718" tIns="45718" rIns="45718" bIns="45718" numCol="1" anchor="t">
              <a:noAutofit/>
            </a:bodyPr>
            <a:lstStyle/>
            <a:p>
              <a:pPr algn="ctr">
                <a:defRPr sz="2200">
                  <a:solidFill>
                    <a:srgbClr val="CCE8CF"/>
                  </a:solidFill>
                  <a:latin typeface="微软雅黑"/>
                  <a:ea typeface="微软雅黑"/>
                  <a:cs typeface="微软雅黑"/>
                  <a:sym typeface="微软雅黑"/>
                </a:defRPr>
              </a:pPr>
            </a:p>
          </p:txBody>
        </p:sp>
        <p:sp>
          <p:nvSpPr>
            <p:cNvPr id="109" name="Rectangle 17"/>
            <p:cNvSpPr/>
            <p:nvPr/>
          </p:nvSpPr>
          <p:spPr>
            <a:xfrm>
              <a:off x="342668" y="395109"/>
              <a:ext cx="171336" cy="197556"/>
            </a:xfrm>
            <a:prstGeom prst="rect">
              <a:avLst/>
            </a:prstGeom>
            <a:solidFill>
              <a:srgbClr val="0070C0">
                <a:alpha val="61000"/>
              </a:srgbClr>
            </a:solidFill>
            <a:ln w="12700" cap="flat">
              <a:noFill/>
              <a:miter lim="400000"/>
            </a:ln>
            <a:effectLst/>
          </p:spPr>
          <p:txBody>
            <a:bodyPr wrap="square" lIns="45718" tIns="45718" rIns="45718" bIns="45718" numCol="1" anchor="t">
              <a:noAutofit/>
            </a:bodyPr>
            <a:lstStyle/>
            <a:p>
              <a:pPr algn="ctr">
                <a:defRPr sz="2200">
                  <a:solidFill>
                    <a:srgbClr val="CCE8CF"/>
                  </a:solidFill>
                  <a:latin typeface="微软雅黑"/>
                  <a:ea typeface="微软雅黑"/>
                  <a:cs typeface="微软雅黑"/>
                  <a:sym typeface="微软雅黑"/>
                </a:defRPr>
              </a:pPr>
            </a:p>
          </p:txBody>
        </p:sp>
        <p:sp>
          <p:nvSpPr>
            <p:cNvPr id="110" name="Rectangle 17"/>
            <p:cNvSpPr/>
            <p:nvPr/>
          </p:nvSpPr>
          <p:spPr>
            <a:xfrm>
              <a:off x="514003" y="197554"/>
              <a:ext cx="171336" cy="197556"/>
            </a:xfrm>
            <a:prstGeom prst="rect">
              <a:avLst/>
            </a:prstGeom>
            <a:solidFill>
              <a:srgbClr val="0070C0"/>
            </a:solidFill>
            <a:ln w="12700" cap="flat">
              <a:noFill/>
              <a:miter lim="400000"/>
            </a:ln>
            <a:effectLst/>
          </p:spPr>
          <p:txBody>
            <a:bodyPr wrap="square" lIns="45718" tIns="45718" rIns="45718" bIns="45718" numCol="1" anchor="t">
              <a:noAutofit/>
            </a:bodyPr>
            <a:lstStyle/>
            <a:p>
              <a:pPr algn="ctr">
                <a:defRPr sz="2200">
                  <a:solidFill>
                    <a:srgbClr val="CCE8CF"/>
                  </a:solidFill>
                  <a:latin typeface="微软雅黑"/>
                  <a:ea typeface="微软雅黑"/>
                  <a:cs typeface="微软雅黑"/>
                  <a:sym typeface="微软雅黑"/>
                </a:defRPr>
              </a:pPr>
            </a:p>
          </p:txBody>
        </p:sp>
        <p:sp>
          <p:nvSpPr>
            <p:cNvPr id="111" name="Rectangle 17"/>
            <p:cNvSpPr/>
            <p:nvPr/>
          </p:nvSpPr>
          <p:spPr>
            <a:xfrm>
              <a:off x="681582" y="409483"/>
              <a:ext cx="171336" cy="197556"/>
            </a:xfrm>
            <a:prstGeom prst="rect">
              <a:avLst/>
            </a:prstGeom>
            <a:solidFill>
              <a:srgbClr val="81C688">
                <a:alpha val="82000"/>
              </a:srgbClr>
            </a:solidFill>
            <a:ln w="12700" cap="flat">
              <a:noFill/>
              <a:miter lim="400000"/>
            </a:ln>
            <a:effectLst/>
          </p:spPr>
          <p:txBody>
            <a:bodyPr wrap="square" lIns="45718" tIns="45718" rIns="45718" bIns="45718" numCol="1" anchor="t">
              <a:noAutofit/>
            </a:bodyPr>
            <a:lstStyle/>
            <a:p>
              <a:pPr algn="ctr">
                <a:defRPr sz="2200">
                  <a:solidFill>
                    <a:srgbClr val="CCE8CF"/>
                  </a:solidFill>
                  <a:latin typeface="微软雅黑"/>
                  <a:ea typeface="微软雅黑"/>
                  <a:cs typeface="微软雅黑"/>
                  <a:sym typeface="微软雅黑"/>
                </a:defRPr>
              </a:pPr>
            </a:p>
          </p:txBody>
        </p:sp>
        <p:sp>
          <p:nvSpPr>
            <p:cNvPr id="112" name="Rectangle 17"/>
            <p:cNvSpPr/>
            <p:nvPr/>
          </p:nvSpPr>
          <p:spPr>
            <a:xfrm>
              <a:off x="852917" y="197554"/>
              <a:ext cx="171336" cy="197556"/>
            </a:xfrm>
            <a:prstGeom prst="rect">
              <a:avLst/>
            </a:prstGeom>
            <a:solidFill>
              <a:srgbClr val="0070C0">
                <a:alpha val="48000"/>
              </a:srgbClr>
            </a:solidFill>
            <a:ln w="12700" cap="flat">
              <a:noFill/>
              <a:miter lim="400000"/>
            </a:ln>
            <a:effectLst/>
          </p:spPr>
          <p:txBody>
            <a:bodyPr wrap="square" lIns="45718" tIns="45718" rIns="45718" bIns="45718" numCol="1" anchor="t">
              <a:noAutofit/>
            </a:bodyPr>
            <a:lstStyle/>
            <a:p>
              <a:pPr algn="ctr">
                <a:defRPr sz="2200">
                  <a:solidFill>
                    <a:srgbClr val="CCE8CF"/>
                  </a:solidFill>
                  <a:latin typeface="微软雅黑"/>
                  <a:ea typeface="微软雅黑"/>
                  <a:cs typeface="微软雅黑"/>
                  <a:sym typeface="微软雅黑"/>
                </a:defRPr>
              </a:pPr>
            </a:p>
          </p:txBody>
        </p:sp>
        <p:sp>
          <p:nvSpPr>
            <p:cNvPr id="113" name="Rectangle 17"/>
            <p:cNvSpPr/>
            <p:nvPr/>
          </p:nvSpPr>
          <p:spPr>
            <a:xfrm>
              <a:off x="1024251" y="-1"/>
              <a:ext cx="171336" cy="197556"/>
            </a:xfrm>
            <a:prstGeom prst="rect">
              <a:avLst/>
            </a:prstGeom>
            <a:solidFill>
              <a:srgbClr val="0070C0">
                <a:alpha val="52000"/>
              </a:srgbClr>
            </a:solidFill>
            <a:ln w="12700" cap="flat">
              <a:noFill/>
              <a:miter lim="400000"/>
            </a:ln>
            <a:effectLst/>
          </p:spPr>
          <p:txBody>
            <a:bodyPr wrap="square" lIns="45718" tIns="45718" rIns="45718" bIns="45718" numCol="1" anchor="t">
              <a:noAutofit/>
            </a:bodyPr>
            <a:lstStyle/>
            <a:p>
              <a:pPr algn="ctr">
                <a:defRPr sz="2200">
                  <a:solidFill>
                    <a:srgbClr val="CCE8CF"/>
                  </a:solidFill>
                  <a:latin typeface="微软雅黑"/>
                  <a:ea typeface="微软雅黑"/>
                  <a:cs typeface="微软雅黑"/>
                  <a:sym typeface="微软雅黑"/>
                </a:defRPr>
              </a:pPr>
            </a:p>
          </p:txBody>
        </p:sp>
        <p:sp>
          <p:nvSpPr>
            <p:cNvPr id="114" name="Rectangle 17"/>
            <p:cNvSpPr/>
            <p:nvPr/>
          </p:nvSpPr>
          <p:spPr>
            <a:xfrm>
              <a:off x="1024251" y="416969"/>
              <a:ext cx="171336" cy="197556"/>
            </a:xfrm>
            <a:prstGeom prst="rect">
              <a:avLst/>
            </a:prstGeom>
            <a:solidFill>
              <a:srgbClr val="81C688">
                <a:alpha val="82000"/>
              </a:srgbClr>
            </a:solidFill>
            <a:ln w="12700" cap="flat">
              <a:noFill/>
              <a:miter lim="400000"/>
            </a:ln>
            <a:effectLst/>
          </p:spPr>
          <p:txBody>
            <a:bodyPr wrap="square" lIns="45718" tIns="45718" rIns="45718" bIns="45718" numCol="1" anchor="t">
              <a:noAutofit/>
            </a:bodyPr>
            <a:lstStyle/>
            <a:p>
              <a:pPr algn="ctr">
                <a:defRPr sz="2200">
                  <a:solidFill>
                    <a:srgbClr val="CCE8CF"/>
                  </a:solidFill>
                  <a:latin typeface="微软雅黑"/>
                  <a:ea typeface="微软雅黑"/>
                  <a:cs typeface="微软雅黑"/>
                  <a:sym typeface="微软雅黑"/>
                </a:defRPr>
              </a:pPr>
            </a:p>
          </p:txBody>
        </p:sp>
      </p:grpSp>
      <p:pic>
        <p:nvPicPr>
          <p:cNvPr id="116" name="Picture 2" descr="Picture 2"/>
          <p:cNvPicPr>
            <a:picLocks noChangeAspect="1"/>
          </p:cNvPicPr>
          <p:nvPr/>
        </p:nvPicPr>
        <p:blipFill>
          <a:blip r:embed="rId16">
            <a:extLst/>
          </a:blip>
          <a:stretch>
            <a:fillRect/>
          </a:stretch>
        </p:blipFill>
        <p:spPr>
          <a:xfrm>
            <a:off x="-1" y="-100949"/>
            <a:ext cx="1447761" cy="13543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5" y="0"/>
                  <a:pt x="0" y="4833"/>
                  <a:pt x="0" y="10797"/>
                </a:cubicBezTo>
                <a:cubicBezTo>
                  <a:pt x="0" y="16760"/>
                  <a:pt x="4835" y="21600"/>
                  <a:pt x="10800" y="21600"/>
                </a:cubicBezTo>
                <a:cubicBezTo>
                  <a:pt x="16765" y="21600"/>
                  <a:pt x="21600" y="16760"/>
                  <a:pt x="21600" y="10797"/>
                </a:cubicBezTo>
                <a:cubicBezTo>
                  <a:pt x="21600" y="4833"/>
                  <a:pt x="16765" y="0"/>
                  <a:pt x="10800" y="0"/>
                </a:cubicBezTo>
                <a:close/>
              </a:path>
            </a:pathLst>
          </a:custGeom>
          <a:ln w="12700">
            <a:miter lim="400000"/>
          </a:ln>
        </p:spPr>
      </p:pic>
      <p:sp>
        <p:nvSpPr>
          <p:cNvPr id="117" name="TextBox 48"/>
          <p:cNvSpPr txBox="1"/>
          <p:nvPr/>
        </p:nvSpPr>
        <p:spPr>
          <a:xfrm>
            <a:off x="396943" y="1253438"/>
            <a:ext cx="8737118" cy="855969"/>
          </a:xfrm>
          <a:prstGeom prst="rect">
            <a:avLst/>
          </a:prstGeom>
          <a:ln w="12700">
            <a:miter lim="400000"/>
          </a:ln>
          <a:extLst>
            <a:ext uri="{C572A759-6A51-4108-AA02-DFA0A04FC94B}">
              <ma14:wrappingTextBoxFlag xmlns:ma14="http://schemas.microsoft.com/office/mac/drawingml/2011/main" val="1"/>
            </a:ext>
          </a:extLst>
        </p:spPr>
        <p:txBody>
          <a:bodyPr lIns="34283" tIns="34283" rIns="34283" bIns="34283">
            <a:spAutoFit/>
          </a:bodyPr>
          <a:lstStyle/>
          <a:p>
            <a:pPr algn="ctr">
              <a:defRPr b="1" sz="2800">
                <a:solidFill>
                  <a:srgbClr val="0070C0"/>
                </a:solidFill>
                <a:latin typeface="微软雅黑"/>
                <a:ea typeface="微软雅黑"/>
                <a:cs typeface="微软雅黑"/>
                <a:sym typeface="微软雅黑"/>
              </a:defRPr>
            </a:pPr>
            <a:r>
              <a:t>食品包装材料的阻隔性与食品安全</a:t>
            </a:r>
            <a:r>
              <a:rPr sz="2000"/>
              <a:t>------</a:t>
            </a:r>
            <a:endParaRPr sz="2000"/>
          </a:p>
          <a:p>
            <a:pPr>
              <a:defRPr b="1">
                <a:solidFill>
                  <a:srgbClr val="0070C0"/>
                </a:solidFill>
                <a:latin typeface="微软雅黑"/>
                <a:ea typeface="微软雅黑"/>
                <a:cs typeface="微软雅黑"/>
                <a:sym typeface="微软雅黑"/>
              </a:defRPr>
            </a:pPr>
            <a:r>
              <a:t>Barrier Property of Flexible Packaging and Its Impact on Food Safety</a:t>
            </a:r>
          </a:p>
        </p:txBody>
      </p:sp>
    </p:spTree>
  </p:cSld>
  <p:clrMapOvr>
    <a:masterClrMapping/>
  </p:clrMapOvr>
  <p:transition xmlns:p14="http://schemas.microsoft.com/office/powerpoint/2010/main" spd="med" advClick="0" advTm="12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 fill="hold"/>
                                        <p:tgtEl>
                                          <p:spTgt spid="91"/>
                                        </p:tgtEl>
                                      </p:cBhvr>
                                    </p:cmd>
                                  </p:childTnLst>
                                </p:cTn>
                              </p:par>
                            </p:childTnLst>
                          </p:cTn>
                        </p:par>
                        <p:par>
                          <p:cTn id="7" fill="hold">
                            <p:stCondLst>
                              <p:cond delay="1"/>
                            </p:stCondLst>
                            <p:childTnLst>
                              <p:par>
                                <p:cTn id="8" presetClass="entr" nodeType="afterEffect" presetSubtype="2" presetID="2" grpId="2" fill="hold">
                                  <p:stCondLst>
                                    <p:cond delay="1000"/>
                                  </p:stCondLst>
                                  <p:iterate type="el" backwards="0">
                                    <p:tmAbs val="0"/>
                                  </p:iterate>
                                  <p:childTnLst>
                                    <p:set>
                                      <p:cBhvr>
                                        <p:cTn id="9" fill="hold"/>
                                        <p:tgtEl>
                                          <p:spTgt spid="93"/>
                                        </p:tgtEl>
                                        <p:attrNameLst>
                                          <p:attrName>style.visibility</p:attrName>
                                        </p:attrNameLst>
                                      </p:cBhvr>
                                      <p:to>
                                        <p:strVal val="visible"/>
                                      </p:to>
                                    </p:set>
                                    <p:anim calcmode="lin" valueType="num">
                                      <p:cBhvr>
                                        <p:cTn id="10" dur="500" fill="hold"/>
                                        <p:tgtEl>
                                          <p:spTgt spid="93"/>
                                        </p:tgtEl>
                                        <p:attrNameLst>
                                          <p:attrName>ppt_x</p:attrName>
                                        </p:attrNameLst>
                                      </p:cBhvr>
                                      <p:tavLst>
                                        <p:tav tm="0">
                                          <p:val>
                                            <p:strVal val="1+#ppt_w/2"/>
                                          </p:val>
                                        </p:tav>
                                        <p:tav tm="100000">
                                          <p:val>
                                            <p:strVal val="#ppt_x"/>
                                          </p:val>
                                        </p:tav>
                                      </p:tavLst>
                                    </p:anim>
                                    <p:anim calcmode="lin" valueType="num">
                                      <p:cBhvr>
                                        <p:cTn id="11" dur="500" fill="hold"/>
                                        <p:tgtEl>
                                          <p:spTgt spid="93"/>
                                        </p:tgtEl>
                                        <p:attrNameLst>
                                          <p:attrName>ppt_y</p:attrName>
                                        </p:attrNameLst>
                                      </p:cBhvr>
                                      <p:tavLst>
                                        <p:tav tm="0">
                                          <p:val>
                                            <p:strVal val="#ppt_y"/>
                                          </p:val>
                                        </p:tav>
                                        <p:tav tm="100000">
                                          <p:val>
                                            <p:strVal val="#ppt_y"/>
                                          </p:val>
                                        </p:tav>
                                      </p:tavLst>
                                    </p:anim>
                                  </p:childTnLst>
                                </p:cTn>
                              </p:par>
                            </p:childTnLst>
                          </p:cTn>
                        </p:par>
                        <p:par>
                          <p:cTn id="12" fill="hold">
                            <p:stCondLst>
                              <p:cond delay="1501"/>
                            </p:stCondLst>
                            <p:childTnLst>
                              <p:par>
                                <p:cTn id="13" presetClass="entr" nodeType="afterEffect" presetSubtype="2" presetID="2" grpId="3" fill="hold">
                                  <p:stCondLst>
                                    <p:cond delay="2000"/>
                                  </p:stCondLst>
                                  <p:iterate type="el" backwards="0">
                                    <p:tmAbs val="0"/>
                                  </p:iterate>
                                  <p:childTnLst>
                                    <p:set>
                                      <p:cBhvr>
                                        <p:cTn id="14" fill="hold"/>
                                        <p:tgtEl>
                                          <p:spTgt spid="94"/>
                                        </p:tgtEl>
                                        <p:attrNameLst>
                                          <p:attrName>style.visibility</p:attrName>
                                        </p:attrNameLst>
                                      </p:cBhvr>
                                      <p:to>
                                        <p:strVal val="visible"/>
                                      </p:to>
                                    </p:set>
                                    <p:anim calcmode="lin" valueType="num">
                                      <p:cBhvr>
                                        <p:cTn id="15" dur="500" fill="hold"/>
                                        <p:tgtEl>
                                          <p:spTgt spid="94"/>
                                        </p:tgtEl>
                                        <p:attrNameLst>
                                          <p:attrName>ppt_x</p:attrName>
                                        </p:attrNameLst>
                                      </p:cBhvr>
                                      <p:tavLst>
                                        <p:tav tm="0">
                                          <p:val>
                                            <p:strVal val="1+#ppt_w/2"/>
                                          </p:val>
                                        </p:tav>
                                        <p:tav tm="100000">
                                          <p:val>
                                            <p:strVal val="#ppt_x"/>
                                          </p:val>
                                        </p:tav>
                                      </p:tavLst>
                                    </p:anim>
                                    <p:anim calcmode="lin" valueType="num">
                                      <p:cBhvr>
                                        <p:cTn id="16" dur="500" fill="hold"/>
                                        <p:tgtEl>
                                          <p:spTgt spid="94"/>
                                        </p:tgtEl>
                                        <p:attrNameLst>
                                          <p:attrName>ppt_y</p:attrName>
                                        </p:attrNameLst>
                                      </p:cBhvr>
                                      <p:tavLst>
                                        <p:tav tm="0">
                                          <p:val>
                                            <p:strVal val="#ppt_y"/>
                                          </p:val>
                                        </p:tav>
                                        <p:tav tm="100000">
                                          <p:val>
                                            <p:strVal val="#ppt_y"/>
                                          </p:val>
                                        </p:tav>
                                      </p:tavLst>
                                    </p:anim>
                                  </p:childTnLst>
                                </p:cTn>
                              </p:par>
                            </p:childTnLst>
                          </p:cTn>
                        </p:par>
                        <p:par>
                          <p:cTn id="17" fill="hold">
                            <p:stCondLst>
                              <p:cond delay="4001"/>
                            </p:stCondLst>
                            <p:childTnLst>
                              <p:par>
                                <p:cTn id="18" presetClass="entr" nodeType="afterEffect" presetSubtype="1" presetID="2" grpId="4" fill="hold">
                                  <p:stCondLst>
                                    <p:cond delay="1750"/>
                                  </p:stCondLst>
                                  <p:iterate type="el" backwards="0">
                                    <p:tmAbs val="0"/>
                                  </p:iterate>
                                  <p:childTnLst>
                                    <p:set>
                                      <p:cBhvr>
                                        <p:cTn id="19" fill="hold"/>
                                        <p:tgtEl>
                                          <p:spTgt spid="95"/>
                                        </p:tgtEl>
                                        <p:attrNameLst>
                                          <p:attrName>style.visibility</p:attrName>
                                        </p:attrNameLst>
                                      </p:cBhvr>
                                      <p:to>
                                        <p:strVal val="visible"/>
                                      </p:to>
                                    </p:set>
                                    <p:anim calcmode="lin" valueType="num">
                                      <p:cBhvr>
                                        <p:cTn id="20" dur="500" fill="hold"/>
                                        <p:tgtEl>
                                          <p:spTgt spid="95"/>
                                        </p:tgtEl>
                                        <p:attrNameLst>
                                          <p:attrName>ppt_x</p:attrName>
                                        </p:attrNameLst>
                                      </p:cBhvr>
                                      <p:tavLst>
                                        <p:tav tm="0">
                                          <p:val>
                                            <p:strVal val="#ppt_x"/>
                                          </p:val>
                                        </p:tav>
                                        <p:tav tm="100000">
                                          <p:val>
                                            <p:strVal val="#ppt_x"/>
                                          </p:val>
                                        </p:tav>
                                      </p:tavLst>
                                    </p:anim>
                                    <p:anim calcmode="lin" valueType="num">
                                      <p:cBhvr>
                                        <p:cTn id="21" dur="500" fill="hold"/>
                                        <p:tgtEl>
                                          <p:spTgt spid="95"/>
                                        </p:tgtEl>
                                        <p:attrNameLst>
                                          <p:attrName>ppt_y</p:attrName>
                                        </p:attrNameLst>
                                      </p:cBhvr>
                                      <p:tavLst>
                                        <p:tav tm="0">
                                          <p:val>
                                            <p:strVal val="0-#ppt_h/2"/>
                                          </p:val>
                                        </p:tav>
                                        <p:tav tm="100000">
                                          <p:val>
                                            <p:strVal val="#ppt_y"/>
                                          </p:val>
                                        </p:tav>
                                      </p:tavLst>
                                    </p:anim>
                                  </p:childTnLst>
                                </p:cTn>
                              </p:par>
                            </p:childTnLst>
                          </p:cTn>
                        </p:par>
                        <p:par>
                          <p:cTn id="22" fill="hold">
                            <p:stCondLst>
                              <p:cond delay="6251"/>
                            </p:stCondLst>
                            <p:childTnLst>
                              <p:par>
                                <p:cTn id="23" presetClass="entr" nodeType="afterEffect" presetSubtype="4" presetID="2" grpId="5" fill="hold">
                                  <p:stCondLst>
                                    <p:cond delay="1250"/>
                                  </p:stCondLst>
                                  <p:iterate type="el" backwards="0">
                                    <p:tmAbs val="0"/>
                                  </p:iterate>
                                  <p:childTnLst>
                                    <p:set>
                                      <p:cBhvr>
                                        <p:cTn id="24" fill="hold"/>
                                        <p:tgtEl>
                                          <p:spTgt spid="96"/>
                                        </p:tgtEl>
                                        <p:attrNameLst>
                                          <p:attrName>style.visibility</p:attrName>
                                        </p:attrNameLst>
                                      </p:cBhvr>
                                      <p:to>
                                        <p:strVal val="visible"/>
                                      </p:to>
                                    </p:set>
                                    <p:anim calcmode="lin" valueType="num">
                                      <p:cBhvr>
                                        <p:cTn id="25" dur="500" fill="hold"/>
                                        <p:tgtEl>
                                          <p:spTgt spid="96"/>
                                        </p:tgtEl>
                                        <p:attrNameLst>
                                          <p:attrName>ppt_x</p:attrName>
                                        </p:attrNameLst>
                                      </p:cBhvr>
                                      <p:tavLst>
                                        <p:tav tm="0">
                                          <p:val>
                                            <p:strVal val="#ppt_x"/>
                                          </p:val>
                                        </p:tav>
                                        <p:tav tm="100000">
                                          <p:val>
                                            <p:strVal val="#ppt_x"/>
                                          </p:val>
                                        </p:tav>
                                      </p:tavLst>
                                    </p:anim>
                                    <p:anim calcmode="lin" valueType="num">
                                      <p:cBhvr>
                                        <p:cTn id="26" dur="500" fill="hold"/>
                                        <p:tgtEl>
                                          <p:spTgt spid="96"/>
                                        </p:tgtEl>
                                        <p:attrNameLst>
                                          <p:attrName>ppt_y</p:attrName>
                                        </p:attrNameLst>
                                      </p:cBhvr>
                                      <p:tavLst>
                                        <p:tav tm="0">
                                          <p:val>
                                            <p:strVal val="1+#ppt_h/2"/>
                                          </p:val>
                                        </p:tav>
                                        <p:tav tm="100000">
                                          <p:val>
                                            <p:strVal val="#ppt_y"/>
                                          </p:val>
                                        </p:tav>
                                      </p:tavLst>
                                    </p:anim>
                                  </p:childTnLst>
                                </p:cTn>
                              </p:par>
                            </p:childTnLst>
                          </p:cTn>
                        </p:par>
                        <p:par>
                          <p:cTn id="27" fill="hold">
                            <p:stCondLst>
                              <p:cond delay="8001"/>
                            </p:stCondLst>
                            <p:childTnLst>
                              <p:par>
                                <p:cTn id="28" presetClass="entr" nodeType="afterEffect" presetSubtype="4" presetID="2" grpId="6" fill="hold">
                                  <p:stCondLst>
                                    <p:cond delay="750"/>
                                  </p:stCondLst>
                                  <p:iterate type="el" backwards="0">
                                    <p:tmAbs val="0"/>
                                  </p:iterate>
                                  <p:childTnLst>
                                    <p:set>
                                      <p:cBhvr>
                                        <p:cTn id="29" fill="hold"/>
                                        <p:tgtEl>
                                          <p:spTgt spid="97"/>
                                        </p:tgtEl>
                                        <p:attrNameLst>
                                          <p:attrName>style.visibility</p:attrName>
                                        </p:attrNameLst>
                                      </p:cBhvr>
                                      <p:to>
                                        <p:strVal val="visible"/>
                                      </p:to>
                                    </p:set>
                                    <p:anim calcmode="lin" valueType="num">
                                      <p:cBhvr>
                                        <p:cTn id="30" dur="500" fill="hold"/>
                                        <p:tgtEl>
                                          <p:spTgt spid="97"/>
                                        </p:tgtEl>
                                        <p:attrNameLst>
                                          <p:attrName>ppt_x</p:attrName>
                                        </p:attrNameLst>
                                      </p:cBhvr>
                                      <p:tavLst>
                                        <p:tav tm="0">
                                          <p:val>
                                            <p:strVal val="#ppt_x"/>
                                          </p:val>
                                        </p:tav>
                                        <p:tav tm="100000">
                                          <p:val>
                                            <p:strVal val="#ppt_x"/>
                                          </p:val>
                                        </p:tav>
                                      </p:tavLst>
                                    </p:anim>
                                    <p:anim calcmode="lin" valueType="num">
                                      <p:cBhvr>
                                        <p:cTn id="31" dur="500" fill="hold"/>
                                        <p:tgtEl>
                                          <p:spTgt spid="97"/>
                                        </p:tgtEl>
                                        <p:attrNameLst>
                                          <p:attrName>ppt_y</p:attrName>
                                        </p:attrNameLst>
                                      </p:cBhvr>
                                      <p:tavLst>
                                        <p:tav tm="0">
                                          <p:val>
                                            <p:strVal val="1+#ppt_h/2"/>
                                          </p:val>
                                        </p:tav>
                                        <p:tav tm="100000">
                                          <p:val>
                                            <p:strVal val="#ppt_y"/>
                                          </p:val>
                                        </p:tav>
                                      </p:tavLst>
                                    </p:anim>
                                  </p:childTnLst>
                                </p:cTn>
                              </p:par>
                            </p:childTnLst>
                          </p:cTn>
                        </p:par>
                        <p:par>
                          <p:cTn id="32" fill="hold">
                            <p:stCondLst>
                              <p:cond delay="9251"/>
                            </p:stCondLst>
                            <p:childTnLst>
                              <p:par>
                                <p:cTn id="33" presetClass="entr" nodeType="afterEffect" presetSubtype="1" presetID="2" grpId="7" fill="hold">
                                  <p:stCondLst>
                                    <p:cond delay="250"/>
                                  </p:stCondLst>
                                  <p:iterate type="el" backwards="0">
                                    <p:tmAbs val="0"/>
                                  </p:iterate>
                                  <p:childTnLst>
                                    <p:set>
                                      <p:cBhvr>
                                        <p:cTn id="34" fill="hold"/>
                                        <p:tgtEl>
                                          <p:spTgt spid="98"/>
                                        </p:tgtEl>
                                        <p:attrNameLst>
                                          <p:attrName>style.visibility</p:attrName>
                                        </p:attrNameLst>
                                      </p:cBhvr>
                                      <p:to>
                                        <p:strVal val="visible"/>
                                      </p:to>
                                    </p:set>
                                    <p:anim calcmode="lin" valueType="num">
                                      <p:cBhvr>
                                        <p:cTn id="35" dur="500" fill="hold"/>
                                        <p:tgtEl>
                                          <p:spTgt spid="98"/>
                                        </p:tgtEl>
                                        <p:attrNameLst>
                                          <p:attrName>ppt_x</p:attrName>
                                        </p:attrNameLst>
                                      </p:cBhvr>
                                      <p:tavLst>
                                        <p:tav tm="0">
                                          <p:val>
                                            <p:strVal val="#ppt_x"/>
                                          </p:val>
                                        </p:tav>
                                        <p:tav tm="100000">
                                          <p:val>
                                            <p:strVal val="#ppt_x"/>
                                          </p:val>
                                        </p:tav>
                                      </p:tavLst>
                                    </p:anim>
                                    <p:anim calcmode="lin" valueType="num">
                                      <p:cBhvr>
                                        <p:cTn id="36" dur="500" fill="hold"/>
                                        <p:tgtEl>
                                          <p:spTgt spid="98"/>
                                        </p:tgtEl>
                                        <p:attrNameLst>
                                          <p:attrName>ppt_y</p:attrName>
                                        </p:attrNameLst>
                                      </p:cBhvr>
                                      <p:tavLst>
                                        <p:tav tm="0">
                                          <p:val>
                                            <p:strVal val="0-#ppt_h/2"/>
                                          </p:val>
                                        </p:tav>
                                        <p:tav tm="100000">
                                          <p:val>
                                            <p:strVal val="#ppt_y"/>
                                          </p:val>
                                        </p:tav>
                                      </p:tavLst>
                                    </p:anim>
                                  </p:childTnLst>
                                </p:cTn>
                              </p:par>
                            </p:childTnLst>
                          </p:cTn>
                        </p:par>
                        <p:par>
                          <p:cTn id="37" fill="hold">
                            <p:stCondLst>
                              <p:cond delay="10001"/>
                            </p:stCondLst>
                            <p:childTnLst>
                              <p:par>
                                <p:cTn id="38" presetClass="entr" nodeType="afterEffect" presetSubtype="4" presetID="2" grpId="8" fill="hold">
                                  <p:stCondLst>
                                    <p:cond delay="1750"/>
                                  </p:stCondLst>
                                  <p:iterate type="el" backwards="0">
                                    <p:tmAbs val="0"/>
                                  </p:iterate>
                                  <p:childTnLst>
                                    <p:set>
                                      <p:cBhvr>
                                        <p:cTn id="39" fill="hold"/>
                                        <p:tgtEl>
                                          <p:spTgt spid="99"/>
                                        </p:tgtEl>
                                        <p:attrNameLst>
                                          <p:attrName>style.visibility</p:attrName>
                                        </p:attrNameLst>
                                      </p:cBhvr>
                                      <p:to>
                                        <p:strVal val="visible"/>
                                      </p:to>
                                    </p:set>
                                    <p:anim calcmode="lin" valueType="num">
                                      <p:cBhvr>
                                        <p:cTn id="40" dur="500" fill="hold"/>
                                        <p:tgtEl>
                                          <p:spTgt spid="99"/>
                                        </p:tgtEl>
                                        <p:attrNameLst>
                                          <p:attrName>ppt_x</p:attrName>
                                        </p:attrNameLst>
                                      </p:cBhvr>
                                      <p:tavLst>
                                        <p:tav tm="0">
                                          <p:val>
                                            <p:strVal val="#ppt_x"/>
                                          </p:val>
                                        </p:tav>
                                        <p:tav tm="100000">
                                          <p:val>
                                            <p:strVal val="#ppt_x"/>
                                          </p:val>
                                        </p:tav>
                                      </p:tavLst>
                                    </p:anim>
                                    <p:anim calcmode="lin" valueType="num">
                                      <p:cBhvr>
                                        <p:cTn id="41" dur="500" fill="hold"/>
                                        <p:tgtEl>
                                          <p:spTgt spid="99"/>
                                        </p:tgtEl>
                                        <p:attrNameLst>
                                          <p:attrName>ppt_y</p:attrName>
                                        </p:attrNameLst>
                                      </p:cBhvr>
                                      <p:tavLst>
                                        <p:tav tm="0">
                                          <p:val>
                                            <p:strVal val="1+#ppt_h/2"/>
                                          </p:val>
                                        </p:tav>
                                        <p:tav tm="100000">
                                          <p:val>
                                            <p:strVal val="#ppt_y"/>
                                          </p:val>
                                        </p:tav>
                                      </p:tavLst>
                                    </p:anim>
                                  </p:childTnLst>
                                </p:cTn>
                              </p:par>
                            </p:childTnLst>
                          </p:cTn>
                        </p:par>
                        <p:par>
                          <p:cTn id="42" fill="hold">
                            <p:stCondLst>
                              <p:cond delay="12251"/>
                            </p:stCondLst>
                            <p:childTnLst>
                              <p:par>
                                <p:cTn id="43" presetClass="entr" nodeType="afterEffect" presetSubtype="1" presetID="2" grpId="9" fill="hold">
                                  <p:stCondLst>
                                    <p:cond delay="1250"/>
                                  </p:stCondLst>
                                  <p:iterate type="el" backwards="0">
                                    <p:tmAbs val="0"/>
                                  </p:iterate>
                                  <p:childTnLst>
                                    <p:set>
                                      <p:cBhvr>
                                        <p:cTn id="44" fill="hold"/>
                                        <p:tgtEl>
                                          <p:spTgt spid="100"/>
                                        </p:tgtEl>
                                        <p:attrNameLst>
                                          <p:attrName>style.visibility</p:attrName>
                                        </p:attrNameLst>
                                      </p:cBhvr>
                                      <p:to>
                                        <p:strVal val="visible"/>
                                      </p:to>
                                    </p:set>
                                    <p:anim calcmode="lin" valueType="num">
                                      <p:cBhvr>
                                        <p:cTn id="45" dur="500" fill="hold"/>
                                        <p:tgtEl>
                                          <p:spTgt spid="100"/>
                                        </p:tgtEl>
                                        <p:attrNameLst>
                                          <p:attrName>ppt_x</p:attrName>
                                        </p:attrNameLst>
                                      </p:cBhvr>
                                      <p:tavLst>
                                        <p:tav tm="0">
                                          <p:val>
                                            <p:strVal val="#ppt_x"/>
                                          </p:val>
                                        </p:tav>
                                        <p:tav tm="100000">
                                          <p:val>
                                            <p:strVal val="#ppt_x"/>
                                          </p:val>
                                        </p:tav>
                                      </p:tavLst>
                                    </p:anim>
                                    <p:anim calcmode="lin" valueType="num">
                                      <p:cBhvr>
                                        <p:cTn id="46" dur="500" fill="hold"/>
                                        <p:tgtEl>
                                          <p:spTgt spid="100"/>
                                        </p:tgtEl>
                                        <p:attrNameLst>
                                          <p:attrName>ppt_y</p:attrName>
                                        </p:attrNameLst>
                                      </p:cBhvr>
                                      <p:tavLst>
                                        <p:tav tm="0">
                                          <p:val>
                                            <p:strVal val="0-#ppt_h/2"/>
                                          </p:val>
                                        </p:tav>
                                        <p:tav tm="100000">
                                          <p:val>
                                            <p:strVal val="#ppt_y"/>
                                          </p:val>
                                        </p:tav>
                                      </p:tavLst>
                                    </p:anim>
                                  </p:childTnLst>
                                </p:cTn>
                              </p:par>
                            </p:childTnLst>
                          </p:cTn>
                        </p:par>
                        <p:par>
                          <p:cTn id="47" fill="hold">
                            <p:stCondLst>
                              <p:cond delay="14001"/>
                            </p:stCondLst>
                            <p:childTnLst>
                              <p:par>
                                <p:cTn id="48" presetClass="entr" nodeType="afterEffect" presetSubtype="1" presetID="2" grpId="10" fill="hold">
                                  <p:stCondLst>
                                    <p:cond delay="750"/>
                                  </p:stCondLst>
                                  <p:iterate type="el" backwards="0">
                                    <p:tmAbs val="0"/>
                                  </p:iterate>
                                  <p:childTnLst>
                                    <p:set>
                                      <p:cBhvr>
                                        <p:cTn id="49" fill="hold"/>
                                        <p:tgtEl>
                                          <p:spTgt spid="101"/>
                                        </p:tgtEl>
                                        <p:attrNameLst>
                                          <p:attrName>style.visibility</p:attrName>
                                        </p:attrNameLst>
                                      </p:cBhvr>
                                      <p:to>
                                        <p:strVal val="visible"/>
                                      </p:to>
                                    </p:set>
                                    <p:anim calcmode="lin" valueType="num">
                                      <p:cBhvr>
                                        <p:cTn id="50" dur="500" fill="hold"/>
                                        <p:tgtEl>
                                          <p:spTgt spid="101"/>
                                        </p:tgtEl>
                                        <p:attrNameLst>
                                          <p:attrName>ppt_x</p:attrName>
                                        </p:attrNameLst>
                                      </p:cBhvr>
                                      <p:tavLst>
                                        <p:tav tm="0">
                                          <p:val>
                                            <p:strVal val="#ppt_x"/>
                                          </p:val>
                                        </p:tav>
                                        <p:tav tm="100000">
                                          <p:val>
                                            <p:strVal val="#ppt_x"/>
                                          </p:val>
                                        </p:tav>
                                      </p:tavLst>
                                    </p:anim>
                                    <p:anim calcmode="lin" valueType="num">
                                      <p:cBhvr>
                                        <p:cTn id="51" dur="500" fill="hold"/>
                                        <p:tgtEl>
                                          <p:spTgt spid="101"/>
                                        </p:tgtEl>
                                        <p:attrNameLst>
                                          <p:attrName>ppt_y</p:attrName>
                                        </p:attrNameLst>
                                      </p:cBhvr>
                                      <p:tavLst>
                                        <p:tav tm="0">
                                          <p:val>
                                            <p:strVal val="0-#ppt_h/2"/>
                                          </p:val>
                                        </p:tav>
                                        <p:tav tm="100000">
                                          <p:val>
                                            <p:strVal val="#ppt_y"/>
                                          </p:val>
                                        </p:tav>
                                      </p:tavLst>
                                    </p:anim>
                                  </p:childTnLst>
                                </p:cTn>
                              </p:par>
                            </p:childTnLst>
                          </p:cTn>
                        </p:par>
                        <p:par>
                          <p:cTn id="52" fill="hold">
                            <p:stCondLst>
                              <p:cond delay="15251"/>
                            </p:stCondLst>
                            <p:childTnLst>
                              <p:par>
                                <p:cTn id="53" presetClass="entr" nodeType="afterEffect" presetSubtype="4" presetID="2" grpId="11" fill="hold">
                                  <p:stCondLst>
                                    <p:cond delay="250"/>
                                  </p:stCondLst>
                                  <p:iterate type="el" backwards="0">
                                    <p:tmAbs val="0"/>
                                  </p:iterate>
                                  <p:childTnLst>
                                    <p:set>
                                      <p:cBhvr>
                                        <p:cTn id="54" fill="hold"/>
                                        <p:tgtEl>
                                          <p:spTgt spid="102"/>
                                        </p:tgtEl>
                                        <p:attrNameLst>
                                          <p:attrName>style.visibility</p:attrName>
                                        </p:attrNameLst>
                                      </p:cBhvr>
                                      <p:to>
                                        <p:strVal val="visible"/>
                                      </p:to>
                                    </p:set>
                                    <p:anim calcmode="lin" valueType="num">
                                      <p:cBhvr>
                                        <p:cTn id="55" dur="500" fill="hold"/>
                                        <p:tgtEl>
                                          <p:spTgt spid="102"/>
                                        </p:tgtEl>
                                        <p:attrNameLst>
                                          <p:attrName>ppt_x</p:attrName>
                                        </p:attrNameLst>
                                      </p:cBhvr>
                                      <p:tavLst>
                                        <p:tav tm="0">
                                          <p:val>
                                            <p:strVal val="#ppt_x"/>
                                          </p:val>
                                        </p:tav>
                                        <p:tav tm="100000">
                                          <p:val>
                                            <p:strVal val="#ppt_x"/>
                                          </p:val>
                                        </p:tav>
                                      </p:tavLst>
                                    </p:anim>
                                    <p:anim calcmode="lin" valueType="num">
                                      <p:cBhvr>
                                        <p:cTn id="56" dur="500" fill="hold"/>
                                        <p:tgtEl>
                                          <p:spTgt spid="102"/>
                                        </p:tgtEl>
                                        <p:attrNameLst>
                                          <p:attrName>ppt_y</p:attrName>
                                        </p:attrNameLst>
                                      </p:cBhvr>
                                      <p:tavLst>
                                        <p:tav tm="0">
                                          <p:val>
                                            <p:strVal val="1+#ppt_h/2"/>
                                          </p:val>
                                        </p:tav>
                                        <p:tav tm="100000">
                                          <p:val>
                                            <p:strVal val="#ppt_y"/>
                                          </p:val>
                                        </p:tav>
                                      </p:tavLst>
                                    </p:anim>
                                  </p:childTnLst>
                                </p:cTn>
                              </p:par>
                            </p:childTnLst>
                          </p:cTn>
                        </p:par>
                        <p:par>
                          <p:cTn id="57" fill="hold">
                            <p:stCondLst>
                              <p:cond delay="16001"/>
                            </p:stCondLst>
                            <p:childTnLst>
                              <p:par>
                                <p:cTn id="58" presetClass="entr" nodeType="afterEffect" presetSubtype="2" presetID="2" grpId="12" fill="hold">
                                  <p:stCondLst>
                                    <p:cond delay="500"/>
                                  </p:stCondLst>
                                  <p:iterate type="el" backwards="0">
                                    <p:tmAbs val="0"/>
                                  </p:iterate>
                                  <p:childTnLst>
                                    <p:set>
                                      <p:cBhvr>
                                        <p:cTn id="59" fill="hold"/>
                                        <p:tgtEl>
                                          <p:spTgt spid="103"/>
                                        </p:tgtEl>
                                        <p:attrNameLst>
                                          <p:attrName>style.visibility</p:attrName>
                                        </p:attrNameLst>
                                      </p:cBhvr>
                                      <p:to>
                                        <p:strVal val="visible"/>
                                      </p:to>
                                    </p:set>
                                    <p:anim calcmode="lin" valueType="num">
                                      <p:cBhvr>
                                        <p:cTn id="60" dur="500" fill="hold"/>
                                        <p:tgtEl>
                                          <p:spTgt spid="103"/>
                                        </p:tgtEl>
                                        <p:attrNameLst>
                                          <p:attrName>ppt_x</p:attrName>
                                        </p:attrNameLst>
                                      </p:cBhvr>
                                      <p:tavLst>
                                        <p:tav tm="0">
                                          <p:val>
                                            <p:strVal val="1+#ppt_w/2"/>
                                          </p:val>
                                        </p:tav>
                                        <p:tav tm="100000">
                                          <p:val>
                                            <p:strVal val="#ppt_x"/>
                                          </p:val>
                                        </p:tav>
                                      </p:tavLst>
                                    </p:anim>
                                    <p:anim calcmode="lin" valueType="num">
                                      <p:cBhvr>
                                        <p:cTn id="61" dur="500" fill="hold"/>
                                        <p:tgtEl>
                                          <p:spTgt spid="103"/>
                                        </p:tgtEl>
                                        <p:attrNameLst>
                                          <p:attrName>ppt_y</p:attrName>
                                        </p:attrNameLst>
                                      </p:cBhvr>
                                      <p:tavLst>
                                        <p:tav tm="0">
                                          <p:val>
                                            <p:strVal val="#ppt_y"/>
                                          </p:val>
                                        </p:tav>
                                        <p:tav tm="100000">
                                          <p:val>
                                            <p:strVal val="#ppt_y"/>
                                          </p:val>
                                        </p:tav>
                                      </p:tavLst>
                                    </p:anim>
                                  </p:childTnLst>
                                </p:cTn>
                              </p:par>
                            </p:childTnLst>
                          </p:cTn>
                        </p:par>
                        <p:par>
                          <p:cTn id="62" fill="hold">
                            <p:stCondLst>
                              <p:cond delay="17001"/>
                            </p:stCondLst>
                            <p:childTnLst>
                              <p:par>
                                <p:cTn id="63" presetClass="entr" nodeType="afterEffect" presetSubtype="2" presetID="2" grpId="13" fill="hold">
                                  <p:stCondLst>
                                    <p:cond delay="1500"/>
                                  </p:stCondLst>
                                  <p:iterate type="el" backwards="0">
                                    <p:tmAbs val="0"/>
                                  </p:iterate>
                                  <p:childTnLst>
                                    <p:set>
                                      <p:cBhvr>
                                        <p:cTn id="64" fill="hold"/>
                                        <p:tgtEl>
                                          <p:spTgt spid="104"/>
                                        </p:tgtEl>
                                        <p:attrNameLst>
                                          <p:attrName>style.visibility</p:attrName>
                                        </p:attrNameLst>
                                      </p:cBhvr>
                                      <p:to>
                                        <p:strVal val="visible"/>
                                      </p:to>
                                    </p:set>
                                    <p:anim calcmode="lin" valueType="num">
                                      <p:cBhvr>
                                        <p:cTn id="65" dur="500" fill="hold"/>
                                        <p:tgtEl>
                                          <p:spTgt spid="104"/>
                                        </p:tgtEl>
                                        <p:attrNameLst>
                                          <p:attrName>ppt_x</p:attrName>
                                        </p:attrNameLst>
                                      </p:cBhvr>
                                      <p:tavLst>
                                        <p:tav tm="0">
                                          <p:val>
                                            <p:strVal val="1+#ppt_w/2"/>
                                          </p:val>
                                        </p:tav>
                                        <p:tav tm="100000">
                                          <p:val>
                                            <p:strVal val="#ppt_x"/>
                                          </p:val>
                                        </p:tav>
                                      </p:tavLst>
                                    </p:anim>
                                    <p:anim calcmode="lin" valueType="num">
                                      <p:cBhvr>
                                        <p:cTn id="66" dur="500" fill="hold"/>
                                        <p:tgtEl>
                                          <p:spTgt spid="104"/>
                                        </p:tgtEl>
                                        <p:attrNameLst>
                                          <p:attrName>ppt_y</p:attrName>
                                        </p:attrNameLst>
                                      </p:cBhvr>
                                      <p:tavLst>
                                        <p:tav tm="0">
                                          <p:val>
                                            <p:strVal val="#ppt_y"/>
                                          </p:val>
                                        </p:tav>
                                        <p:tav tm="100000">
                                          <p:val>
                                            <p:strVal val="#ppt_y"/>
                                          </p:val>
                                        </p:tav>
                                      </p:tavLst>
                                    </p:anim>
                                  </p:childTnLst>
                                </p:cTn>
                              </p:par>
                            </p:childTnLst>
                          </p:cTn>
                        </p:par>
                        <p:par>
                          <p:cTn id="67" fill="hold">
                            <p:stCondLst>
                              <p:cond delay="19001"/>
                            </p:stCondLst>
                            <p:childTnLst>
                              <p:par>
                                <p:cTn id="68" presetClass="entr" nodeType="afterEffect" presetSubtype="2" presetID="2" grpId="14" fill="hold">
                                  <p:stCondLst>
                                    <p:cond delay="0"/>
                                  </p:stCondLst>
                                  <p:iterate type="el" backwards="0">
                                    <p:tmAbs val="0"/>
                                  </p:iterate>
                                  <p:childTnLst>
                                    <p:set>
                                      <p:cBhvr>
                                        <p:cTn id="69" fill="hold"/>
                                        <p:tgtEl>
                                          <p:spTgt spid="105"/>
                                        </p:tgtEl>
                                        <p:attrNameLst>
                                          <p:attrName>style.visibility</p:attrName>
                                        </p:attrNameLst>
                                      </p:cBhvr>
                                      <p:to>
                                        <p:strVal val="visible"/>
                                      </p:to>
                                    </p:set>
                                    <p:anim calcmode="lin" valueType="num">
                                      <p:cBhvr>
                                        <p:cTn id="70" dur="500" fill="hold"/>
                                        <p:tgtEl>
                                          <p:spTgt spid="105"/>
                                        </p:tgtEl>
                                        <p:attrNameLst>
                                          <p:attrName>ppt_x</p:attrName>
                                        </p:attrNameLst>
                                      </p:cBhvr>
                                      <p:tavLst>
                                        <p:tav tm="0">
                                          <p:val>
                                            <p:strVal val="1+#ppt_w/2"/>
                                          </p:val>
                                        </p:tav>
                                        <p:tav tm="100000">
                                          <p:val>
                                            <p:strVal val="#ppt_x"/>
                                          </p:val>
                                        </p:tav>
                                      </p:tavLst>
                                    </p:anim>
                                    <p:anim calcmode="lin" valueType="num">
                                      <p:cBhvr>
                                        <p:cTn id="71" dur="500" fill="hold"/>
                                        <p:tgtEl>
                                          <p:spTgt spid="105"/>
                                        </p:tgtEl>
                                        <p:attrNameLst>
                                          <p:attrName>ppt_y</p:attrName>
                                        </p:attrNameLst>
                                      </p:cBhvr>
                                      <p:tavLst>
                                        <p:tav tm="0">
                                          <p:val>
                                            <p:strVal val="#ppt_y"/>
                                          </p:val>
                                        </p:tav>
                                        <p:tav tm="100000">
                                          <p:val>
                                            <p:strVal val="#ppt_y"/>
                                          </p:val>
                                        </p:tav>
                                      </p:tavLst>
                                    </p:anim>
                                  </p:childTnLst>
                                </p:cTn>
                              </p:par>
                            </p:childTnLst>
                          </p:cTn>
                        </p:par>
                        <p:par>
                          <p:cTn id="72" fill="hold">
                            <p:stCondLst>
                              <p:cond delay="19501"/>
                            </p:stCondLst>
                            <p:childTnLst>
                              <p:par>
                                <p:cTn id="73" presetClass="entr" nodeType="afterEffect" presetID="9" grpId="15" fill="hold">
                                  <p:stCondLst>
                                    <p:cond delay="2500"/>
                                  </p:stCondLst>
                                  <p:iterate type="el" backwards="0">
                                    <p:tmAbs val="0"/>
                                  </p:iterate>
                                  <p:childTnLst>
                                    <p:set>
                                      <p:cBhvr>
                                        <p:cTn id="74" fill="hold"/>
                                        <p:tgtEl>
                                          <p:spTgt spid="115"/>
                                        </p:tgtEl>
                                        <p:attrNameLst>
                                          <p:attrName>style.visibility</p:attrName>
                                        </p:attrNameLst>
                                      </p:cBhvr>
                                      <p:to>
                                        <p:strVal val="visible"/>
                                      </p:to>
                                    </p:set>
                                    <p:animEffect filter="dissolve" transition="in">
                                      <p:cBhvr>
                                        <p:cTn id="75" dur="500"/>
                                        <p:tgtEl>
                                          <p:spTgt spid="115"/>
                                        </p:tgtEl>
                                      </p:cBhvr>
                                    </p:animEffect>
                                  </p:childTnLst>
                                </p:cTn>
                              </p:par>
                            </p:childTnLst>
                          </p:cTn>
                        </p:par>
                        <p:par>
                          <p:cTn id="76" fill="hold">
                            <p:stCondLst>
                              <p:cond delay="22501"/>
                            </p:stCondLst>
                            <p:childTnLst>
                              <p:par>
                                <p:cTn id="77" presetClass="entr" nodeType="afterEffect" presetSubtype="8" presetID="22" grpId="16" fill="hold">
                                  <p:stCondLst>
                                    <p:cond delay="0"/>
                                  </p:stCondLst>
                                  <p:iterate type="el" backwards="0">
                                    <p:tmAbs val="0"/>
                                  </p:iterate>
                                  <p:childTnLst>
                                    <p:set>
                                      <p:cBhvr>
                                        <p:cTn id="78" fill="hold"/>
                                        <p:tgtEl>
                                          <p:spTgt spid="106"/>
                                        </p:tgtEl>
                                        <p:attrNameLst>
                                          <p:attrName>style.visibility</p:attrName>
                                        </p:attrNameLst>
                                      </p:cBhvr>
                                      <p:to>
                                        <p:strVal val="visible"/>
                                      </p:to>
                                    </p:set>
                                    <p:animEffect filter="wipe(left)" transition="in">
                                      <p:cBhvr>
                                        <p:cTn id="79" dur="500"/>
                                        <p:tgtEl>
                                          <p:spTgt spid="106"/>
                                        </p:tgtEl>
                                      </p:cBhvr>
                                    </p:animEffect>
                                  </p:childTnLst>
                                </p:cTn>
                              </p:par>
                            </p:childTnLst>
                          </p:cTn>
                        </p:par>
                      </p:childTnLst>
                    </p:cTn>
                  </p:par>
                  <p:par>
                    <p:cTn id="80" fill="hold">
                      <p:stCondLst>
                        <p:cond delay="indefinite"/>
                      </p:stCondLst>
                      <p:childTnLst>
                        <p:par>
                          <p:cTn id="81" fill="hold">
                            <p:stCondLst>
                              <p:cond delay="0"/>
                            </p:stCondLst>
                            <p:childTnLst>
                              <p:par>
                                <p:cTn id="82" presetClass="entr" nodeType="clickEffect" presetSubtype="4" presetID="2" grpId="17" fill="hold">
                                  <p:stCondLst>
                                    <p:cond delay="0"/>
                                  </p:stCondLst>
                                  <p:iterate type="el" backwards="0">
                                    <p:tmAbs val="0"/>
                                  </p:iterate>
                                  <p:childTnLst>
                                    <p:set>
                                      <p:cBhvr>
                                        <p:cTn id="83" fill="hold"/>
                                        <p:tgtEl>
                                          <p:spTgt spid="116"/>
                                        </p:tgtEl>
                                        <p:attrNameLst>
                                          <p:attrName>style.visibility</p:attrName>
                                        </p:attrNameLst>
                                      </p:cBhvr>
                                      <p:to>
                                        <p:strVal val="visible"/>
                                      </p:to>
                                    </p:set>
                                    <p:anim calcmode="lin" valueType="num">
                                      <p:cBhvr>
                                        <p:cTn id="84" dur="500" fill="hold"/>
                                        <p:tgtEl>
                                          <p:spTgt spid="116"/>
                                        </p:tgtEl>
                                        <p:attrNameLst>
                                          <p:attrName>ppt_x</p:attrName>
                                        </p:attrNameLst>
                                      </p:cBhvr>
                                      <p:tavLst>
                                        <p:tav tm="0">
                                          <p:val>
                                            <p:strVal val="#ppt_x"/>
                                          </p:val>
                                        </p:tav>
                                        <p:tav tm="100000">
                                          <p:val>
                                            <p:strVal val="#ppt_x"/>
                                          </p:val>
                                        </p:tav>
                                      </p:tavLst>
                                    </p:anim>
                                    <p:anim calcmode="lin" valueType="num">
                                      <p:cBhvr>
                                        <p:cTn id="85" dur="500" fill="hold"/>
                                        <p:tgtEl>
                                          <p:spTgt spid="116"/>
                                        </p:tgtEl>
                                        <p:attrNameLst>
                                          <p:attrName>ppt_y</p:attrName>
                                        </p:attrNameLst>
                                      </p:cBhvr>
                                      <p:tavLst>
                                        <p:tav tm="0">
                                          <p:val>
                                            <p:strVal val="1+#ppt_h/2"/>
                                          </p:val>
                                        </p:tav>
                                        <p:tav tm="100000">
                                          <p:val>
                                            <p:strVal val="#ppt_y"/>
                                          </p:val>
                                        </p:tav>
                                      </p:tavLst>
                                    </p:anim>
                                  </p:childTnLst>
                                </p:cTn>
                              </p:par>
                            </p:childTnLst>
                          </p:cTn>
                        </p:par>
                        <p:par>
                          <p:cTn id="86" fill="hold">
                            <p:stCondLst>
                              <p:cond delay="500"/>
                            </p:stCondLst>
                            <p:childTnLst>
                              <p:par>
                                <p:cTn id="87" presetClass="entr" nodeType="afterEffect" presetSubtype="12" presetID="2" grpId="18" fill="hold">
                                  <p:stCondLst>
                                    <p:cond delay="0"/>
                                  </p:stCondLst>
                                  <p:iterate type="el" backwards="0">
                                    <p:tmAbs val="0"/>
                                  </p:iterate>
                                  <p:childTnLst>
                                    <p:set>
                                      <p:cBhvr>
                                        <p:cTn id="88" fill="hold"/>
                                        <p:tgtEl>
                                          <p:spTgt spid="117"/>
                                        </p:tgtEl>
                                        <p:attrNameLst>
                                          <p:attrName>style.visibility</p:attrName>
                                        </p:attrNameLst>
                                      </p:cBhvr>
                                      <p:to>
                                        <p:strVal val="visible"/>
                                      </p:to>
                                    </p:set>
                                    <p:anim calcmode="lin" valueType="num">
                                      <p:cBhvr>
                                        <p:cTn id="89" dur="1000" fill="hold"/>
                                        <p:tgtEl>
                                          <p:spTgt spid="117"/>
                                        </p:tgtEl>
                                        <p:attrNameLst>
                                          <p:attrName>ppt_x</p:attrName>
                                        </p:attrNameLst>
                                      </p:cBhvr>
                                      <p:tavLst>
                                        <p:tav tm="0">
                                          <p:val>
                                            <p:strVal val="0-#ppt_w/2"/>
                                          </p:val>
                                        </p:tav>
                                        <p:tav tm="100000">
                                          <p:val>
                                            <p:strVal val="#ppt_x"/>
                                          </p:val>
                                        </p:tav>
                                      </p:tavLst>
                                    </p:anim>
                                    <p:anim calcmode="lin" valueType="num">
                                      <p:cBhvr>
                                        <p:cTn id="90" dur="1000" fill="hold"/>
                                        <p:tgtEl>
                                          <p:spTgt spid="1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999" vol="50000">
                <p:cTn id="91" fill="hold" display="0">
                  <p:stCondLst>
                    <p:cond delay="indefinite"/>
                  </p:stCondLst>
                </p:cTn>
                <p:tgtEl>
                  <p:spTgt spid="91"/>
                </p:tgtEl>
              </p:cMediaNode>
            </p:audio>
          </p:childTnLst>
        </p:cTn>
      </p:par>
    </p:tnLst>
    <p:bldLst>
      <p:bldP build="whole" bldLvl="1" animBg="1" rev="0" advAuto="0" spid="96" grpId="5"/>
      <p:bldP build="whole" bldLvl="1" animBg="1" rev="0" advAuto="0" spid="103" grpId="12"/>
      <p:bldP build="whole" bldLvl="1" animBg="1" rev="0" advAuto="0" spid="105" grpId="14"/>
      <p:bldP build="whole" bldLvl="1" animBg="1" rev="0" advAuto="0" spid="115" grpId="15"/>
      <p:bldP build="whole" bldLvl="1" animBg="1" rev="0" advAuto="0" spid="106" grpId="16"/>
      <p:bldP build="whole" bldLvl="1" animBg="1" rev="0" advAuto="0" spid="116" grpId="17"/>
      <p:bldP build="whole" bldLvl="1" animBg="1" rev="0" advAuto="0" spid="117" grpId="18"/>
      <p:bldP build="whole" bldLvl="1" animBg="1" rev="0" advAuto="0" spid="94" grpId="3"/>
      <p:bldP build="whole" bldLvl="1" animBg="1" rev="0" advAuto="0" spid="93" grpId="2"/>
      <p:bldP build="whole" bldLvl="1" animBg="1" rev="0" advAuto="0" spid="99" grpId="8"/>
      <p:bldP build="whole" bldLvl="1" animBg="1" rev="0" advAuto="0" spid="104" grpId="13"/>
      <p:bldP build="whole" bldLvl="1" animBg="1" rev="0" advAuto="0" spid="101" grpId="10"/>
      <p:bldP build="whole" bldLvl="1" animBg="1" rev="0" advAuto="0" spid="100" grpId="9"/>
      <p:bldP build="whole" bldLvl="1" animBg="1" rev="0" advAuto="0" spid="98" grpId="7"/>
      <p:bldP build="whole" bldLvl="1" animBg="1" rev="0" advAuto="0" spid="95" grpId="4"/>
      <p:bldP build="whole" bldLvl="1" animBg="1" rev="0" advAuto="0" spid="97" grpId="6"/>
      <p:bldP build="whole" bldLvl="1" animBg="1" rev="0" advAuto="0" spid="102" grpId="11"/>
    </p:bldLst>
  </p:timing>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2" name="标题 8"/>
          <p:cNvSpPr txBox="1"/>
          <p:nvPr>
            <p:ph type="title"/>
          </p:nvPr>
        </p:nvSpPr>
        <p:spPr>
          <a:xfrm>
            <a:off x="899590" y="267492"/>
            <a:ext cx="5897276" cy="330509"/>
          </a:xfrm>
          <a:prstGeom prst="rect">
            <a:avLst/>
          </a:prstGeom>
        </p:spPr>
        <p:txBody>
          <a:bodyPr/>
          <a:lstStyle/>
          <a:p>
            <a:pPr defTabSz="360045">
              <a:defRPr sz="1500"/>
            </a:pPr>
            <a:r>
              <a:t>一 、 </a:t>
            </a:r>
            <a:r>
              <a:rPr sz="1200"/>
              <a:t>包装材料阻隔性检测的重要性</a:t>
            </a:r>
          </a:p>
        </p:txBody>
      </p:sp>
      <p:pic>
        <p:nvPicPr>
          <p:cNvPr id="243" name="Picture 2" descr="Picture 2"/>
          <p:cNvPicPr>
            <a:picLocks noChangeAspect="1"/>
          </p:cNvPicPr>
          <p:nvPr/>
        </p:nvPicPr>
        <p:blipFill>
          <a:blip r:embed="rId2">
            <a:extLst/>
          </a:blip>
          <a:srcRect l="0" t="0" r="0" b="2"/>
          <a:stretch>
            <a:fillRect/>
          </a:stretch>
        </p:blipFill>
        <p:spPr>
          <a:xfrm>
            <a:off x="467544" y="1512173"/>
            <a:ext cx="1584177" cy="25848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598" y="0"/>
                </a:moveTo>
                <a:cubicBezTo>
                  <a:pt x="1610" y="0"/>
                  <a:pt x="0" y="987"/>
                  <a:pt x="0" y="2205"/>
                </a:cubicBezTo>
                <a:lnTo>
                  <a:pt x="0" y="21600"/>
                </a:lnTo>
                <a:lnTo>
                  <a:pt x="17996" y="21600"/>
                </a:lnTo>
                <a:cubicBezTo>
                  <a:pt x="19984" y="21600"/>
                  <a:pt x="21600" y="20613"/>
                  <a:pt x="21600" y="19395"/>
                </a:cubicBezTo>
                <a:lnTo>
                  <a:pt x="21600" y="0"/>
                </a:lnTo>
                <a:lnTo>
                  <a:pt x="3598" y="0"/>
                </a:lnTo>
                <a:close/>
              </a:path>
            </a:pathLst>
          </a:custGeom>
          <a:ln w="88900" cap="sq">
            <a:solidFill>
              <a:srgbClr val="FFFFFF"/>
            </a:solidFill>
            <a:miter/>
          </a:ln>
          <a:effectLst>
            <a:outerShdw sx="100000" sy="100000" kx="0" ky="0" algn="b" rotWithShape="0" blurRad="254000" dist="0" dir="0">
              <a:srgbClr val="000000">
                <a:alpha val="43000"/>
              </a:srgbClr>
            </a:outerShdw>
          </a:effectLst>
        </p:spPr>
      </p:pic>
      <p:pic>
        <p:nvPicPr>
          <p:cNvPr id="244" name="Picture 3" descr="Picture 3"/>
          <p:cNvPicPr>
            <a:picLocks noChangeAspect="1"/>
          </p:cNvPicPr>
          <p:nvPr/>
        </p:nvPicPr>
        <p:blipFill>
          <a:blip r:embed="rId3">
            <a:extLst/>
          </a:blip>
          <a:srcRect l="0" t="0" r="8" b="5"/>
          <a:stretch>
            <a:fillRect/>
          </a:stretch>
        </p:blipFill>
        <p:spPr>
          <a:xfrm>
            <a:off x="6692348" y="1512175"/>
            <a:ext cx="1884364" cy="25610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598" y="0"/>
                </a:moveTo>
                <a:cubicBezTo>
                  <a:pt x="1610" y="0"/>
                  <a:pt x="0" y="1185"/>
                  <a:pt x="0" y="2648"/>
                </a:cubicBezTo>
                <a:lnTo>
                  <a:pt x="0" y="21600"/>
                </a:lnTo>
                <a:lnTo>
                  <a:pt x="18002" y="21600"/>
                </a:lnTo>
                <a:cubicBezTo>
                  <a:pt x="19990" y="21600"/>
                  <a:pt x="21600" y="20415"/>
                  <a:pt x="21600" y="18952"/>
                </a:cubicBezTo>
                <a:lnTo>
                  <a:pt x="21600" y="0"/>
                </a:lnTo>
                <a:lnTo>
                  <a:pt x="3598" y="0"/>
                </a:lnTo>
                <a:close/>
              </a:path>
            </a:pathLst>
          </a:custGeom>
          <a:ln w="88900" cap="sq">
            <a:solidFill>
              <a:srgbClr val="FFFFFF"/>
            </a:solidFill>
            <a:miter/>
          </a:ln>
          <a:effectLst>
            <a:outerShdw sx="100000" sy="100000" kx="0" ky="0" algn="b" rotWithShape="0" blurRad="254000" dist="0" dir="0">
              <a:srgbClr val="000000">
                <a:alpha val="43000"/>
              </a:srgbClr>
            </a:outerShdw>
          </a:effectLst>
        </p:spPr>
      </p:pic>
      <p:pic>
        <p:nvPicPr>
          <p:cNvPr id="245" name="Picture 4" descr="Picture 4"/>
          <p:cNvPicPr>
            <a:picLocks noChangeAspect="1"/>
          </p:cNvPicPr>
          <p:nvPr/>
        </p:nvPicPr>
        <p:blipFill>
          <a:blip r:embed="rId4">
            <a:extLst/>
          </a:blip>
          <a:srcRect l="0" t="0" r="2" b="2"/>
          <a:stretch>
            <a:fillRect/>
          </a:stretch>
        </p:blipFill>
        <p:spPr>
          <a:xfrm>
            <a:off x="2428175" y="1523386"/>
            <a:ext cx="1680767" cy="25848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01" y="0"/>
                </a:moveTo>
                <a:cubicBezTo>
                  <a:pt x="1613" y="0"/>
                  <a:pt x="0" y="1049"/>
                  <a:pt x="0" y="2341"/>
                </a:cubicBezTo>
                <a:lnTo>
                  <a:pt x="0" y="21600"/>
                </a:lnTo>
                <a:lnTo>
                  <a:pt x="17999" y="21600"/>
                </a:lnTo>
                <a:cubicBezTo>
                  <a:pt x="19987" y="21600"/>
                  <a:pt x="21600" y="20551"/>
                  <a:pt x="21600" y="19259"/>
                </a:cubicBezTo>
                <a:lnTo>
                  <a:pt x="21600" y="0"/>
                </a:lnTo>
                <a:lnTo>
                  <a:pt x="3601" y="0"/>
                </a:lnTo>
                <a:close/>
              </a:path>
            </a:pathLst>
          </a:custGeom>
          <a:ln w="88900" cap="sq">
            <a:solidFill>
              <a:srgbClr val="FFFFFF"/>
            </a:solidFill>
            <a:miter/>
          </a:ln>
          <a:effectLst>
            <a:outerShdw sx="100000" sy="100000" kx="0" ky="0" algn="b" rotWithShape="0" blurRad="254000" dist="0" dir="0">
              <a:srgbClr val="000000">
                <a:alpha val="43000"/>
              </a:srgbClr>
            </a:outerShdw>
          </a:effectLst>
        </p:spPr>
      </p:pic>
      <p:pic>
        <p:nvPicPr>
          <p:cNvPr id="246" name="Picture 5" descr="Picture 5"/>
          <p:cNvPicPr>
            <a:picLocks noChangeAspect="1"/>
          </p:cNvPicPr>
          <p:nvPr/>
        </p:nvPicPr>
        <p:blipFill>
          <a:blip r:embed="rId5">
            <a:extLst/>
          </a:blip>
          <a:stretch>
            <a:fillRect/>
          </a:stretch>
        </p:blipFill>
        <p:spPr>
          <a:xfrm>
            <a:off x="4499990" y="1553628"/>
            <a:ext cx="1800202" cy="25434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00" y="0"/>
                </a:moveTo>
                <a:cubicBezTo>
                  <a:pt x="1612" y="0"/>
                  <a:pt x="0" y="1141"/>
                  <a:pt x="0" y="2548"/>
                </a:cubicBezTo>
                <a:lnTo>
                  <a:pt x="0" y="21600"/>
                </a:lnTo>
                <a:lnTo>
                  <a:pt x="18000" y="21600"/>
                </a:lnTo>
                <a:cubicBezTo>
                  <a:pt x="19988" y="21600"/>
                  <a:pt x="21600" y="20459"/>
                  <a:pt x="21600" y="19052"/>
                </a:cubicBezTo>
                <a:lnTo>
                  <a:pt x="21600" y="0"/>
                </a:lnTo>
                <a:lnTo>
                  <a:pt x="3600" y="0"/>
                </a:lnTo>
                <a:close/>
              </a:path>
            </a:pathLst>
          </a:custGeom>
          <a:ln w="88900" cap="sq">
            <a:solidFill>
              <a:srgbClr val="FFFFFF"/>
            </a:solidFill>
            <a:miter/>
          </a:ln>
          <a:effectLst>
            <a:outerShdw sx="100000" sy="100000" kx="0" ky="0" algn="b" rotWithShape="0" blurRad="254000" dist="0" dir="0">
              <a:srgbClr val="000000">
                <a:alpha val="43000"/>
              </a:srgbClr>
            </a:outerShdw>
          </a:effectLst>
        </p:spPr>
      </p:pic>
      <p:sp>
        <p:nvSpPr>
          <p:cNvPr id="247" name="矩形 12"/>
          <p:cNvSpPr txBox="1"/>
          <p:nvPr/>
        </p:nvSpPr>
        <p:spPr>
          <a:xfrm>
            <a:off x="306523" y="1018866"/>
            <a:ext cx="1889214" cy="3073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b="1" sz="1400">
                <a:latin typeface="微软雅黑"/>
                <a:ea typeface="微软雅黑"/>
                <a:cs typeface="微软雅黑"/>
                <a:sym typeface="微软雅黑"/>
              </a:defRPr>
            </a:lvl1pPr>
          </a:lstStyle>
          <a:p>
            <a:pPr/>
            <a:r>
              <a:t>   GB/T 1038-2000</a:t>
            </a:r>
          </a:p>
        </p:txBody>
      </p:sp>
      <p:sp>
        <p:nvSpPr>
          <p:cNvPr id="248" name="矩形 13"/>
          <p:cNvSpPr txBox="1"/>
          <p:nvPr/>
        </p:nvSpPr>
        <p:spPr>
          <a:xfrm>
            <a:off x="2244367" y="1018866"/>
            <a:ext cx="2048424" cy="3073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b="1" sz="1400">
                <a:latin typeface="微软雅黑"/>
                <a:ea typeface="微软雅黑"/>
                <a:cs typeface="微软雅黑"/>
                <a:sym typeface="微软雅黑"/>
              </a:defRPr>
            </a:lvl1pPr>
          </a:lstStyle>
          <a:p>
            <a:pPr/>
            <a:r>
              <a:t>   GB/T 19789-2005</a:t>
            </a:r>
          </a:p>
        </p:txBody>
      </p:sp>
      <p:sp>
        <p:nvSpPr>
          <p:cNvPr id="249" name="矩形 14"/>
          <p:cNvSpPr txBox="1"/>
          <p:nvPr/>
        </p:nvSpPr>
        <p:spPr>
          <a:xfrm>
            <a:off x="4375880" y="1003586"/>
            <a:ext cx="2048423" cy="3073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b="1" sz="1400">
                <a:latin typeface="微软雅黑"/>
                <a:ea typeface="微软雅黑"/>
                <a:cs typeface="微软雅黑"/>
                <a:sym typeface="微软雅黑"/>
              </a:defRPr>
            </a:lvl1pPr>
          </a:lstStyle>
          <a:p>
            <a:pPr/>
            <a:r>
              <a:t>   GB/T 21529-2000</a:t>
            </a:r>
          </a:p>
        </p:txBody>
      </p:sp>
      <p:sp>
        <p:nvSpPr>
          <p:cNvPr id="250" name="矩形 15"/>
          <p:cNvSpPr txBox="1"/>
          <p:nvPr/>
        </p:nvSpPr>
        <p:spPr>
          <a:xfrm>
            <a:off x="6606006" y="1001391"/>
            <a:ext cx="2048423" cy="3073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b="1" sz="1400">
                <a:latin typeface="微软雅黑"/>
                <a:ea typeface="微软雅黑"/>
                <a:cs typeface="微软雅黑"/>
                <a:sym typeface="微软雅黑"/>
              </a:defRPr>
            </a:lvl1pPr>
          </a:lstStyle>
          <a:p>
            <a:pPr/>
            <a:r>
              <a:t>   GB/T 1037-1988</a:t>
            </a:r>
          </a:p>
        </p:txBody>
      </p:sp>
    </p:spTree>
  </p:cSld>
  <p:clrMapOvr>
    <a:masterClrMapping/>
  </p:clrMapOvr>
  <mc:AlternateContent xmlns:mc="http://schemas.openxmlformats.org/markup-compatibility/2006">
    <mc:Choice xmlns:p14="http://schemas.microsoft.com/office/powerpoint/2010/main" Requires="p14">
      <p:transition spd="slow" advClick="0" advTm="11000" p14:dur="12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242"/>
                                        </p:tgtEl>
                                        <p:attrNameLst>
                                          <p:attrName>style.visibility</p:attrName>
                                        </p:attrNameLst>
                                      </p:cBhvr>
                                      <p:to>
                                        <p:strVal val="visible"/>
                                      </p:to>
                                    </p:set>
                                    <p:animEffect filter="wipe(left)" transition="in">
                                      <p:cBhvr>
                                        <p:cTn id="7" dur="1000"/>
                                        <p:tgtEl>
                                          <p:spTgt spid="2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2"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2" name="矩形 10"/>
          <p:cNvSpPr/>
          <p:nvPr/>
        </p:nvSpPr>
        <p:spPr>
          <a:xfrm>
            <a:off x="3616280" y="847110"/>
            <a:ext cx="1455414" cy="1585314"/>
          </a:xfrm>
          <a:custGeom>
            <a:avLst/>
            <a:gdLst/>
            <a:ahLst/>
            <a:cxnLst>
              <a:cxn ang="0">
                <a:pos x="wd2" y="hd2"/>
              </a:cxn>
              <a:cxn ang="5400000">
                <a:pos x="wd2" y="hd2"/>
              </a:cxn>
              <a:cxn ang="10800000">
                <a:pos x="wd2" y="hd2"/>
              </a:cxn>
              <a:cxn ang="16200000">
                <a:pos x="wd2" y="hd2"/>
              </a:cxn>
            </a:cxnLst>
            <a:rect l="0" t="0" r="r" b="b"/>
            <a:pathLst>
              <a:path w="21593" h="21214" fill="norm" stroke="1" extrusionOk="0">
                <a:moveTo>
                  <a:pt x="10807" y="0"/>
                </a:moveTo>
                <a:cubicBezTo>
                  <a:pt x="11320" y="0"/>
                  <a:pt x="12171" y="358"/>
                  <a:pt x="12522" y="484"/>
                </a:cubicBezTo>
                <a:lnTo>
                  <a:pt x="19957" y="4246"/>
                </a:lnTo>
                <a:cubicBezTo>
                  <a:pt x="20065" y="4340"/>
                  <a:pt x="20390" y="4487"/>
                  <a:pt x="20466" y="4572"/>
                </a:cubicBezTo>
                <a:cubicBezTo>
                  <a:pt x="21255" y="5084"/>
                  <a:pt x="21519" y="5370"/>
                  <a:pt x="21570" y="6471"/>
                </a:cubicBezTo>
                <a:cubicBezTo>
                  <a:pt x="21600" y="6489"/>
                  <a:pt x="21559" y="7732"/>
                  <a:pt x="21593" y="7748"/>
                </a:cubicBezTo>
                <a:cubicBezTo>
                  <a:pt x="21596" y="8402"/>
                  <a:pt x="21526" y="13519"/>
                  <a:pt x="21525" y="14213"/>
                </a:cubicBezTo>
                <a:cubicBezTo>
                  <a:pt x="21523" y="14468"/>
                  <a:pt x="21542" y="14702"/>
                  <a:pt x="21540" y="14957"/>
                </a:cubicBezTo>
                <a:cubicBezTo>
                  <a:pt x="21465" y="16352"/>
                  <a:pt x="21485" y="16653"/>
                  <a:pt x="20296" y="17168"/>
                </a:cubicBezTo>
                <a:cubicBezTo>
                  <a:pt x="20324" y="17162"/>
                  <a:pt x="20885" y="16894"/>
                  <a:pt x="19417" y="17655"/>
                </a:cubicBezTo>
                <a:cubicBezTo>
                  <a:pt x="18238" y="18268"/>
                  <a:pt x="16305" y="19131"/>
                  <a:pt x="13101" y="20649"/>
                </a:cubicBezTo>
                <a:cubicBezTo>
                  <a:pt x="11624" y="21221"/>
                  <a:pt x="10493" y="21600"/>
                  <a:pt x="8315" y="20564"/>
                </a:cubicBezTo>
                <a:cubicBezTo>
                  <a:pt x="5931" y="19401"/>
                  <a:pt x="3990" y="18516"/>
                  <a:pt x="1559" y="17268"/>
                </a:cubicBezTo>
                <a:cubicBezTo>
                  <a:pt x="1063" y="16971"/>
                  <a:pt x="1010" y="16955"/>
                  <a:pt x="652" y="16655"/>
                </a:cubicBezTo>
                <a:cubicBezTo>
                  <a:pt x="155" y="16265"/>
                  <a:pt x="1" y="15741"/>
                  <a:pt x="11" y="14889"/>
                </a:cubicBezTo>
                <a:cubicBezTo>
                  <a:pt x="7" y="14756"/>
                  <a:pt x="4" y="14623"/>
                  <a:pt x="0" y="14490"/>
                </a:cubicBezTo>
                <a:lnTo>
                  <a:pt x="41" y="6901"/>
                </a:lnTo>
                <a:cubicBezTo>
                  <a:pt x="41" y="6735"/>
                  <a:pt x="41" y="6568"/>
                  <a:pt x="41" y="6401"/>
                </a:cubicBezTo>
                <a:cubicBezTo>
                  <a:pt x="46" y="5443"/>
                  <a:pt x="244" y="5187"/>
                  <a:pt x="1244" y="4518"/>
                </a:cubicBezTo>
                <a:lnTo>
                  <a:pt x="1758" y="4211"/>
                </a:lnTo>
                <a:lnTo>
                  <a:pt x="8955" y="568"/>
                </a:lnTo>
                <a:cubicBezTo>
                  <a:pt x="9636" y="186"/>
                  <a:pt x="10151" y="0"/>
                  <a:pt x="10807" y="0"/>
                </a:cubicBezTo>
                <a:close/>
              </a:path>
            </a:pathLst>
          </a:custGeom>
          <a:solidFill>
            <a:srgbClr val="9FD4A5"/>
          </a:solidFill>
          <a:ln w="12700">
            <a:miter lim="400000"/>
          </a:ln>
        </p:spPr>
        <p:txBody>
          <a:bodyPr lIns="45718" tIns="45718" rIns="45718" bIns="45718" anchor="ctr"/>
          <a:lstStyle/>
          <a:p>
            <a:pPr algn="ctr">
              <a:defRPr>
                <a:solidFill>
                  <a:srgbClr val="CCE8CF"/>
                </a:solidFill>
                <a:latin typeface="Impact"/>
                <a:ea typeface="Impact"/>
                <a:cs typeface="Impact"/>
                <a:sym typeface="Impact"/>
              </a:defRPr>
            </a:pPr>
          </a:p>
        </p:txBody>
      </p:sp>
      <p:sp>
        <p:nvSpPr>
          <p:cNvPr id="253" name="TextBox 4"/>
          <p:cNvSpPr txBox="1"/>
          <p:nvPr/>
        </p:nvSpPr>
        <p:spPr>
          <a:xfrm>
            <a:off x="1465555" y="2731435"/>
            <a:ext cx="6584982" cy="635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1" sz="3600">
                <a:solidFill>
                  <a:srgbClr val="404040"/>
                </a:solidFill>
                <a:latin typeface="微软雅黑"/>
                <a:ea typeface="微软雅黑"/>
                <a:cs typeface="微软雅黑"/>
                <a:sym typeface="微软雅黑"/>
              </a:defRPr>
            </a:lvl1pPr>
          </a:lstStyle>
          <a:p>
            <a:pPr/>
            <a:r>
              <a:t>包装材料的阻隔性检测方案</a:t>
            </a:r>
          </a:p>
        </p:txBody>
      </p:sp>
      <p:grpSp>
        <p:nvGrpSpPr>
          <p:cNvPr id="256" name="组合 6"/>
          <p:cNvGrpSpPr/>
          <p:nvPr/>
        </p:nvGrpSpPr>
        <p:grpSpPr>
          <a:xfrm>
            <a:off x="4094736" y="670797"/>
            <a:ext cx="1677557" cy="1828804"/>
            <a:chOff x="0" y="-1"/>
            <a:chExt cx="1677556" cy="1828802"/>
          </a:xfrm>
        </p:grpSpPr>
        <p:sp>
          <p:nvSpPr>
            <p:cNvPr id="254" name="矩形 10"/>
            <p:cNvSpPr/>
            <p:nvPr/>
          </p:nvSpPr>
          <p:spPr>
            <a:xfrm>
              <a:off x="0" y="-2"/>
              <a:ext cx="1677557" cy="1828804"/>
            </a:xfrm>
            <a:custGeom>
              <a:avLst/>
              <a:gdLst/>
              <a:ahLst/>
              <a:cxnLst>
                <a:cxn ang="0">
                  <a:pos x="wd2" y="hd2"/>
                </a:cxn>
                <a:cxn ang="5400000">
                  <a:pos x="wd2" y="hd2"/>
                </a:cxn>
                <a:cxn ang="10800000">
                  <a:pos x="wd2" y="hd2"/>
                </a:cxn>
                <a:cxn ang="16200000">
                  <a:pos x="wd2" y="hd2"/>
                </a:cxn>
              </a:cxnLst>
              <a:rect l="0" t="0" r="r" b="b"/>
              <a:pathLst>
                <a:path w="21593" h="21214" fill="norm" stroke="1" extrusionOk="0">
                  <a:moveTo>
                    <a:pt x="10807" y="0"/>
                  </a:moveTo>
                  <a:cubicBezTo>
                    <a:pt x="11320" y="0"/>
                    <a:pt x="12171" y="358"/>
                    <a:pt x="12522" y="483"/>
                  </a:cubicBezTo>
                  <a:lnTo>
                    <a:pt x="19957" y="4246"/>
                  </a:lnTo>
                  <a:cubicBezTo>
                    <a:pt x="20065" y="4340"/>
                    <a:pt x="20390" y="4487"/>
                    <a:pt x="20466" y="4572"/>
                  </a:cubicBezTo>
                  <a:cubicBezTo>
                    <a:pt x="21255" y="5084"/>
                    <a:pt x="21519" y="5370"/>
                    <a:pt x="21570" y="6471"/>
                  </a:cubicBezTo>
                  <a:cubicBezTo>
                    <a:pt x="21600" y="6489"/>
                    <a:pt x="21559" y="7732"/>
                    <a:pt x="21593" y="7748"/>
                  </a:cubicBezTo>
                  <a:cubicBezTo>
                    <a:pt x="21596" y="8402"/>
                    <a:pt x="21526" y="13519"/>
                    <a:pt x="21525" y="14213"/>
                  </a:cubicBezTo>
                  <a:cubicBezTo>
                    <a:pt x="21523" y="14468"/>
                    <a:pt x="21542" y="14702"/>
                    <a:pt x="21540" y="14957"/>
                  </a:cubicBezTo>
                  <a:cubicBezTo>
                    <a:pt x="21465" y="16352"/>
                    <a:pt x="21485" y="16653"/>
                    <a:pt x="20296" y="17168"/>
                  </a:cubicBezTo>
                  <a:cubicBezTo>
                    <a:pt x="20324" y="17162"/>
                    <a:pt x="20885" y="16894"/>
                    <a:pt x="19417" y="17655"/>
                  </a:cubicBezTo>
                  <a:cubicBezTo>
                    <a:pt x="18238" y="18268"/>
                    <a:pt x="16305" y="19131"/>
                    <a:pt x="13101" y="20649"/>
                  </a:cubicBezTo>
                  <a:cubicBezTo>
                    <a:pt x="11624" y="21221"/>
                    <a:pt x="10493" y="21600"/>
                    <a:pt x="8315" y="20564"/>
                  </a:cubicBezTo>
                  <a:cubicBezTo>
                    <a:pt x="5931" y="19401"/>
                    <a:pt x="3990" y="18516"/>
                    <a:pt x="1559" y="17268"/>
                  </a:cubicBezTo>
                  <a:cubicBezTo>
                    <a:pt x="1063" y="16971"/>
                    <a:pt x="1010" y="16955"/>
                    <a:pt x="652" y="16655"/>
                  </a:cubicBezTo>
                  <a:cubicBezTo>
                    <a:pt x="155" y="16265"/>
                    <a:pt x="1" y="15741"/>
                    <a:pt x="11" y="14889"/>
                  </a:cubicBezTo>
                  <a:cubicBezTo>
                    <a:pt x="7" y="14756"/>
                    <a:pt x="4" y="14623"/>
                    <a:pt x="0" y="14490"/>
                  </a:cubicBezTo>
                  <a:lnTo>
                    <a:pt x="41" y="6901"/>
                  </a:lnTo>
                  <a:cubicBezTo>
                    <a:pt x="41" y="6735"/>
                    <a:pt x="41" y="6568"/>
                    <a:pt x="41" y="6401"/>
                  </a:cubicBezTo>
                  <a:cubicBezTo>
                    <a:pt x="46" y="5443"/>
                    <a:pt x="244" y="5187"/>
                    <a:pt x="1244" y="4518"/>
                  </a:cubicBezTo>
                  <a:lnTo>
                    <a:pt x="1758" y="4211"/>
                  </a:lnTo>
                  <a:lnTo>
                    <a:pt x="8955" y="568"/>
                  </a:lnTo>
                  <a:cubicBezTo>
                    <a:pt x="9636" y="186"/>
                    <a:pt x="10151" y="0"/>
                    <a:pt x="10807" y="0"/>
                  </a:cubicBezTo>
                  <a:close/>
                </a:path>
              </a:pathLst>
            </a:custGeom>
            <a:gradFill flip="none" rotWithShape="1">
              <a:gsLst>
                <a:gs pos="0">
                  <a:srgbClr val="CCE8CF"/>
                </a:gs>
                <a:gs pos="50000">
                  <a:srgbClr val="BDE1C1"/>
                </a:gs>
                <a:gs pos="100000">
                  <a:srgbClr val="81C688"/>
                </a:gs>
              </a:gsLst>
              <a:lin ang="18900000" scaled="0"/>
            </a:gradFill>
            <a:ln w="15875" cap="flat">
              <a:solidFill>
                <a:srgbClr val="B5DEBA"/>
              </a:solidFill>
              <a:prstDash val="solid"/>
              <a:round/>
            </a:ln>
            <a:effectLst>
              <a:outerShdw sx="100000" sy="100000" kx="0" ky="0" algn="b" rotWithShape="0" blurRad="444500" dist="254000" dir="8100000">
                <a:srgbClr val="000000">
                  <a:alpha val="50000"/>
                </a:srgbClr>
              </a:outerShdw>
            </a:effectLst>
          </p:spPr>
          <p:txBody>
            <a:bodyPr wrap="square" lIns="45718" tIns="45718" rIns="45718" bIns="45718" numCol="1" anchor="ctr">
              <a:noAutofit/>
            </a:bodyPr>
            <a:lstStyle/>
            <a:p>
              <a:pPr algn="ctr">
                <a:defRPr>
                  <a:solidFill>
                    <a:srgbClr val="FFFFFF"/>
                  </a:solidFill>
                  <a:latin typeface="Arial"/>
                  <a:ea typeface="Arial"/>
                  <a:cs typeface="Arial"/>
                  <a:sym typeface="Arial"/>
                </a:defRPr>
              </a:pPr>
            </a:p>
          </p:txBody>
        </p:sp>
        <p:sp>
          <p:nvSpPr>
            <p:cNvPr id="255" name="KSO_Shape"/>
            <p:cNvSpPr/>
            <p:nvPr/>
          </p:nvSpPr>
          <p:spPr>
            <a:xfrm>
              <a:off x="555422" y="584946"/>
              <a:ext cx="566702" cy="6589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296"/>
                  </a:moveTo>
                  <a:lnTo>
                    <a:pt x="479" y="20296"/>
                  </a:lnTo>
                  <a:lnTo>
                    <a:pt x="479" y="9312"/>
                  </a:lnTo>
                  <a:lnTo>
                    <a:pt x="987" y="9156"/>
                  </a:lnTo>
                  <a:lnTo>
                    <a:pt x="6585" y="7468"/>
                  </a:lnTo>
                  <a:lnTo>
                    <a:pt x="6585" y="4429"/>
                  </a:lnTo>
                  <a:lnTo>
                    <a:pt x="7019" y="4254"/>
                  </a:lnTo>
                  <a:lnTo>
                    <a:pt x="16406" y="438"/>
                  </a:lnTo>
                  <a:lnTo>
                    <a:pt x="17489" y="0"/>
                  </a:lnTo>
                  <a:lnTo>
                    <a:pt x="17489" y="179"/>
                  </a:lnTo>
                  <a:lnTo>
                    <a:pt x="20446" y="1700"/>
                  </a:lnTo>
                  <a:lnTo>
                    <a:pt x="20446" y="20216"/>
                  </a:lnTo>
                  <a:lnTo>
                    <a:pt x="21600" y="20216"/>
                  </a:lnTo>
                  <a:lnTo>
                    <a:pt x="21600" y="21520"/>
                  </a:lnTo>
                  <a:lnTo>
                    <a:pt x="15972" y="21520"/>
                  </a:lnTo>
                  <a:lnTo>
                    <a:pt x="15972" y="2055"/>
                  </a:lnTo>
                  <a:lnTo>
                    <a:pt x="8099" y="5254"/>
                  </a:lnTo>
                  <a:lnTo>
                    <a:pt x="8099" y="7011"/>
                  </a:lnTo>
                  <a:lnTo>
                    <a:pt x="10381" y="6324"/>
                  </a:lnTo>
                  <a:lnTo>
                    <a:pt x="11260" y="6056"/>
                  </a:lnTo>
                  <a:lnTo>
                    <a:pt x="11260" y="6037"/>
                  </a:lnTo>
                  <a:lnTo>
                    <a:pt x="11286" y="6046"/>
                  </a:lnTo>
                  <a:lnTo>
                    <a:pt x="11382" y="6021"/>
                  </a:lnTo>
                  <a:lnTo>
                    <a:pt x="11382" y="6101"/>
                  </a:lnTo>
                  <a:lnTo>
                    <a:pt x="14328" y="7609"/>
                  </a:lnTo>
                  <a:lnTo>
                    <a:pt x="14328" y="20175"/>
                  </a:lnTo>
                  <a:lnTo>
                    <a:pt x="15497" y="20175"/>
                  </a:lnTo>
                  <a:lnTo>
                    <a:pt x="15497" y="21482"/>
                  </a:lnTo>
                  <a:lnTo>
                    <a:pt x="9872" y="21482"/>
                  </a:lnTo>
                  <a:lnTo>
                    <a:pt x="9872" y="7855"/>
                  </a:lnTo>
                  <a:lnTo>
                    <a:pt x="1996" y="10233"/>
                  </a:lnTo>
                  <a:lnTo>
                    <a:pt x="1996" y="21600"/>
                  </a:lnTo>
                  <a:lnTo>
                    <a:pt x="0" y="21600"/>
                  </a:lnTo>
                  <a:lnTo>
                    <a:pt x="0" y="20296"/>
                  </a:lnTo>
                  <a:close/>
                  <a:moveTo>
                    <a:pt x="2879" y="21434"/>
                  </a:moveTo>
                  <a:lnTo>
                    <a:pt x="8711" y="21434"/>
                  </a:lnTo>
                  <a:lnTo>
                    <a:pt x="8711" y="19139"/>
                  </a:lnTo>
                  <a:lnTo>
                    <a:pt x="5569" y="19315"/>
                  </a:lnTo>
                  <a:lnTo>
                    <a:pt x="2879" y="19468"/>
                  </a:lnTo>
                  <a:lnTo>
                    <a:pt x="2879" y="21434"/>
                  </a:lnTo>
                  <a:close/>
                  <a:moveTo>
                    <a:pt x="2879" y="12936"/>
                  </a:moveTo>
                  <a:lnTo>
                    <a:pt x="5569" y="12278"/>
                  </a:lnTo>
                  <a:lnTo>
                    <a:pt x="8711" y="11517"/>
                  </a:lnTo>
                  <a:lnTo>
                    <a:pt x="8711" y="9213"/>
                  </a:lnTo>
                  <a:lnTo>
                    <a:pt x="5569" y="10156"/>
                  </a:lnTo>
                  <a:lnTo>
                    <a:pt x="2879" y="10965"/>
                  </a:lnTo>
                  <a:lnTo>
                    <a:pt x="2879" y="12936"/>
                  </a:lnTo>
                  <a:close/>
                  <a:moveTo>
                    <a:pt x="2879" y="15742"/>
                  </a:moveTo>
                  <a:lnTo>
                    <a:pt x="5569" y="15301"/>
                  </a:lnTo>
                  <a:lnTo>
                    <a:pt x="8711" y="14790"/>
                  </a:lnTo>
                  <a:lnTo>
                    <a:pt x="8711" y="12492"/>
                  </a:lnTo>
                  <a:lnTo>
                    <a:pt x="5569" y="13179"/>
                  </a:lnTo>
                  <a:lnTo>
                    <a:pt x="2879" y="13774"/>
                  </a:lnTo>
                  <a:lnTo>
                    <a:pt x="2879" y="15742"/>
                  </a:lnTo>
                  <a:close/>
                  <a:moveTo>
                    <a:pt x="2879" y="18570"/>
                  </a:moveTo>
                  <a:lnTo>
                    <a:pt x="5569" y="18347"/>
                  </a:lnTo>
                  <a:lnTo>
                    <a:pt x="8711" y="18091"/>
                  </a:lnTo>
                  <a:lnTo>
                    <a:pt x="8711" y="15793"/>
                  </a:lnTo>
                  <a:lnTo>
                    <a:pt x="5569" y="16228"/>
                  </a:lnTo>
                  <a:lnTo>
                    <a:pt x="2879" y="16599"/>
                  </a:lnTo>
                  <a:lnTo>
                    <a:pt x="2879" y="18570"/>
                  </a:lnTo>
                  <a:close/>
                </a:path>
              </a:pathLst>
            </a:custGeom>
            <a:solidFill>
              <a:srgbClr val="44964D"/>
            </a:solidFill>
            <a:ln w="12700" cap="flat">
              <a:noFill/>
              <a:miter lim="400000"/>
            </a:ln>
            <a:effectLst/>
          </p:spPr>
          <p:txBody>
            <a:bodyPr wrap="square" lIns="45718" tIns="45718" rIns="45718" bIns="45718" numCol="1" anchor="ctr">
              <a:noAutofit/>
            </a:bodyPr>
            <a:lstStyle/>
            <a:p>
              <a:pPr algn="ctr">
                <a:defRPr>
                  <a:solidFill>
                    <a:srgbClr val="FFFFFF"/>
                  </a:solidFill>
                </a:defRPr>
              </a:pPr>
            </a:p>
          </p:txBody>
        </p:sp>
      </p:grpSp>
      <p:grpSp>
        <p:nvGrpSpPr>
          <p:cNvPr id="259" name="矩形 10"/>
          <p:cNvGrpSpPr/>
          <p:nvPr/>
        </p:nvGrpSpPr>
        <p:grpSpPr>
          <a:xfrm>
            <a:off x="3416420" y="493548"/>
            <a:ext cx="924716" cy="1008090"/>
            <a:chOff x="0" y="-1"/>
            <a:chExt cx="924715" cy="1008088"/>
          </a:xfrm>
        </p:grpSpPr>
        <p:sp>
          <p:nvSpPr>
            <p:cNvPr id="257" name="形状"/>
            <p:cNvSpPr/>
            <p:nvPr/>
          </p:nvSpPr>
          <p:spPr>
            <a:xfrm>
              <a:off x="-1" y="-2"/>
              <a:ext cx="924717" cy="1008090"/>
            </a:xfrm>
            <a:custGeom>
              <a:avLst/>
              <a:gdLst/>
              <a:ahLst/>
              <a:cxnLst>
                <a:cxn ang="0">
                  <a:pos x="wd2" y="hd2"/>
                </a:cxn>
                <a:cxn ang="5400000">
                  <a:pos x="wd2" y="hd2"/>
                </a:cxn>
                <a:cxn ang="10800000">
                  <a:pos x="wd2" y="hd2"/>
                </a:cxn>
                <a:cxn ang="16200000">
                  <a:pos x="wd2" y="hd2"/>
                </a:cxn>
              </a:cxnLst>
              <a:rect l="0" t="0" r="r" b="b"/>
              <a:pathLst>
                <a:path w="21593" h="21214" fill="norm" stroke="1" extrusionOk="0">
                  <a:moveTo>
                    <a:pt x="10807" y="0"/>
                  </a:moveTo>
                  <a:cubicBezTo>
                    <a:pt x="11320" y="0"/>
                    <a:pt x="12171" y="358"/>
                    <a:pt x="12522" y="483"/>
                  </a:cubicBezTo>
                  <a:lnTo>
                    <a:pt x="19957" y="4246"/>
                  </a:lnTo>
                  <a:cubicBezTo>
                    <a:pt x="20065" y="4340"/>
                    <a:pt x="20390" y="4487"/>
                    <a:pt x="20466" y="4572"/>
                  </a:cubicBezTo>
                  <a:cubicBezTo>
                    <a:pt x="21255" y="5084"/>
                    <a:pt x="21519" y="5370"/>
                    <a:pt x="21570" y="6471"/>
                  </a:cubicBezTo>
                  <a:cubicBezTo>
                    <a:pt x="21600" y="6489"/>
                    <a:pt x="21559" y="7732"/>
                    <a:pt x="21593" y="7748"/>
                  </a:cubicBezTo>
                  <a:cubicBezTo>
                    <a:pt x="21596" y="8402"/>
                    <a:pt x="21526" y="13519"/>
                    <a:pt x="21525" y="14213"/>
                  </a:cubicBezTo>
                  <a:cubicBezTo>
                    <a:pt x="21523" y="14468"/>
                    <a:pt x="21542" y="14702"/>
                    <a:pt x="21540" y="14957"/>
                  </a:cubicBezTo>
                  <a:cubicBezTo>
                    <a:pt x="21465" y="16352"/>
                    <a:pt x="21485" y="16653"/>
                    <a:pt x="20296" y="17168"/>
                  </a:cubicBezTo>
                  <a:cubicBezTo>
                    <a:pt x="20324" y="17162"/>
                    <a:pt x="20885" y="16894"/>
                    <a:pt x="19417" y="17655"/>
                  </a:cubicBezTo>
                  <a:cubicBezTo>
                    <a:pt x="18238" y="18268"/>
                    <a:pt x="16305" y="19131"/>
                    <a:pt x="13101" y="20649"/>
                  </a:cubicBezTo>
                  <a:cubicBezTo>
                    <a:pt x="11624" y="21221"/>
                    <a:pt x="10493" y="21600"/>
                    <a:pt x="8315" y="20564"/>
                  </a:cubicBezTo>
                  <a:cubicBezTo>
                    <a:pt x="5931" y="19401"/>
                    <a:pt x="3990" y="18516"/>
                    <a:pt x="1559" y="17268"/>
                  </a:cubicBezTo>
                  <a:cubicBezTo>
                    <a:pt x="1063" y="16971"/>
                    <a:pt x="1010" y="16955"/>
                    <a:pt x="652" y="16655"/>
                  </a:cubicBezTo>
                  <a:cubicBezTo>
                    <a:pt x="155" y="16265"/>
                    <a:pt x="1" y="15741"/>
                    <a:pt x="11" y="14889"/>
                  </a:cubicBezTo>
                  <a:cubicBezTo>
                    <a:pt x="7" y="14756"/>
                    <a:pt x="4" y="14623"/>
                    <a:pt x="0" y="14490"/>
                  </a:cubicBezTo>
                  <a:lnTo>
                    <a:pt x="41" y="6901"/>
                  </a:lnTo>
                  <a:cubicBezTo>
                    <a:pt x="41" y="6735"/>
                    <a:pt x="41" y="6568"/>
                    <a:pt x="41" y="6401"/>
                  </a:cubicBezTo>
                  <a:cubicBezTo>
                    <a:pt x="46" y="5443"/>
                    <a:pt x="244" y="5187"/>
                    <a:pt x="1244" y="4518"/>
                  </a:cubicBezTo>
                  <a:lnTo>
                    <a:pt x="1758" y="4211"/>
                  </a:lnTo>
                  <a:lnTo>
                    <a:pt x="8955" y="568"/>
                  </a:lnTo>
                  <a:cubicBezTo>
                    <a:pt x="9636" y="186"/>
                    <a:pt x="10151" y="0"/>
                    <a:pt x="10807" y="0"/>
                  </a:cubicBezTo>
                  <a:close/>
                </a:path>
              </a:pathLst>
            </a:custGeom>
            <a:gradFill flip="none" rotWithShape="1">
              <a:gsLst>
                <a:gs pos="0">
                  <a:srgbClr val="37AAFF"/>
                </a:gs>
                <a:gs pos="50000">
                  <a:schemeClr val="accent1"/>
                </a:gs>
                <a:gs pos="100000">
                  <a:srgbClr val="004C84"/>
                </a:gs>
              </a:gsLst>
              <a:lin ang="18900000" scaled="0"/>
            </a:gradFill>
            <a:ln w="15875" cap="flat">
              <a:solidFill>
                <a:srgbClr val="37AAFF"/>
              </a:solidFill>
              <a:prstDash val="solid"/>
              <a:round/>
            </a:ln>
            <a:effectLst/>
          </p:spPr>
          <p:txBody>
            <a:bodyPr wrap="square" lIns="45718" tIns="45718" rIns="45718" bIns="45718" numCol="1" anchor="ctr">
              <a:noAutofit/>
            </a:bodyPr>
            <a:lstStyle/>
            <a:p>
              <a:pPr algn="ctr">
                <a:defRPr sz="2800">
                  <a:solidFill>
                    <a:srgbClr val="FFFFFF"/>
                  </a:solidFill>
                  <a:latin typeface="Impact"/>
                  <a:ea typeface="Impact"/>
                  <a:cs typeface="Impact"/>
                  <a:sym typeface="Impact"/>
                </a:defRPr>
              </a:pPr>
            </a:p>
          </p:txBody>
        </p:sp>
        <p:sp>
          <p:nvSpPr>
            <p:cNvPr id="258" name="02"/>
            <p:cNvSpPr txBox="1"/>
            <p:nvPr/>
          </p:nvSpPr>
          <p:spPr>
            <a:xfrm>
              <a:off x="-1" y="178936"/>
              <a:ext cx="924712" cy="6502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sz="3600">
                  <a:solidFill>
                    <a:srgbClr val="FFFFFF"/>
                  </a:solidFill>
                  <a:latin typeface="Impact"/>
                  <a:ea typeface="Impact"/>
                  <a:cs typeface="Impact"/>
                  <a:sym typeface="Impact"/>
                </a:defRPr>
              </a:lvl1pPr>
            </a:lstStyle>
            <a:p>
              <a:pPr/>
              <a:r>
                <a:t>02</a:t>
              </a:r>
            </a:p>
          </p:txBody>
        </p:sp>
      </p:grpSp>
      <p:sp>
        <p:nvSpPr>
          <p:cNvPr id="260" name="椭圆 12"/>
          <p:cNvSpPr/>
          <p:nvPr/>
        </p:nvSpPr>
        <p:spPr>
          <a:xfrm>
            <a:off x="6276337" y="4108222"/>
            <a:ext cx="1131593" cy="1131593"/>
          </a:xfrm>
          <a:prstGeom prst="ellipse">
            <a:avLst/>
          </a:prstGeom>
          <a:gradFill>
            <a:gsLst>
              <a:gs pos="0">
                <a:srgbClr val="CCE8CF"/>
              </a:gs>
              <a:gs pos="50000">
                <a:srgbClr val="BDE1C1"/>
              </a:gs>
              <a:gs pos="100000">
                <a:srgbClr val="81C688"/>
              </a:gs>
            </a:gsLst>
            <a:lin ang="18900000"/>
          </a:gradFill>
          <a:ln w="19050">
            <a:solidFill>
              <a:srgbClr val="B5DEBA"/>
            </a:solidFill>
          </a:ln>
          <a:effectLst>
            <a:outerShdw sx="100000" sy="100000" kx="0" ky="0" algn="b" rotWithShape="0" blurRad="444500" dist="254000" dir="8100000">
              <a:srgbClr val="000000">
                <a:alpha val="5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261" name="椭圆 13"/>
          <p:cNvSpPr/>
          <p:nvPr/>
        </p:nvSpPr>
        <p:spPr>
          <a:xfrm>
            <a:off x="8436578" y="3843592"/>
            <a:ext cx="1131593" cy="1131593"/>
          </a:xfrm>
          <a:prstGeom prst="ellipse">
            <a:avLst/>
          </a:prstGeom>
          <a:gradFill>
            <a:gsLst>
              <a:gs pos="0">
                <a:srgbClr val="CCE8CF"/>
              </a:gs>
              <a:gs pos="50000">
                <a:srgbClr val="BDE1C1"/>
              </a:gs>
              <a:gs pos="100000">
                <a:srgbClr val="81C688"/>
              </a:gs>
            </a:gsLst>
            <a:lin ang="18900000"/>
          </a:gradFill>
          <a:ln w="19050">
            <a:solidFill>
              <a:srgbClr val="B5DEBA"/>
            </a:solidFill>
          </a:ln>
          <a:effectLst>
            <a:outerShdw sx="100000" sy="100000" kx="0" ky="0" algn="b" rotWithShape="0" blurRad="444500" dist="254000" dir="8100000">
              <a:srgbClr val="000000">
                <a:alpha val="5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262" name="椭圆 14"/>
          <p:cNvSpPr/>
          <p:nvPr/>
        </p:nvSpPr>
        <p:spPr>
          <a:xfrm>
            <a:off x="1947459" y="4716088"/>
            <a:ext cx="1131593" cy="1131593"/>
          </a:xfrm>
          <a:prstGeom prst="ellipse">
            <a:avLst/>
          </a:prstGeom>
          <a:gradFill>
            <a:gsLst>
              <a:gs pos="0">
                <a:srgbClr val="CCE8CF"/>
              </a:gs>
              <a:gs pos="50000">
                <a:srgbClr val="BDE1C1"/>
              </a:gs>
              <a:gs pos="100000">
                <a:srgbClr val="81C688"/>
              </a:gs>
            </a:gsLst>
            <a:lin ang="18900000"/>
          </a:gradFill>
          <a:ln w="19050">
            <a:solidFill>
              <a:srgbClr val="B5DEBA"/>
            </a:solidFill>
          </a:ln>
          <a:effectLst>
            <a:outerShdw sx="100000" sy="100000" kx="0" ky="0" algn="b" rotWithShape="0" blurRad="444500" dist="254000" dir="8100000">
              <a:srgbClr val="000000">
                <a:alpha val="5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263" name="椭圆 15"/>
          <p:cNvSpPr/>
          <p:nvPr/>
        </p:nvSpPr>
        <p:spPr>
          <a:xfrm>
            <a:off x="4752911" y="4607323"/>
            <a:ext cx="576003" cy="576003"/>
          </a:xfrm>
          <a:prstGeom prst="ellipse">
            <a:avLst/>
          </a:prstGeom>
          <a:gradFill>
            <a:gsLst>
              <a:gs pos="0">
                <a:srgbClr val="CCE8CF"/>
              </a:gs>
              <a:gs pos="50000">
                <a:srgbClr val="BDE1C1"/>
              </a:gs>
              <a:gs pos="100000">
                <a:srgbClr val="81C688"/>
              </a:gs>
            </a:gsLst>
            <a:lin ang="18900000"/>
          </a:gradFill>
          <a:ln w="19050">
            <a:solidFill>
              <a:srgbClr val="B5DEBA"/>
            </a:solidFill>
          </a:ln>
          <a:effectLst>
            <a:outerShdw sx="100000" sy="100000" kx="0" ky="0" algn="b" rotWithShape="0" blurRad="444500" dist="254000" dir="8100000">
              <a:srgbClr val="000000">
                <a:alpha val="5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264" name="椭圆 16"/>
          <p:cNvSpPr/>
          <p:nvPr/>
        </p:nvSpPr>
        <p:spPr>
          <a:xfrm>
            <a:off x="7753446" y="4716088"/>
            <a:ext cx="648003" cy="648003"/>
          </a:xfrm>
          <a:prstGeom prst="ellipse">
            <a:avLst/>
          </a:prstGeom>
          <a:solidFill>
            <a:schemeClr val="accent1"/>
          </a:solidFill>
          <a:ln w="12700">
            <a:miter lim="400000"/>
          </a:ln>
          <a:effectLst>
            <a:outerShdw sx="100000" sy="100000" kx="0" ky="0" algn="b" rotWithShape="0" blurRad="279400" dist="101600" dir="8100000">
              <a:srgbClr val="000000">
                <a:alpha val="4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265" name="椭圆 17"/>
          <p:cNvSpPr/>
          <p:nvPr/>
        </p:nvSpPr>
        <p:spPr>
          <a:xfrm>
            <a:off x="5412339" y="4932088"/>
            <a:ext cx="864003" cy="864003"/>
          </a:xfrm>
          <a:prstGeom prst="ellipse">
            <a:avLst/>
          </a:prstGeom>
          <a:solidFill>
            <a:schemeClr val="accent1"/>
          </a:solidFill>
          <a:ln w="12700">
            <a:miter lim="400000"/>
          </a:ln>
          <a:effectLst>
            <a:outerShdw sx="100000" sy="100000" kx="0" ky="0" algn="b" rotWithShape="0" blurRad="279400" dist="101600" dir="8100000">
              <a:srgbClr val="000000">
                <a:alpha val="4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266" name="椭圆 18"/>
          <p:cNvSpPr/>
          <p:nvPr/>
        </p:nvSpPr>
        <p:spPr>
          <a:xfrm>
            <a:off x="3160391" y="4327714"/>
            <a:ext cx="504003" cy="504003"/>
          </a:xfrm>
          <a:prstGeom prst="ellipse">
            <a:avLst/>
          </a:prstGeom>
          <a:gradFill>
            <a:gsLst>
              <a:gs pos="0">
                <a:srgbClr val="CCE8CF"/>
              </a:gs>
              <a:gs pos="50000">
                <a:srgbClr val="BDE1C1"/>
              </a:gs>
              <a:gs pos="100000">
                <a:srgbClr val="81C688"/>
              </a:gs>
            </a:gsLst>
            <a:lin ang="18900000"/>
          </a:gradFill>
          <a:ln w="19050">
            <a:solidFill>
              <a:srgbClr val="B5DEBA"/>
            </a:solidFill>
          </a:ln>
          <a:effectLst>
            <a:outerShdw sx="100000" sy="100000" kx="0" ky="0" algn="b" rotWithShape="0" blurRad="444500" dist="254000" dir="8100000">
              <a:srgbClr val="000000">
                <a:alpha val="5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267" name="椭圆 19"/>
          <p:cNvSpPr/>
          <p:nvPr/>
        </p:nvSpPr>
        <p:spPr>
          <a:xfrm>
            <a:off x="1259632" y="4607087"/>
            <a:ext cx="504003" cy="504002"/>
          </a:xfrm>
          <a:prstGeom prst="ellipse">
            <a:avLst/>
          </a:prstGeom>
          <a:solidFill>
            <a:schemeClr val="accent1"/>
          </a:solidFill>
          <a:ln w="12700">
            <a:miter lim="400000"/>
          </a:ln>
          <a:effectLst>
            <a:outerShdw sx="100000" sy="100000" kx="0" ky="0" algn="b" rotWithShape="0" blurRad="279400" dist="101600" dir="8100000">
              <a:srgbClr val="000000">
                <a:alpha val="4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268" name="椭圆 20"/>
          <p:cNvSpPr/>
          <p:nvPr/>
        </p:nvSpPr>
        <p:spPr>
          <a:xfrm>
            <a:off x="755631" y="5029882"/>
            <a:ext cx="504003" cy="504003"/>
          </a:xfrm>
          <a:prstGeom prst="ellipse">
            <a:avLst/>
          </a:prstGeom>
          <a:gradFill>
            <a:gsLst>
              <a:gs pos="0">
                <a:srgbClr val="CCE8CF"/>
              </a:gs>
              <a:gs pos="50000">
                <a:srgbClr val="BDE1C1"/>
              </a:gs>
              <a:gs pos="100000">
                <a:srgbClr val="81C688"/>
              </a:gs>
            </a:gsLst>
            <a:lin ang="18900000"/>
          </a:gradFill>
          <a:ln w="19050">
            <a:solidFill>
              <a:srgbClr val="B5DEBA"/>
            </a:solidFill>
          </a:ln>
          <a:effectLst>
            <a:outerShdw sx="100000" sy="100000" kx="0" ky="0" algn="b" rotWithShape="0" blurRad="444500" dist="254000" dir="8100000">
              <a:srgbClr val="000000">
                <a:alpha val="5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269" name="椭圆 21"/>
          <p:cNvSpPr/>
          <p:nvPr/>
        </p:nvSpPr>
        <p:spPr>
          <a:xfrm>
            <a:off x="251518" y="4891382"/>
            <a:ext cx="324003" cy="324003"/>
          </a:xfrm>
          <a:prstGeom prst="ellipse">
            <a:avLst/>
          </a:prstGeom>
          <a:gradFill>
            <a:gsLst>
              <a:gs pos="0">
                <a:srgbClr val="CCE8CF"/>
              </a:gs>
              <a:gs pos="50000">
                <a:srgbClr val="BDE1C1"/>
              </a:gs>
              <a:gs pos="100000">
                <a:srgbClr val="81C688"/>
              </a:gs>
            </a:gsLst>
            <a:lin ang="18900000"/>
          </a:gradFill>
          <a:ln w="19050">
            <a:solidFill>
              <a:srgbClr val="B5DEBA"/>
            </a:solidFill>
          </a:ln>
          <a:effectLst>
            <a:outerShdw sx="100000" sy="100000" kx="0" ky="0" algn="b" rotWithShape="0" blurRad="444500" dist="254000" dir="8100000">
              <a:srgbClr val="000000">
                <a:alpha val="5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270" name="椭圆 22"/>
          <p:cNvSpPr/>
          <p:nvPr/>
        </p:nvSpPr>
        <p:spPr>
          <a:xfrm>
            <a:off x="3927566" y="4512812"/>
            <a:ext cx="252003" cy="252003"/>
          </a:xfrm>
          <a:prstGeom prst="ellipse">
            <a:avLst/>
          </a:prstGeom>
          <a:solidFill>
            <a:schemeClr val="accent1"/>
          </a:solidFill>
          <a:ln w="12700">
            <a:miter lim="400000"/>
          </a:ln>
          <a:effectLst>
            <a:outerShdw sx="100000" sy="100000" kx="0" ky="0" algn="b" rotWithShape="0" blurRad="279400" dist="101600" dir="8100000">
              <a:srgbClr val="000000">
                <a:alpha val="4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271" name="椭圆 23"/>
          <p:cNvSpPr/>
          <p:nvPr/>
        </p:nvSpPr>
        <p:spPr>
          <a:xfrm>
            <a:off x="4382072" y="4283385"/>
            <a:ext cx="252003" cy="252003"/>
          </a:xfrm>
          <a:prstGeom prst="ellipse">
            <a:avLst/>
          </a:prstGeom>
          <a:gradFill>
            <a:gsLst>
              <a:gs pos="0">
                <a:srgbClr val="CCE8CF"/>
              </a:gs>
              <a:gs pos="50000">
                <a:srgbClr val="BDE1C1"/>
              </a:gs>
              <a:gs pos="100000">
                <a:srgbClr val="81C688"/>
              </a:gs>
            </a:gsLst>
            <a:lin ang="18900000"/>
          </a:gradFill>
          <a:ln>
            <a:solidFill>
              <a:srgbClr val="B5DEBA"/>
            </a:solidFill>
          </a:ln>
          <a:effectLst>
            <a:outerShdw sx="100000" sy="100000" kx="0" ky="0" algn="b" rotWithShape="0" blurRad="444500" dist="254000" dir="8100000">
              <a:srgbClr val="000000">
                <a:alpha val="5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272" name="椭圆 24"/>
          <p:cNvSpPr/>
          <p:nvPr/>
        </p:nvSpPr>
        <p:spPr>
          <a:xfrm>
            <a:off x="71519" y="4697867"/>
            <a:ext cx="180002" cy="180003"/>
          </a:xfrm>
          <a:prstGeom prst="ellipse">
            <a:avLst/>
          </a:prstGeom>
          <a:solidFill>
            <a:schemeClr val="accent1"/>
          </a:solidFill>
          <a:ln w="12700">
            <a:miter lim="400000"/>
          </a:ln>
          <a:effectLst>
            <a:outerShdw sx="100000" sy="100000" kx="0" ky="0" algn="b" rotWithShape="0" blurRad="279400" dist="101600" dir="8100000">
              <a:srgbClr val="000000">
                <a:alpha val="4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pic>
        <p:nvPicPr>
          <p:cNvPr id="273" name="手" descr="手"/>
          <p:cNvPicPr>
            <a:picLocks noChangeAspect="1"/>
          </p:cNvPicPr>
          <p:nvPr/>
        </p:nvPicPr>
        <p:blipFill>
          <a:blip r:embed="rId2">
            <a:extLst/>
          </a:blip>
          <a:stretch>
            <a:fillRect/>
          </a:stretch>
        </p:blipFill>
        <p:spPr>
          <a:xfrm>
            <a:off x="4139951" y="1563652"/>
            <a:ext cx="1549213" cy="442480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0" advTm="11000" p14:dur="1200">
        <p:push dir="u"/>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273"/>
                                        </p:tgtEl>
                                        <p:attrNameLst>
                                          <p:attrName>style.visibility</p:attrName>
                                        </p:attrNameLst>
                                      </p:cBhvr>
                                      <p:to>
                                        <p:strVal val="visible"/>
                                      </p:to>
                                    </p:set>
                                    <p:anim calcmode="lin" valueType="num">
                                      <p:cBhvr>
                                        <p:cTn id="7" dur="1000" fill="hold"/>
                                        <p:tgtEl>
                                          <p:spTgt spid="273"/>
                                        </p:tgtEl>
                                        <p:attrNameLst>
                                          <p:attrName>ppt_x</p:attrName>
                                        </p:attrNameLst>
                                      </p:cBhvr>
                                      <p:tavLst>
                                        <p:tav tm="0">
                                          <p:val>
                                            <p:strVal val="#ppt_x"/>
                                          </p:val>
                                        </p:tav>
                                        <p:tav tm="100000">
                                          <p:val>
                                            <p:strVal val="#ppt_x"/>
                                          </p:val>
                                        </p:tav>
                                      </p:tavLst>
                                    </p:anim>
                                    <p:anim calcmode="lin" valueType="num">
                                      <p:cBhvr>
                                        <p:cTn id="8" dur="1000" fill="hold"/>
                                        <p:tgtEl>
                                          <p:spTgt spid="27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Class="entr" nodeType="afterEffect" presetSubtype="16" presetID="23" grpId="2" fill="hold">
                                  <p:stCondLst>
                                    <p:cond delay="1500"/>
                                  </p:stCondLst>
                                  <p:iterate type="el" backwards="0">
                                    <p:tmAbs val="0"/>
                                  </p:iterate>
                                  <p:childTnLst>
                                    <p:set>
                                      <p:cBhvr>
                                        <p:cTn id="11" fill="hold"/>
                                        <p:tgtEl>
                                          <p:spTgt spid="252"/>
                                        </p:tgtEl>
                                        <p:attrNameLst>
                                          <p:attrName>style.visibility</p:attrName>
                                        </p:attrNameLst>
                                      </p:cBhvr>
                                      <p:to>
                                        <p:strVal val="visible"/>
                                      </p:to>
                                    </p:set>
                                    <p:anim calcmode="lin" valueType="num">
                                      <p:cBhvr>
                                        <p:cTn id="12" dur="250" fill="hold"/>
                                        <p:tgtEl>
                                          <p:spTgt spid="252"/>
                                        </p:tgtEl>
                                        <p:attrNameLst>
                                          <p:attrName>ppt_w</p:attrName>
                                        </p:attrNameLst>
                                      </p:cBhvr>
                                      <p:tavLst>
                                        <p:tav tm="0">
                                          <p:val>
                                            <p:fltVal val="0"/>
                                          </p:val>
                                        </p:tav>
                                        <p:tav tm="100000">
                                          <p:val>
                                            <p:strVal val="#ppt_w"/>
                                          </p:val>
                                        </p:tav>
                                      </p:tavLst>
                                    </p:anim>
                                    <p:anim calcmode="lin" valueType="num">
                                      <p:cBhvr>
                                        <p:cTn id="13" dur="250" fill="hold"/>
                                        <p:tgtEl>
                                          <p:spTgt spid="252"/>
                                        </p:tgtEl>
                                        <p:attrNameLst>
                                          <p:attrName>ppt_h</p:attrName>
                                        </p:attrNameLst>
                                      </p:cBhvr>
                                      <p:tavLst>
                                        <p:tav tm="0">
                                          <p:val>
                                            <p:fltVal val="0"/>
                                          </p:val>
                                        </p:tav>
                                        <p:tav tm="100000">
                                          <p:val>
                                            <p:strVal val="#ppt_h"/>
                                          </p:val>
                                        </p:tav>
                                      </p:tavLst>
                                    </p:anim>
                                  </p:childTnLst>
                                </p:cTn>
                              </p:par>
                            </p:childTnLst>
                          </p:cTn>
                        </p:par>
                        <p:par>
                          <p:cTn id="14" fill="hold">
                            <p:stCondLst>
                              <p:cond delay="2750"/>
                            </p:stCondLst>
                            <p:childTnLst>
                              <p:par>
                                <p:cTn id="15" presetClass="entr" nodeType="afterEffect" presetID="9" grpId="3" fill="hold">
                                  <p:stCondLst>
                                    <p:cond delay="1250"/>
                                  </p:stCondLst>
                                  <p:iterate type="el" backwards="0">
                                    <p:tmAbs val="0"/>
                                  </p:iterate>
                                  <p:childTnLst>
                                    <p:set>
                                      <p:cBhvr>
                                        <p:cTn id="16" fill="hold"/>
                                        <p:tgtEl>
                                          <p:spTgt spid="256"/>
                                        </p:tgtEl>
                                        <p:attrNameLst>
                                          <p:attrName>style.visibility</p:attrName>
                                        </p:attrNameLst>
                                      </p:cBhvr>
                                      <p:to>
                                        <p:strVal val="visible"/>
                                      </p:to>
                                    </p:set>
                                    <p:animEffect filter="dissolve" transition="in">
                                      <p:cBhvr>
                                        <p:cTn id="17" dur="250"/>
                                        <p:tgtEl>
                                          <p:spTgt spid="256"/>
                                        </p:tgtEl>
                                      </p:cBhvr>
                                    </p:animEffect>
                                  </p:childTnLst>
                                </p:cTn>
                              </p:par>
                            </p:childTnLst>
                          </p:cTn>
                        </p:par>
                        <p:par>
                          <p:cTn id="18" fill="hold">
                            <p:stCondLst>
                              <p:cond delay="0"/>
                            </p:stCondLst>
                            <p:childTnLst>
                              <p:par>
                                <p:cTn id="19" presetClass="path" nodeType="afterEffect" presetSubtype="0" presetID="-1" grpId="4" accel="50000" decel="50000" fill="hold">
                                  <p:stCondLst>
                                    <p:cond delay="0"/>
                                  </p:stCondLst>
                                  <p:childTnLst>
                                    <p:animMotion path="M 0.000000 0.000000 L -0.063020 -0.000622" origin="layout" pathEditMode="relative">
                                      <p:cBhvr>
                                        <p:cTn id="20" dur="1250" fill="hold"/>
                                        <p:tgtEl>
                                          <p:spTgt spid="256"/>
                                        </p:tgtEl>
                                        <p:attrNameLst>
                                          <p:attrName>ppt_x</p:attrName>
                                          <p:attrName>ppt_y</p:attrName>
                                        </p:attrNameLst>
                                      </p:cBhvr>
                                    </p:animMotion>
                                  </p:childTnLst>
                                </p:cTn>
                              </p:par>
                            </p:childTnLst>
                          </p:cTn>
                        </p:par>
                        <p:par>
                          <p:cTn id="21" fill="hold">
                            <p:stCondLst>
                              <p:cond delay="0"/>
                            </p:stCondLst>
                            <p:childTnLst>
                              <p:par>
                                <p:cTn id="22" presetClass="path" nodeType="afterEffect" presetSubtype="0" presetID="-1" grpId="5" accel="50000" decel="50000" fill="hold">
                                  <p:stCondLst>
                                    <p:cond delay="1250"/>
                                  </p:stCondLst>
                                  <p:childTnLst>
                                    <p:animMotion path="M 0.000000 0.000000 L 0.066835 -0.000929" origin="layout" pathEditMode="relative">
                                      <p:cBhvr>
                                        <p:cTn id="23" dur="1250" fill="hold"/>
                                        <p:tgtEl>
                                          <p:spTgt spid="273"/>
                                        </p:tgtEl>
                                        <p:attrNameLst>
                                          <p:attrName>ppt_x</p:attrName>
                                          <p:attrName>ppt_y</p:attrName>
                                        </p:attrNameLst>
                                      </p:cBhvr>
                                    </p:animMotion>
                                  </p:childTnLst>
                                </p:cTn>
                              </p:par>
                            </p:childTnLst>
                          </p:cTn>
                        </p:par>
                        <p:par>
                          <p:cTn id="24" fill="hold">
                            <p:stCondLst>
                              <p:cond delay="2500"/>
                            </p:stCondLst>
                            <p:childTnLst>
                              <p:par>
                                <p:cTn id="25" presetClass="exit" nodeType="afterEffect" presetSubtype="4" presetID="2" grpId="6" fill="hold">
                                  <p:stCondLst>
                                    <p:cond delay="0"/>
                                  </p:stCondLst>
                                  <p:iterate type="el" backwards="0">
                                    <p:tmAbs val="0"/>
                                  </p:iterate>
                                  <p:childTnLst>
                                    <p:anim calcmode="lin" valueType="num">
                                      <p:cBhvr>
                                        <p:cTn id="26" dur="500" fill="hold"/>
                                        <p:tgtEl>
                                          <p:spTgt spid="273"/>
                                        </p:tgtEl>
                                        <p:attrNameLst>
                                          <p:attrName>ppt_x</p:attrName>
                                        </p:attrNameLst>
                                      </p:cBhvr>
                                      <p:tavLst>
                                        <p:tav tm="0">
                                          <p:val>
                                            <p:strVal val="ppt_x"/>
                                          </p:val>
                                        </p:tav>
                                        <p:tav tm="100000">
                                          <p:val>
                                            <p:strVal val="ppt_x"/>
                                          </p:val>
                                        </p:tav>
                                      </p:tavLst>
                                    </p:anim>
                                    <p:anim calcmode="lin" valueType="num">
                                      <p:cBhvr>
                                        <p:cTn id="27" dur="500" fill="hold"/>
                                        <p:tgtEl>
                                          <p:spTgt spid="273"/>
                                        </p:tgtEl>
                                        <p:attrNameLst>
                                          <p:attrName>ppt_y</p:attrName>
                                        </p:attrNameLst>
                                      </p:cBhvr>
                                      <p:tavLst>
                                        <p:tav tm="0">
                                          <p:val>
                                            <p:strVal val="ppt_y"/>
                                          </p:val>
                                        </p:tav>
                                        <p:tav tm="100000">
                                          <p:val>
                                            <p:strVal val="1+ppt_h/2"/>
                                          </p:val>
                                        </p:tav>
                                      </p:tavLst>
                                    </p:anim>
                                    <p:set>
                                      <p:cBhvr>
                                        <p:cTn id="28" fill="hold">
                                          <p:stCondLst>
                                            <p:cond delay="499"/>
                                          </p:stCondLst>
                                        </p:cTn>
                                        <p:tgtEl>
                                          <p:spTgt spid="273"/>
                                        </p:tgtEl>
                                        <p:attrNameLst>
                                          <p:attrName>style.visibility</p:attrName>
                                        </p:attrNameLst>
                                      </p:cBhvr>
                                      <p:to>
                                        <p:strVal val="hidden"/>
                                      </p:to>
                                    </p:set>
                                  </p:childTnLst>
                                </p:cTn>
                              </p:par>
                            </p:childTnLst>
                          </p:cTn>
                        </p:par>
                        <p:par>
                          <p:cTn id="29" fill="hold">
                            <p:stCondLst>
                              <p:cond delay="3000"/>
                            </p:stCondLst>
                            <p:childTnLst>
                              <p:par>
                                <p:cTn id="30" presetClass="entr" nodeType="afterEffect" presetSubtype="9" presetID="15" grpId="7" fill="hold">
                                  <p:stCondLst>
                                    <p:cond delay="0"/>
                                  </p:stCondLst>
                                  <p:iterate type="el" backwards="0">
                                    <p:tmAbs val="0"/>
                                  </p:iterate>
                                  <p:childTnLst>
                                    <p:set>
                                      <p:cBhvr>
                                        <p:cTn id="31" fill="hold"/>
                                        <p:tgtEl>
                                          <p:spTgt spid="259"/>
                                        </p:tgtEl>
                                        <p:attrNameLst>
                                          <p:attrName>style.visibility</p:attrName>
                                        </p:attrNameLst>
                                      </p:cBhvr>
                                      <p:to>
                                        <p:strVal val="visible"/>
                                      </p:to>
                                    </p:set>
                                    <p:anim calcmode="lin" valueType="num">
                                      <p:cBhvr>
                                        <p:cTn id="32" dur="500" fill="hold"/>
                                        <p:tgtEl>
                                          <p:spTgt spid="259"/>
                                        </p:tgtEl>
                                        <p:attrNameLst>
                                          <p:attrName>ppt_w</p:attrName>
                                        </p:attrNameLst>
                                      </p:cBhvr>
                                      <p:tavLst>
                                        <p:tav tm="0">
                                          <p:val>
                                            <p:fltVal val="0"/>
                                          </p:val>
                                        </p:tav>
                                        <p:tav tm="100000">
                                          <p:val>
                                            <p:strVal val="#ppt_w"/>
                                          </p:val>
                                        </p:tav>
                                      </p:tavLst>
                                    </p:anim>
                                    <p:anim calcmode="lin" valueType="num">
                                      <p:cBhvr>
                                        <p:cTn id="33" dur="500" fill="hold"/>
                                        <p:tgtEl>
                                          <p:spTgt spid="259"/>
                                        </p:tgtEl>
                                        <p:attrNameLst>
                                          <p:attrName>ppt_h</p:attrName>
                                        </p:attrNameLst>
                                      </p:cBhvr>
                                      <p:tavLst>
                                        <p:tav tm="0">
                                          <p:val>
                                            <p:fltVal val="0"/>
                                          </p:val>
                                        </p:tav>
                                        <p:tav tm="100000">
                                          <p:val>
                                            <p:strVal val="#ppt_h"/>
                                          </p:val>
                                        </p:tav>
                                      </p:tavLst>
                                    </p:anim>
                                    <p:anim calcmode="lin" valueType="num">
                                      <p:cBhvr>
                                        <p:cTn id="34" dur="500" fill="hold"/>
                                        <p:tgtEl>
                                          <p:spTgt spid="259"/>
                                        </p:tgtEl>
                                        <p:attrNameLst>
                                          <p:attrName>ppt_x</p:attrName>
                                        </p:attrNameLst>
                                      </p:cBhvr>
                                      <p:tavLst>
                                        <p:tav tm="0" fmla="#ppt_x+(cos(-2*pi*(1-$))*-#ppt_x-sin(-2*pi*(1-$))*(1-#ppt_y))*(1-$)">
                                          <p:val>
                                            <p:fltVal val="0"/>
                                          </p:val>
                                        </p:tav>
                                        <p:tav tm="100000">
                                          <p:val>
                                            <p:fltVal val="1"/>
                                          </p:val>
                                        </p:tav>
                                      </p:tavLst>
                                    </p:anim>
                                    <p:anim calcmode="lin" valueType="num">
                                      <p:cBhvr>
                                        <p:cTn id="35" dur="500" fill="hold"/>
                                        <p:tgtEl>
                                          <p:spTgt spid="259"/>
                                        </p:tgtEl>
                                        <p:attrNameLst>
                                          <p:attrName>ppt_y</p:attrName>
                                        </p:attrNameLst>
                                      </p:cBhvr>
                                      <p:tavLst>
                                        <p:tav tm="0" fmla="#ppt_y+(sin(-2*pi*(1-$))*-#ppt_x+cos(-2*pi*(1-$))*(1-#ppt_y))*(1-$)">
                                          <p:val>
                                            <p:fltVal val="0"/>
                                          </p:val>
                                        </p:tav>
                                        <p:tav tm="100000">
                                          <p:val>
                                            <p:fltVal val="1"/>
                                          </p:val>
                                        </p:tav>
                                      </p:tavLst>
                                    </p:anim>
                                  </p:childTnLst>
                                </p:cTn>
                              </p:par>
                            </p:childTnLst>
                          </p:cTn>
                        </p:par>
                        <p:par>
                          <p:cTn id="36" fill="hold">
                            <p:stCondLst>
                              <p:cond delay="3500"/>
                            </p:stCondLst>
                            <p:childTnLst>
                              <p:par>
                                <p:cTn id="37" presetClass="entr" nodeType="afterEffect" presetSubtype="16" presetID="23" grpId="8" fill="hold">
                                  <p:stCondLst>
                                    <p:cond delay="0"/>
                                  </p:stCondLst>
                                  <p:iterate type="el" backwards="0">
                                    <p:tmAbs val="0"/>
                                  </p:iterate>
                                  <p:childTnLst>
                                    <p:set>
                                      <p:cBhvr>
                                        <p:cTn id="38" fill="hold"/>
                                        <p:tgtEl>
                                          <p:spTgt spid="261"/>
                                        </p:tgtEl>
                                        <p:attrNameLst>
                                          <p:attrName>style.visibility</p:attrName>
                                        </p:attrNameLst>
                                      </p:cBhvr>
                                      <p:to>
                                        <p:strVal val="visible"/>
                                      </p:to>
                                    </p:set>
                                    <p:anim calcmode="lin" valueType="num">
                                      <p:cBhvr>
                                        <p:cTn id="39" dur="500" fill="hold"/>
                                        <p:tgtEl>
                                          <p:spTgt spid="261"/>
                                        </p:tgtEl>
                                        <p:attrNameLst>
                                          <p:attrName>ppt_w</p:attrName>
                                        </p:attrNameLst>
                                      </p:cBhvr>
                                      <p:tavLst>
                                        <p:tav tm="0">
                                          <p:val>
                                            <p:fltVal val="0"/>
                                          </p:val>
                                        </p:tav>
                                        <p:tav tm="100000">
                                          <p:val>
                                            <p:strVal val="#ppt_w"/>
                                          </p:val>
                                        </p:tav>
                                      </p:tavLst>
                                    </p:anim>
                                    <p:anim calcmode="lin" valueType="num">
                                      <p:cBhvr>
                                        <p:cTn id="40" dur="500" fill="hold"/>
                                        <p:tgtEl>
                                          <p:spTgt spid="261"/>
                                        </p:tgtEl>
                                        <p:attrNameLst>
                                          <p:attrName>ppt_h</p:attrName>
                                        </p:attrNameLst>
                                      </p:cBhvr>
                                      <p:tavLst>
                                        <p:tav tm="0">
                                          <p:val>
                                            <p:fltVal val="0"/>
                                          </p:val>
                                        </p:tav>
                                        <p:tav tm="100000">
                                          <p:val>
                                            <p:strVal val="#ppt_h"/>
                                          </p:val>
                                        </p:tav>
                                      </p:tavLst>
                                    </p:anim>
                                  </p:childTnLst>
                                </p:cTn>
                              </p:par>
                            </p:childTnLst>
                          </p:cTn>
                        </p:par>
                        <p:par>
                          <p:cTn id="41" fill="hold">
                            <p:stCondLst>
                              <p:cond delay="4000"/>
                            </p:stCondLst>
                            <p:childTnLst>
                              <p:par>
                                <p:cTn id="42" presetClass="entr" nodeType="afterEffect" presetSubtype="16" presetID="23" grpId="9" fill="hold">
                                  <p:stCondLst>
                                    <p:cond delay="100"/>
                                  </p:stCondLst>
                                  <p:iterate type="el" backwards="0">
                                    <p:tmAbs val="0"/>
                                  </p:iterate>
                                  <p:childTnLst>
                                    <p:set>
                                      <p:cBhvr>
                                        <p:cTn id="43" fill="hold"/>
                                        <p:tgtEl>
                                          <p:spTgt spid="262"/>
                                        </p:tgtEl>
                                        <p:attrNameLst>
                                          <p:attrName>style.visibility</p:attrName>
                                        </p:attrNameLst>
                                      </p:cBhvr>
                                      <p:to>
                                        <p:strVal val="visible"/>
                                      </p:to>
                                    </p:set>
                                    <p:anim calcmode="lin" valueType="num">
                                      <p:cBhvr>
                                        <p:cTn id="44" dur="500" fill="hold"/>
                                        <p:tgtEl>
                                          <p:spTgt spid="262"/>
                                        </p:tgtEl>
                                        <p:attrNameLst>
                                          <p:attrName>ppt_w</p:attrName>
                                        </p:attrNameLst>
                                      </p:cBhvr>
                                      <p:tavLst>
                                        <p:tav tm="0">
                                          <p:val>
                                            <p:fltVal val="0"/>
                                          </p:val>
                                        </p:tav>
                                        <p:tav tm="100000">
                                          <p:val>
                                            <p:strVal val="#ppt_w"/>
                                          </p:val>
                                        </p:tav>
                                      </p:tavLst>
                                    </p:anim>
                                    <p:anim calcmode="lin" valueType="num">
                                      <p:cBhvr>
                                        <p:cTn id="45" dur="500" fill="hold"/>
                                        <p:tgtEl>
                                          <p:spTgt spid="262"/>
                                        </p:tgtEl>
                                        <p:attrNameLst>
                                          <p:attrName>ppt_h</p:attrName>
                                        </p:attrNameLst>
                                      </p:cBhvr>
                                      <p:tavLst>
                                        <p:tav tm="0">
                                          <p:val>
                                            <p:fltVal val="0"/>
                                          </p:val>
                                        </p:tav>
                                        <p:tav tm="100000">
                                          <p:val>
                                            <p:strVal val="#ppt_h"/>
                                          </p:val>
                                        </p:tav>
                                      </p:tavLst>
                                    </p:anim>
                                  </p:childTnLst>
                                </p:cTn>
                              </p:par>
                            </p:childTnLst>
                          </p:cTn>
                        </p:par>
                        <p:par>
                          <p:cTn id="46" fill="hold">
                            <p:stCondLst>
                              <p:cond delay="4600"/>
                            </p:stCondLst>
                            <p:childTnLst>
                              <p:par>
                                <p:cTn id="47" presetClass="entr" nodeType="afterEffect" presetSubtype="16" presetID="23" grpId="10" fill="hold">
                                  <p:stCondLst>
                                    <p:cond delay="103"/>
                                  </p:stCondLst>
                                  <p:iterate type="el" backwards="0">
                                    <p:tmAbs val="0"/>
                                  </p:iterate>
                                  <p:childTnLst>
                                    <p:set>
                                      <p:cBhvr>
                                        <p:cTn id="48" fill="hold"/>
                                        <p:tgtEl>
                                          <p:spTgt spid="263"/>
                                        </p:tgtEl>
                                        <p:attrNameLst>
                                          <p:attrName>style.visibility</p:attrName>
                                        </p:attrNameLst>
                                      </p:cBhvr>
                                      <p:to>
                                        <p:strVal val="visible"/>
                                      </p:to>
                                    </p:set>
                                    <p:anim calcmode="lin" valueType="num">
                                      <p:cBhvr>
                                        <p:cTn id="49" dur="589" fill="hold"/>
                                        <p:tgtEl>
                                          <p:spTgt spid="263"/>
                                        </p:tgtEl>
                                        <p:attrNameLst>
                                          <p:attrName>ppt_w</p:attrName>
                                        </p:attrNameLst>
                                      </p:cBhvr>
                                      <p:tavLst>
                                        <p:tav tm="0">
                                          <p:val>
                                            <p:fltVal val="0"/>
                                          </p:val>
                                        </p:tav>
                                        <p:tav tm="100000">
                                          <p:val>
                                            <p:strVal val="#ppt_w"/>
                                          </p:val>
                                        </p:tav>
                                      </p:tavLst>
                                    </p:anim>
                                    <p:anim calcmode="lin" valueType="num">
                                      <p:cBhvr>
                                        <p:cTn id="50" dur="589" fill="hold"/>
                                        <p:tgtEl>
                                          <p:spTgt spid="263"/>
                                        </p:tgtEl>
                                        <p:attrNameLst>
                                          <p:attrName>ppt_h</p:attrName>
                                        </p:attrNameLst>
                                      </p:cBhvr>
                                      <p:tavLst>
                                        <p:tav tm="0">
                                          <p:val>
                                            <p:fltVal val="0"/>
                                          </p:val>
                                        </p:tav>
                                        <p:tav tm="100000">
                                          <p:val>
                                            <p:strVal val="#ppt_h"/>
                                          </p:val>
                                        </p:tav>
                                      </p:tavLst>
                                    </p:anim>
                                  </p:childTnLst>
                                </p:cTn>
                              </p:par>
                            </p:childTnLst>
                          </p:cTn>
                        </p:par>
                        <p:par>
                          <p:cTn id="51" fill="hold">
                            <p:stCondLst>
                              <p:cond delay="5292"/>
                            </p:stCondLst>
                            <p:childTnLst>
                              <p:par>
                                <p:cTn id="52" presetClass="entr" nodeType="afterEffect" presetSubtype="16" presetID="23" grpId="11" fill="hold">
                                  <p:stCondLst>
                                    <p:cond delay="250"/>
                                  </p:stCondLst>
                                  <p:iterate type="el" backwards="0">
                                    <p:tmAbs val="0"/>
                                  </p:iterate>
                                  <p:childTnLst>
                                    <p:set>
                                      <p:cBhvr>
                                        <p:cTn id="53" fill="hold"/>
                                        <p:tgtEl>
                                          <p:spTgt spid="264"/>
                                        </p:tgtEl>
                                        <p:attrNameLst>
                                          <p:attrName>style.visibility</p:attrName>
                                        </p:attrNameLst>
                                      </p:cBhvr>
                                      <p:to>
                                        <p:strVal val="visible"/>
                                      </p:to>
                                    </p:set>
                                    <p:anim calcmode="lin" valueType="num">
                                      <p:cBhvr>
                                        <p:cTn id="54" dur="500" fill="hold"/>
                                        <p:tgtEl>
                                          <p:spTgt spid="264"/>
                                        </p:tgtEl>
                                        <p:attrNameLst>
                                          <p:attrName>ppt_w</p:attrName>
                                        </p:attrNameLst>
                                      </p:cBhvr>
                                      <p:tavLst>
                                        <p:tav tm="0">
                                          <p:val>
                                            <p:fltVal val="0"/>
                                          </p:val>
                                        </p:tav>
                                        <p:tav tm="100000">
                                          <p:val>
                                            <p:strVal val="#ppt_w"/>
                                          </p:val>
                                        </p:tav>
                                      </p:tavLst>
                                    </p:anim>
                                    <p:anim calcmode="lin" valueType="num">
                                      <p:cBhvr>
                                        <p:cTn id="55" dur="500" fill="hold"/>
                                        <p:tgtEl>
                                          <p:spTgt spid="264"/>
                                        </p:tgtEl>
                                        <p:attrNameLst>
                                          <p:attrName>ppt_h</p:attrName>
                                        </p:attrNameLst>
                                      </p:cBhvr>
                                      <p:tavLst>
                                        <p:tav tm="0">
                                          <p:val>
                                            <p:fltVal val="0"/>
                                          </p:val>
                                        </p:tav>
                                        <p:tav tm="100000">
                                          <p:val>
                                            <p:strVal val="#ppt_h"/>
                                          </p:val>
                                        </p:tav>
                                      </p:tavLst>
                                    </p:anim>
                                  </p:childTnLst>
                                </p:cTn>
                              </p:par>
                            </p:childTnLst>
                          </p:cTn>
                        </p:par>
                        <p:par>
                          <p:cTn id="56" fill="hold">
                            <p:stCondLst>
                              <p:cond delay="6042"/>
                            </p:stCondLst>
                            <p:childTnLst>
                              <p:par>
                                <p:cTn id="57" presetClass="entr" nodeType="afterEffect" presetSubtype="16" presetID="23" grpId="12" fill="hold">
                                  <p:stCondLst>
                                    <p:cond delay="350"/>
                                  </p:stCondLst>
                                  <p:iterate type="el" backwards="0">
                                    <p:tmAbs val="0"/>
                                  </p:iterate>
                                  <p:childTnLst>
                                    <p:set>
                                      <p:cBhvr>
                                        <p:cTn id="58" fill="hold"/>
                                        <p:tgtEl>
                                          <p:spTgt spid="260"/>
                                        </p:tgtEl>
                                        <p:attrNameLst>
                                          <p:attrName>style.visibility</p:attrName>
                                        </p:attrNameLst>
                                      </p:cBhvr>
                                      <p:to>
                                        <p:strVal val="visible"/>
                                      </p:to>
                                    </p:set>
                                    <p:anim calcmode="lin" valueType="num">
                                      <p:cBhvr>
                                        <p:cTn id="59" dur="500" fill="hold"/>
                                        <p:tgtEl>
                                          <p:spTgt spid="260"/>
                                        </p:tgtEl>
                                        <p:attrNameLst>
                                          <p:attrName>ppt_w</p:attrName>
                                        </p:attrNameLst>
                                      </p:cBhvr>
                                      <p:tavLst>
                                        <p:tav tm="0">
                                          <p:val>
                                            <p:fltVal val="0"/>
                                          </p:val>
                                        </p:tav>
                                        <p:tav tm="100000">
                                          <p:val>
                                            <p:strVal val="#ppt_w"/>
                                          </p:val>
                                        </p:tav>
                                      </p:tavLst>
                                    </p:anim>
                                    <p:anim calcmode="lin" valueType="num">
                                      <p:cBhvr>
                                        <p:cTn id="60" dur="500" fill="hold"/>
                                        <p:tgtEl>
                                          <p:spTgt spid="260"/>
                                        </p:tgtEl>
                                        <p:attrNameLst>
                                          <p:attrName>ppt_h</p:attrName>
                                        </p:attrNameLst>
                                      </p:cBhvr>
                                      <p:tavLst>
                                        <p:tav tm="0">
                                          <p:val>
                                            <p:fltVal val="0"/>
                                          </p:val>
                                        </p:tav>
                                        <p:tav tm="100000">
                                          <p:val>
                                            <p:strVal val="#ppt_h"/>
                                          </p:val>
                                        </p:tav>
                                      </p:tavLst>
                                    </p:anim>
                                  </p:childTnLst>
                                </p:cTn>
                              </p:par>
                            </p:childTnLst>
                          </p:cTn>
                        </p:par>
                        <p:par>
                          <p:cTn id="61" fill="hold">
                            <p:stCondLst>
                              <p:cond delay="6892"/>
                            </p:stCondLst>
                            <p:childTnLst>
                              <p:par>
                                <p:cTn id="62" presetClass="entr" nodeType="afterEffect" presetSubtype="16" presetID="23" grpId="13" fill="hold">
                                  <p:stCondLst>
                                    <p:cond delay="46"/>
                                  </p:stCondLst>
                                  <p:iterate type="el" backwards="0">
                                    <p:tmAbs val="0"/>
                                  </p:iterate>
                                  <p:childTnLst>
                                    <p:set>
                                      <p:cBhvr>
                                        <p:cTn id="63" fill="hold"/>
                                        <p:tgtEl>
                                          <p:spTgt spid="266"/>
                                        </p:tgtEl>
                                        <p:attrNameLst>
                                          <p:attrName>style.visibility</p:attrName>
                                        </p:attrNameLst>
                                      </p:cBhvr>
                                      <p:to>
                                        <p:strVal val="visible"/>
                                      </p:to>
                                    </p:set>
                                    <p:anim calcmode="lin" valueType="num">
                                      <p:cBhvr>
                                        <p:cTn id="64" dur="227" fill="hold"/>
                                        <p:tgtEl>
                                          <p:spTgt spid="266"/>
                                        </p:tgtEl>
                                        <p:attrNameLst>
                                          <p:attrName>ppt_w</p:attrName>
                                        </p:attrNameLst>
                                      </p:cBhvr>
                                      <p:tavLst>
                                        <p:tav tm="0">
                                          <p:val>
                                            <p:fltVal val="0"/>
                                          </p:val>
                                        </p:tav>
                                        <p:tav tm="100000">
                                          <p:val>
                                            <p:strVal val="#ppt_w"/>
                                          </p:val>
                                        </p:tav>
                                      </p:tavLst>
                                    </p:anim>
                                    <p:anim calcmode="lin" valueType="num">
                                      <p:cBhvr>
                                        <p:cTn id="65" dur="227" fill="hold"/>
                                        <p:tgtEl>
                                          <p:spTgt spid="266"/>
                                        </p:tgtEl>
                                        <p:attrNameLst>
                                          <p:attrName>ppt_h</p:attrName>
                                        </p:attrNameLst>
                                      </p:cBhvr>
                                      <p:tavLst>
                                        <p:tav tm="0">
                                          <p:val>
                                            <p:fltVal val="0"/>
                                          </p:val>
                                        </p:tav>
                                        <p:tav tm="100000">
                                          <p:val>
                                            <p:strVal val="#ppt_h"/>
                                          </p:val>
                                        </p:tav>
                                      </p:tavLst>
                                    </p:anim>
                                  </p:childTnLst>
                                </p:cTn>
                              </p:par>
                            </p:childTnLst>
                          </p:cTn>
                        </p:par>
                        <p:par>
                          <p:cTn id="66" fill="hold">
                            <p:stCondLst>
                              <p:cond delay="7165"/>
                            </p:stCondLst>
                            <p:childTnLst>
                              <p:par>
                                <p:cTn id="67" presetClass="entr" nodeType="afterEffect" presetSubtype="16" presetID="23" grpId="14" fill="hold">
                                  <p:stCondLst>
                                    <p:cond delay="46"/>
                                  </p:stCondLst>
                                  <p:iterate type="el" backwards="0">
                                    <p:tmAbs val="0"/>
                                  </p:iterate>
                                  <p:childTnLst>
                                    <p:set>
                                      <p:cBhvr>
                                        <p:cTn id="68" fill="hold"/>
                                        <p:tgtEl>
                                          <p:spTgt spid="265"/>
                                        </p:tgtEl>
                                        <p:attrNameLst>
                                          <p:attrName>style.visibility</p:attrName>
                                        </p:attrNameLst>
                                      </p:cBhvr>
                                      <p:to>
                                        <p:strVal val="visible"/>
                                      </p:to>
                                    </p:set>
                                    <p:anim calcmode="lin" valueType="num">
                                      <p:cBhvr>
                                        <p:cTn id="69" dur="500" fill="hold"/>
                                        <p:tgtEl>
                                          <p:spTgt spid="265"/>
                                        </p:tgtEl>
                                        <p:attrNameLst>
                                          <p:attrName>ppt_w</p:attrName>
                                        </p:attrNameLst>
                                      </p:cBhvr>
                                      <p:tavLst>
                                        <p:tav tm="0">
                                          <p:val>
                                            <p:fltVal val="0"/>
                                          </p:val>
                                        </p:tav>
                                        <p:tav tm="100000">
                                          <p:val>
                                            <p:strVal val="#ppt_w"/>
                                          </p:val>
                                        </p:tav>
                                      </p:tavLst>
                                    </p:anim>
                                    <p:anim calcmode="lin" valueType="num">
                                      <p:cBhvr>
                                        <p:cTn id="70" dur="500" fill="hold"/>
                                        <p:tgtEl>
                                          <p:spTgt spid="265"/>
                                        </p:tgtEl>
                                        <p:attrNameLst>
                                          <p:attrName>ppt_h</p:attrName>
                                        </p:attrNameLst>
                                      </p:cBhvr>
                                      <p:tavLst>
                                        <p:tav tm="0">
                                          <p:val>
                                            <p:fltVal val="0"/>
                                          </p:val>
                                        </p:tav>
                                        <p:tav tm="100000">
                                          <p:val>
                                            <p:strVal val="#ppt_h"/>
                                          </p:val>
                                        </p:tav>
                                      </p:tavLst>
                                    </p:anim>
                                  </p:childTnLst>
                                </p:cTn>
                              </p:par>
                            </p:childTnLst>
                          </p:cTn>
                        </p:par>
                        <p:par>
                          <p:cTn id="71" fill="hold">
                            <p:stCondLst>
                              <p:cond delay="7711"/>
                            </p:stCondLst>
                            <p:childTnLst>
                              <p:par>
                                <p:cTn id="72" presetClass="entr" nodeType="afterEffect" presetSubtype="16" presetID="23" grpId="15" fill="hold">
                                  <p:stCondLst>
                                    <p:cond delay="296"/>
                                  </p:stCondLst>
                                  <p:iterate type="el" backwards="0">
                                    <p:tmAbs val="0"/>
                                  </p:iterate>
                                  <p:childTnLst>
                                    <p:set>
                                      <p:cBhvr>
                                        <p:cTn id="73" fill="hold"/>
                                        <p:tgtEl>
                                          <p:spTgt spid="267"/>
                                        </p:tgtEl>
                                        <p:attrNameLst>
                                          <p:attrName>style.visibility</p:attrName>
                                        </p:attrNameLst>
                                      </p:cBhvr>
                                      <p:to>
                                        <p:strVal val="visible"/>
                                      </p:to>
                                    </p:set>
                                    <p:anim calcmode="lin" valueType="num">
                                      <p:cBhvr>
                                        <p:cTn id="74" dur="695" fill="hold"/>
                                        <p:tgtEl>
                                          <p:spTgt spid="267"/>
                                        </p:tgtEl>
                                        <p:attrNameLst>
                                          <p:attrName>ppt_w</p:attrName>
                                        </p:attrNameLst>
                                      </p:cBhvr>
                                      <p:tavLst>
                                        <p:tav tm="0">
                                          <p:val>
                                            <p:fltVal val="0"/>
                                          </p:val>
                                        </p:tav>
                                        <p:tav tm="100000">
                                          <p:val>
                                            <p:strVal val="#ppt_w"/>
                                          </p:val>
                                        </p:tav>
                                      </p:tavLst>
                                    </p:anim>
                                    <p:anim calcmode="lin" valueType="num">
                                      <p:cBhvr>
                                        <p:cTn id="75" dur="695" fill="hold"/>
                                        <p:tgtEl>
                                          <p:spTgt spid="267"/>
                                        </p:tgtEl>
                                        <p:attrNameLst>
                                          <p:attrName>ppt_h</p:attrName>
                                        </p:attrNameLst>
                                      </p:cBhvr>
                                      <p:tavLst>
                                        <p:tav tm="0">
                                          <p:val>
                                            <p:fltVal val="0"/>
                                          </p:val>
                                        </p:tav>
                                        <p:tav tm="100000">
                                          <p:val>
                                            <p:strVal val="#ppt_h"/>
                                          </p:val>
                                        </p:tav>
                                      </p:tavLst>
                                    </p:anim>
                                  </p:childTnLst>
                                </p:cTn>
                              </p:par>
                            </p:childTnLst>
                          </p:cTn>
                        </p:par>
                        <p:par>
                          <p:cTn id="76" fill="hold">
                            <p:stCondLst>
                              <p:cond delay="8702"/>
                            </p:stCondLst>
                            <p:childTnLst>
                              <p:par>
                                <p:cTn id="77" presetClass="entr" nodeType="afterEffect" presetSubtype="16" presetID="23" grpId="16" fill="hold">
                                  <p:stCondLst>
                                    <p:cond delay="382"/>
                                  </p:stCondLst>
                                  <p:iterate type="el" backwards="0">
                                    <p:tmAbs val="0"/>
                                  </p:iterate>
                                  <p:childTnLst>
                                    <p:set>
                                      <p:cBhvr>
                                        <p:cTn id="78" fill="hold"/>
                                        <p:tgtEl>
                                          <p:spTgt spid="268"/>
                                        </p:tgtEl>
                                        <p:attrNameLst>
                                          <p:attrName>style.visibility</p:attrName>
                                        </p:attrNameLst>
                                      </p:cBhvr>
                                      <p:to>
                                        <p:strVal val="visible"/>
                                      </p:to>
                                    </p:set>
                                    <p:anim calcmode="lin" valueType="num">
                                      <p:cBhvr>
                                        <p:cTn id="79" dur="500" fill="hold"/>
                                        <p:tgtEl>
                                          <p:spTgt spid="268"/>
                                        </p:tgtEl>
                                        <p:attrNameLst>
                                          <p:attrName>ppt_w</p:attrName>
                                        </p:attrNameLst>
                                      </p:cBhvr>
                                      <p:tavLst>
                                        <p:tav tm="0">
                                          <p:val>
                                            <p:fltVal val="0"/>
                                          </p:val>
                                        </p:tav>
                                        <p:tav tm="100000">
                                          <p:val>
                                            <p:strVal val="#ppt_w"/>
                                          </p:val>
                                        </p:tav>
                                      </p:tavLst>
                                    </p:anim>
                                    <p:anim calcmode="lin" valueType="num">
                                      <p:cBhvr>
                                        <p:cTn id="80" dur="500" fill="hold"/>
                                        <p:tgtEl>
                                          <p:spTgt spid="268"/>
                                        </p:tgtEl>
                                        <p:attrNameLst>
                                          <p:attrName>ppt_h</p:attrName>
                                        </p:attrNameLst>
                                      </p:cBhvr>
                                      <p:tavLst>
                                        <p:tav tm="0">
                                          <p:val>
                                            <p:fltVal val="0"/>
                                          </p:val>
                                        </p:tav>
                                        <p:tav tm="100000">
                                          <p:val>
                                            <p:strVal val="#ppt_h"/>
                                          </p:val>
                                        </p:tav>
                                      </p:tavLst>
                                    </p:anim>
                                  </p:childTnLst>
                                </p:cTn>
                              </p:par>
                            </p:childTnLst>
                          </p:cTn>
                        </p:par>
                        <p:par>
                          <p:cTn id="81" fill="hold">
                            <p:stCondLst>
                              <p:cond delay="9584"/>
                            </p:stCondLst>
                            <p:childTnLst>
                              <p:par>
                                <p:cTn id="82" presetClass="entr" nodeType="afterEffect" presetSubtype="16" presetID="23" grpId="17" fill="hold">
                                  <p:stCondLst>
                                    <p:cond delay="301"/>
                                  </p:stCondLst>
                                  <p:iterate type="el" backwards="0">
                                    <p:tmAbs val="0"/>
                                  </p:iterate>
                                  <p:childTnLst>
                                    <p:set>
                                      <p:cBhvr>
                                        <p:cTn id="83" fill="hold"/>
                                        <p:tgtEl>
                                          <p:spTgt spid="269"/>
                                        </p:tgtEl>
                                        <p:attrNameLst>
                                          <p:attrName>style.visibility</p:attrName>
                                        </p:attrNameLst>
                                      </p:cBhvr>
                                      <p:to>
                                        <p:strVal val="visible"/>
                                      </p:to>
                                    </p:set>
                                    <p:anim calcmode="lin" valueType="num">
                                      <p:cBhvr>
                                        <p:cTn id="84" dur="244" fill="hold"/>
                                        <p:tgtEl>
                                          <p:spTgt spid="269"/>
                                        </p:tgtEl>
                                        <p:attrNameLst>
                                          <p:attrName>ppt_w</p:attrName>
                                        </p:attrNameLst>
                                      </p:cBhvr>
                                      <p:tavLst>
                                        <p:tav tm="0">
                                          <p:val>
                                            <p:fltVal val="0"/>
                                          </p:val>
                                        </p:tav>
                                        <p:tav tm="100000">
                                          <p:val>
                                            <p:strVal val="#ppt_w"/>
                                          </p:val>
                                        </p:tav>
                                      </p:tavLst>
                                    </p:anim>
                                    <p:anim calcmode="lin" valueType="num">
                                      <p:cBhvr>
                                        <p:cTn id="85" dur="244" fill="hold"/>
                                        <p:tgtEl>
                                          <p:spTgt spid="269"/>
                                        </p:tgtEl>
                                        <p:attrNameLst>
                                          <p:attrName>ppt_h</p:attrName>
                                        </p:attrNameLst>
                                      </p:cBhvr>
                                      <p:tavLst>
                                        <p:tav tm="0">
                                          <p:val>
                                            <p:fltVal val="0"/>
                                          </p:val>
                                        </p:tav>
                                        <p:tav tm="100000">
                                          <p:val>
                                            <p:strVal val="#ppt_h"/>
                                          </p:val>
                                        </p:tav>
                                      </p:tavLst>
                                    </p:anim>
                                  </p:childTnLst>
                                </p:cTn>
                              </p:par>
                            </p:childTnLst>
                          </p:cTn>
                        </p:par>
                        <p:par>
                          <p:cTn id="86" fill="hold">
                            <p:stCondLst>
                              <p:cond delay="10129"/>
                            </p:stCondLst>
                            <p:childTnLst>
                              <p:par>
                                <p:cTn id="87" presetClass="entr" nodeType="afterEffect" presetSubtype="16" presetID="23" grpId="18" fill="hold">
                                  <p:stCondLst>
                                    <p:cond delay="500"/>
                                  </p:stCondLst>
                                  <p:iterate type="el" backwards="0">
                                    <p:tmAbs val="0"/>
                                  </p:iterate>
                                  <p:childTnLst>
                                    <p:set>
                                      <p:cBhvr>
                                        <p:cTn id="88" fill="hold"/>
                                        <p:tgtEl>
                                          <p:spTgt spid="270"/>
                                        </p:tgtEl>
                                        <p:attrNameLst>
                                          <p:attrName>style.visibility</p:attrName>
                                        </p:attrNameLst>
                                      </p:cBhvr>
                                      <p:to>
                                        <p:strVal val="visible"/>
                                      </p:to>
                                    </p:set>
                                    <p:anim calcmode="lin" valueType="num">
                                      <p:cBhvr>
                                        <p:cTn id="89" dur="534" fill="hold"/>
                                        <p:tgtEl>
                                          <p:spTgt spid="270"/>
                                        </p:tgtEl>
                                        <p:attrNameLst>
                                          <p:attrName>ppt_w</p:attrName>
                                        </p:attrNameLst>
                                      </p:cBhvr>
                                      <p:tavLst>
                                        <p:tav tm="0">
                                          <p:val>
                                            <p:fltVal val="0"/>
                                          </p:val>
                                        </p:tav>
                                        <p:tav tm="100000">
                                          <p:val>
                                            <p:strVal val="#ppt_w"/>
                                          </p:val>
                                        </p:tav>
                                      </p:tavLst>
                                    </p:anim>
                                    <p:anim calcmode="lin" valueType="num">
                                      <p:cBhvr>
                                        <p:cTn id="90" dur="534" fill="hold"/>
                                        <p:tgtEl>
                                          <p:spTgt spid="270"/>
                                        </p:tgtEl>
                                        <p:attrNameLst>
                                          <p:attrName>ppt_h</p:attrName>
                                        </p:attrNameLst>
                                      </p:cBhvr>
                                      <p:tavLst>
                                        <p:tav tm="0">
                                          <p:val>
                                            <p:fltVal val="0"/>
                                          </p:val>
                                        </p:tav>
                                        <p:tav tm="100000">
                                          <p:val>
                                            <p:strVal val="#ppt_h"/>
                                          </p:val>
                                        </p:tav>
                                      </p:tavLst>
                                    </p:anim>
                                  </p:childTnLst>
                                </p:cTn>
                              </p:par>
                            </p:childTnLst>
                          </p:cTn>
                        </p:par>
                        <p:par>
                          <p:cTn id="91" fill="hold">
                            <p:stCondLst>
                              <p:cond delay="11163"/>
                            </p:stCondLst>
                            <p:childTnLst>
                              <p:par>
                                <p:cTn id="92" presetClass="entr" nodeType="afterEffect" presetSubtype="16" presetID="23" grpId="19" fill="hold">
                                  <p:stCondLst>
                                    <p:cond delay="500"/>
                                  </p:stCondLst>
                                  <p:iterate type="el" backwards="0">
                                    <p:tmAbs val="0"/>
                                  </p:iterate>
                                  <p:childTnLst>
                                    <p:set>
                                      <p:cBhvr>
                                        <p:cTn id="93" fill="hold"/>
                                        <p:tgtEl>
                                          <p:spTgt spid="271"/>
                                        </p:tgtEl>
                                        <p:attrNameLst>
                                          <p:attrName>style.visibility</p:attrName>
                                        </p:attrNameLst>
                                      </p:cBhvr>
                                      <p:to>
                                        <p:strVal val="visible"/>
                                      </p:to>
                                    </p:set>
                                    <p:anim calcmode="lin" valueType="num">
                                      <p:cBhvr>
                                        <p:cTn id="94" dur="106" fill="hold"/>
                                        <p:tgtEl>
                                          <p:spTgt spid="271"/>
                                        </p:tgtEl>
                                        <p:attrNameLst>
                                          <p:attrName>ppt_w</p:attrName>
                                        </p:attrNameLst>
                                      </p:cBhvr>
                                      <p:tavLst>
                                        <p:tav tm="0">
                                          <p:val>
                                            <p:fltVal val="0"/>
                                          </p:val>
                                        </p:tav>
                                        <p:tav tm="100000">
                                          <p:val>
                                            <p:strVal val="#ppt_w"/>
                                          </p:val>
                                        </p:tav>
                                      </p:tavLst>
                                    </p:anim>
                                    <p:anim calcmode="lin" valueType="num">
                                      <p:cBhvr>
                                        <p:cTn id="95" dur="106" fill="hold"/>
                                        <p:tgtEl>
                                          <p:spTgt spid="271"/>
                                        </p:tgtEl>
                                        <p:attrNameLst>
                                          <p:attrName>ppt_h</p:attrName>
                                        </p:attrNameLst>
                                      </p:cBhvr>
                                      <p:tavLst>
                                        <p:tav tm="0">
                                          <p:val>
                                            <p:fltVal val="0"/>
                                          </p:val>
                                        </p:tav>
                                        <p:tav tm="100000">
                                          <p:val>
                                            <p:strVal val="#ppt_h"/>
                                          </p:val>
                                        </p:tav>
                                      </p:tavLst>
                                    </p:anim>
                                  </p:childTnLst>
                                </p:cTn>
                              </p:par>
                            </p:childTnLst>
                          </p:cTn>
                        </p:par>
                        <p:par>
                          <p:cTn id="96" fill="hold">
                            <p:stCondLst>
                              <p:cond delay="11769"/>
                            </p:stCondLst>
                            <p:childTnLst>
                              <p:par>
                                <p:cTn id="97" presetClass="entr" nodeType="afterEffect" presetSubtype="16" presetID="23" grpId="20" fill="hold">
                                  <p:stCondLst>
                                    <p:cond delay="401"/>
                                  </p:stCondLst>
                                  <p:iterate type="el" backwards="0">
                                    <p:tmAbs val="0"/>
                                  </p:iterate>
                                  <p:childTnLst>
                                    <p:set>
                                      <p:cBhvr>
                                        <p:cTn id="98" fill="hold"/>
                                        <p:tgtEl>
                                          <p:spTgt spid="272"/>
                                        </p:tgtEl>
                                        <p:attrNameLst>
                                          <p:attrName>style.visibility</p:attrName>
                                        </p:attrNameLst>
                                      </p:cBhvr>
                                      <p:to>
                                        <p:strVal val="visible"/>
                                      </p:to>
                                    </p:set>
                                    <p:anim calcmode="lin" valueType="num">
                                      <p:cBhvr>
                                        <p:cTn id="99" dur="500" fill="hold"/>
                                        <p:tgtEl>
                                          <p:spTgt spid="272"/>
                                        </p:tgtEl>
                                        <p:attrNameLst>
                                          <p:attrName>ppt_w</p:attrName>
                                        </p:attrNameLst>
                                      </p:cBhvr>
                                      <p:tavLst>
                                        <p:tav tm="0">
                                          <p:val>
                                            <p:fltVal val="0"/>
                                          </p:val>
                                        </p:tav>
                                        <p:tav tm="100000">
                                          <p:val>
                                            <p:strVal val="#ppt_w"/>
                                          </p:val>
                                        </p:tav>
                                      </p:tavLst>
                                    </p:anim>
                                    <p:anim calcmode="lin" valueType="num">
                                      <p:cBhvr>
                                        <p:cTn id="100" dur="500" fill="hold"/>
                                        <p:tgtEl>
                                          <p:spTgt spid="272"/>
                                        </p:tgtEl>
                                        <p:attrNameLst>
                                          <p:attrName>ppt_h</p:attrName>
                                        </p:attrNameLst>
                                      </p:cBhvr>
                                      <p:tavLst>
                                        <p:tav tm="0">
                                          <p:val>
                                            <p:fltVal val="0"/>
                                          </p:val>
                                        </p:tav>
                                        <p:tav tm="100000">
                                          <p:val>
                                            <p:strVal val="#ppt_h"/>
                                          </p:val>
                                        </p:tav>
                                      </p:tavLst>
                                    </p:anim>
                                  </p:childTnLst>
                                </p:cTn>
                              </p:par>
                            </p:childTnLst>
                          </p:cTn>
                        </p:par>
                        <p:par>
                          <p:cTn id="101" fill="hold">
                            <p:stCondLst>
                              <p:cond delay="0"/>
                            </p:stCondLst>
                            <p:childTnLst>
                              <p:par>
                                <p:cTn id="102" presetClass="emph" nodeType="afterEffect" presetSubtype="0" presetID="26" grpId="21" fill="hold">
                                  <p:stCondLst>
                                    <p:cond delay="0"/>
                                  </p:stCondLst>
                                  <p:childTnLst>
                                    <p:animEffect filter="fade" transition="out">
                                      <p:cBhvr>
                                        <p:cTn id="103" dur="500" fill="hold" tmFilter="0, 0; .2, .5; .8, .5; 1, 0"/>
                                        <p:tgtEl>
                                          <p:spTgt spid="261"/>
                                        </p:tgtEl>
                                      </p:cBhvr>
                                    </p:animEffect>
                                    <p:animScale>
                                      <p:cBhvr>
                                        <p:cTn id="104" dur="250" fill="hold" autoRev="1"/>
                                        <p:tgtEl>
                                          <p:spTgt spid="261"/>
                                        </p:tgtEl>
                                      </p:cBhvr>
                                      <p:by x="105000" y="105000"/>
                                    </p:animScale>
                                  </p:childTnLst>
                                </p:cTn>
                              </p:par>
                            </p:childTnLst>
                          </p:cTn>
                        </p:par>
                        <p:par>
                          <p:cTn id="105" fill="hold">
                            <p:stCondLst>
                              <p:cond delay="0"/>
                            </p:stCondLst>
                            <p:childTnLst>
                              <p:par>
                                <p:cTn id="106" presetClass="emph" nodeType="afterEffect" presetSubtype="0" presetID="26" grpId="22" fill="hold">
                                  <p:stCondLst>
                                    <p:cond delay="300"/>
                                  </p:stCondLst>
                                  <p:childTnLst>
                                    <p:animEffect filter="fade" transition="out">
                                      <p:cBhvr>
                                        <p:cTn id="107" dur="350" fill="hold" tmFilter="0, 0; .2, .5; .8, .5; 1, 0"/>
                                        <p:tgtEl>
                                          <p:spTgt spid="262"/>
                                        </p:tgtEl>
                                      </p:cBhvr>
                                    </p:animEffect>
                                    <p:animScale>
                                      <p:cBhvr>
                                        <p:cTn id="108" dur="175" fill="hold" autoRev="1"/>
                                        <p:tgtEl>
                                          <p:spTgt spid="262"/>
                                        </p:tgtEl>
                                      </p:cBhvr>
                                      <p:by x="105000" y="105000"/>
                                    </p:animScale>
                                  </p:childTnLst>
                                </p:cTn>
                              </p:par>
                            </p:childTnLst>
                          </p:cTn>
                        </p:par>
                        <p:par>
                          <p:cTn id="109" fill="hold">
                            <p:stCondLst>
                              <p:cond delay="0"/>
                            </p:stCondLst>
                            <p:childTnLst>
                              <p:par>
                                <p:cTn id="110" presetClass="emph" nodeType="afterEffect" presetSubtype="0" presetID="26" grpId="23" fill="hold">
                                  <p:stCondLst>
                                    <p:cond delay="500"/>
                                  </p:stCondLst>
                                  <p:childTnLst>
                                    <p:animEffect filter="fade" transition="out">
                                      <p:cBhvr>
                                        <p:cTn id="111" dur="250" fill="hold" tmFilter="0, 0; .2, .5; .8, .5; 1, 0"/>
                                        <p:tgtEl>
                                          <p:spTgt spid="267"/>
                                        </p:tgtEl>
                                      </p:cBhvr>
                                    </p:animEffect>
                                    <p:animScale>
                                      <p:cBhvr>
                                        <p:cTn id="112" dur="125" fill="hold" autoRev="1"/>
                                        <p:tgtEl>
                                          <p:spTgt spid="267"/>
                                        </p:tgtEl>
                                      </p:cBhvr>
                                      <p:by x="105000" y="105000"/>
                                    </p:animScale>
                                  </p:childTnLst>
                                </p:cTn>
                              </p:par>
                            </p:childTnLst>
                          </p:cTn>
                        </p:par>
                        <p:par>
                          <p:cTn id="113" fill="hold">
                            <p:stCondLst>
                              <p:cond delay="0"/>
                            </p:stCondLst>
                            <p:childTnLst>
                              <p:par>
                                <p:cTn id="114" presetClass="emph" nodeType="afterEffect" presetSubtype="0" presetID="26" grpId="24" fill="hold">
                                  <p:stCondLst>
                                    <p:cond delay="150"/>
                                  </p:stCondLst>
                                  <p:childTnLst>
                                    <p:animEffect filter="fade" transition="out">
                                      <p:cBhvr>
                                        <p:cTn id="115" dur="400" fill="hold" tmFilter="0, 0; .2, .5; .8, .5; 1, 0"/>
                                        <p:tgtEl>
                                          <p:spTgt spid="260"/>
                                        </p:tgtEl>
                                      </p:cBhvr>
                                    </p:animEffect>
                                    <p:animScale>
                                      <p:cBhvr>
                                        <p:cTn id="116" dur="200" fill="hold" autoRev="1"/>
                                        <p:tgtEl>
                                          <p:spTgt spid="260"/>
                                        </p:tgtEl>
                                      </p:cBhvr>
                                      <p:by x="105000" y="105000"/>
                                    </p:animScale>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1" grpId="21"/>
      <p:bldP build="whole" bldLvl="1" animBg="1" rev="0" advAuto="0" spid="267" grpId="23"/>
      <p:bldP build="whole" bldLvl="1" animBg="1" rev="0" advAuto="0" spid="266" grpId="13"/>
      <p:bldP build="whole" bldLvl="1" animBg="1" rev="0" advAuto="0" spid="263" grpId="10"/>
      <p:bldP build="whole" bldLvl="1" animBg="1" rev="0" advAuto="0" spid="262" grpId="22"/>
      <p:bldP build="whole" bldLvl="1" animBg="1" rev="0" advAuto="0" spid="264" grpId="11"/>
      <p:bldP build="whole" bldLvl="1" animBg="1" rev="0" advAuto="0" spid="273" grpId="1"/>
      <p:bldP build="whole" bldLvl="1" animBg="1" rev="0" advAuto="0" spid="273" grpId="6"/>
      <p:bldP build="whole" bldLvl="1" animBg="1" rev="0" advAuto="0" spid="252" grpId="2"/>
      <p:bldP build="whole" bldLvl="1" animBg="1" rev="0" advAuto="0" spid="256" grpId="3"/>
      <p:bldP build="whole" bldLvl="1" animBg="1" rev="0" advAuto="0" spid="260" grpId="12"/>
      <p:bldP build="whole" bldLvl="1" animBg="1" rev="0" advAuto="0" spid="259" grpId="7"/>
      <p:bldP build="whole" bldLvl="1" animBg="1" rev="0" advAuto="0" spid="268" grpId="16"/>
      <p:bldP build="whole" bldLvl="1" animBg="1" rev="0" advAuto="0" spid="261" grpId="8"/>
      <p:bldP build="whole" bldLvl="1" animBg="1" rev="0" advAuto="0" spid="269" grpId="17"/>
      <p:bldP build="whole" bldLvl="1" animBg="1" rev="0" advAuto="0" spid="270" grpId="18"/>
      <p:bldP build="whole" bldLvl="1" animBg="1" rev="0" advAuto="0" spid="272" grpId="20"/>
      <p:bldP build="whole" bldLvl="1" animBg="1" rev="0" advAuto="0" spid="262" grpId="9"/>
      <p:bldP build="whole" bldLvl="1" animBg="1" rev="0" advAuto="0" spid="267" grpId="15"/>
      <p:bldP build="whole" bldLvl="1" animBg="1" rev="0" advAuto="0" spid="265" grpId="14"/>
      <p:bldP build="whole" bldLvl="1" animBg="1" rev="0" advAuto="0" spid="271" grpId="19"/>
      <p:bldP build="whole" bldLvl="1" animBg="1" rev="0" advAuto="0" spid="260" grpId="24"/>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5" name="MH_Desc_1"/>
          <p:cNvSpPr txBox="1"/>
          <p:nvPr/>
        </p:nvSpPr>
        <p:spPr>
          <a:xfrm>
            <a:off x="1619671" y="3817839"/>
            <a:ext cx="7129544" cy="370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600">
                <a:latin typeface="微软雅黑"/>
                <a:ea typeface="微软雅黑"/>
                <a:cs typeface="微软雅黑"/>
                <a:sym typeface="微软雅黑"/>
              </a:defRPr>
            </a:lvl1pPr>
          </a:lstStyle>
          <a:p>
            <a:pPr/>
            <a:r>
              <a:t>主要分为两类：</a:t>
            </a:r>
          </a:p>
        </p:txBody>
      </p:sp>
      <p:pic>
        <p:nvPicPr>
          <p:cNvPr id="276" name="Picture 2" descr="Picture 2"/>
          <p:cNvPicPr>
            <a:picLocks noChangeAspect="1"/>
          </p:cNvPicPr>
          <p:nvPr/>
        </p:nvPicPr>
        <p:blipFill>
          <a:blip r:embed="rId2">
            <a:extLst/>
          </a:blip>
          <a:stretch>
            <a:fillRect/>
          </a:stretch>
        </p:blipFill>
        <p:spPr>
          <a:xfrm>
            <a:off x="1727785" y="1419621"/>
            <a:ext cx="2592290" cy="2128168"/>
          </a:xfrm>
          <a:prstGeom prst="rect">
            <a:avLst/>
          </a:prstGeom>
          <a:ln w="88900" cap="sq">
            <a:solidFill>
              <a:srgbClr val="000000"/>
            </a:solidFill>
            <a:miter/>
          </a:ln>
        </p:spPr>
      </p:pic>
      <p:pic>
        <p:nvPicPr>
          <p:cNvPr id="277" name="Picture 3" descr="Picture 3"/>
          <p:cNvPicPr>
            <a:picLocks noChangeAspect="1"/>
          </p:cNvPicPr>
          <p:nvPr/>
        </p:nvPicPr>
        <p:blipFill>
          <a:blip r:embed="rId3">
            <a:extLst/>
          </a:blip>
          <a:stretch>
            <a:fillRect/>
          </a:stretch>
        </p:blipFill>
        <p:spPr>
          <a:xfrm>
            <a:off x="4644008" y="1429847"/>
            <a:ext cx="2849735" cy="2128168"/>
          </a:xfrm>
          <a:prstGeom prst="rect">
            <a:avLst/>
          </a:prstGeom>
          <a:ln w="88900" cap="sq">
            <a:solidFill>
              <a:srgbClr val="000000"/>
            </a:solidFill>
            <a:miter/>
          </a:ln>
        </p:spPr>
      </p:pic>
      <p:sp>
        <p:nvSpPr>
          <p:cNvPr id="278" name="MH_Desc_1"/>
          <p:cNvSpPr txBox="1"/>
          <p:nvPr/>
        </p:nvSpPr>
        <p:spPr>
          <a:xfrm>
            <a:off x="2576110" y="4083915"/>
            <a:ext cx="7129544" cy="88747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85750" indent="-285750">
              <a:buSzPct val="100000"/>
              <a:buChar char="p"/>
              <a:defRPr sz="1600">
                <a:latin typeface="微软雅黑"/>
                <a:ea typeface="微软雅黑"/>
                <a:cs typeface="微软雅黑"/>
                <a:sym typeface="微软雅黑"/>
              </a:defRPr>
            </a:pPr>
            <a:r>
              <a:t>阻挡水分子     </a:t>
            </a:r>
            <a:r>
              <a:rPr>
                <a:latin typeface="Times New Roman"/>
                <a:ea typeface="Times New Roman"/>
                <a:cs typeface="Times New Roman"/>
                <a:sym typeface="Times New Roman"/>
              </a:rPr>
              <a:t>---------------  </a:t>
            </a:r>
            <a:r>
              <a:t>水蒸气透过量</a:t>
            </a:r>
            <a:endParaRPr>
              <a:latin typeface="Times New Roman"/>
              <a:ea typeface="Times New Roman"/>
              <a:cs typeface="Times New Roman"/>
              <a:sym typeface="Times New Roman"/>
            </a:endParaRPr>
          </a:p>
          <a:p>
            <a:pPr marL="285750" indent="-285750">
              <a:buSzPct val="100000"/>
              <a:buChar char="p"/>
              <a:defRPr sz="1600">
                <a:latin typeface="微软雅黑"/>
                <a:ea typeface="微软雅黑"/>
                <a:cs typeface="微软雅黑"/>
                <a:sym typeface="微软雅黑"/>
              </a:defRPr>
            </a:pPr>
            <a:r>
              <a:t>阻挡氧气分子</a:t>
            </a:r>
            <a:r>
              <a:rPr>
                <a:latin typeface="Times New Roman"/>
                <a:ea typeface="Times New Roman"/>
                <a:cs typeface="Times New Roman"/>
                <a:sym typeface="Times New Roman"/>
              </a:rPr>
              <a:t>---------------   </a:t>
            </a:r>
            <a:r>
              <a:t>氧气透过量</a:t>
            </a:r>
            <a:endParaRPr>
              <a:latin typeface="Times New Roman"/>
              <a:ea typeface="Times New Roman"/>
              <a:cs typeface="Times New Roman"/>
              <a:sym typeface="Times New Roman"/>
            </a:endParaRPr>
          </a:p>
        </p:txBody>
      </p:sp>
      <p:sp>
        <p:nvSpPr>
          <p:cNvPr id="279" name="矩形 1"/>
          <p:cNvSpPr txBox="1"/>
          <p:nvPr/>
        </p:nvSpPr>
        <p:spPr>
          <a:xfrm>
            <a:off x="827582" y="926204"/>
            <a:ext cx="4572003" cy="4089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b="1">
                <a:latin typeface="微软雅黑"/>
                <a:ea typeface="微软雅黑"/>
                <a:cs typeface="微软雅黑"/>
                <a:sym typeface="微软雅黑"/>
              </a:defRPr>
            </a:lvl1pPr>
          </a:lstStyle>
          <a:p>
            <a:pPr/>
            <a:r>
              <a:t>包装材料阻隔性分类</a:t>
            </a:r>
          </a:p>
        </p:txBody>
      </p:sp>
      <p:sp>
        <p:nvSpPr>
          <p:cNvPr id="280" name="标题 8"/>
          <p:cNvSpPr txBox="1"/>
          <p:nvPr/>
        </p:nvSpPr>
        <p:spPr>
          <a:xfrm>
            <a:off x="971598" y="311715"/>
            <a:ext cx="5897276" cy="386081"/>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chor="ctr">
            <a:spAutoFit/>
          </a:bodyPr>
          <a:lstStyle>
            <a:lvl1pPr defTabSz="1022985">
              <a:defRPr>
                <a:solidFill>
                  <a:srgbClr val="595959"/>
                </a:solidFill>
                <a:latin typeface="微软雅黑"/>
                <a:ea typeface="微软雅黑"/>
                <a:cs typeface="微软雅黑"/>
                <a:sym typeface="微软雅黑"/>
              </a:defRPr>
            </a:lvl1pPr>
          </a:lstStyle>
          <a:p>
            <a:pPr/>
            <a:r>
              <a:t>二 、 包装材料的阻隔性检测方案</a:t>
            </a:r>
          </a:p>
        </p:txBody>
      </p:sp>
    </p:spTree>
  </p:cSld>
  <p:clrMapOvr>
    <a:masterClrMapping/>
  </p:clrMapOvr>
  <mc:AlternateContent xmlns:mc="http://schemas.openxmlformats.org/markup-compatibility/2006">
    <mc:Choice xmlns:p14="http://schemas.microsoft.com/office/powerpoint/2010/main" Requires="p14">
      <p:transition spd="slow" advClick="0" advTm="11000" p14:dur="12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275"/>
                                        </p:tgtEl>
                                        <p:attrNameLst>
                                          <p:attrName>style.visibility</p:attrName>
                                        </p:attrNameLst>
                                      </p:cBhvr>
                                      <p:to>
                                        <p:strVal val="visible"/>
                                      </p:to>
                                    </p:set>
                                    <p:anim calcmode="lin" valueType="num">
                                      <p:cBhvr>
                                        <p:cTn id="7" dur="500" fill="hold"/>
                                        <p:tgtEl>
                                          <p:spTgt spid="275"/>
                                        </p:tgtEl>
                                        <p:attrNameLst>
                                          <p:attrName>ppt_w</p:attrName>
                                        </p:attrNameLst>
                                      </p:cBhvr>
                                      <p:tavLst>
                                        <p:tav tm="0">
                                          <p:val>
                                            <p:fltVal val="0"/>
                                          </p:val>
                                        </p:tav>
                                        <p:tav tm="100000">
                                          <p:val>
                                            <p:strVal val="#ppt_w"/>
                                          </p:val>
                                        </p:tav>
                                      </p:tavLst>
                                    </p:anim>
                                    <p:anim calcmode="lin" valueType="num">
                                      <p:cBhvr>
                                        <p:cTn id="8" dur="500" fill="hold"/>
                                        <p:tgtEl>
                                          <p:spTgt spid="27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Class="entr" nodeType="afterEffect" presetSubtype="16" presetID="23" grpId="2" fill="hold">
                                  <p:stCondLst>
                                    <p:cond delay="0"/>
                                  </p:stCondLst>
                                  <p:iterate type="el" backwards="0">
                                    <p:tmAbs val="0"/>
                                  </p:iterate>
                                  <p:childTnLst>
                                    <p:set>
                                      <p:cBhvr>
                                        <p:cTn id="11" fill="hold"/>
                                        <p:tgtEl>
                                          <p:spTgt spid="278"/>
                                        </p:tgtEl>
                                        <p:attrNameLst>
                                          <p:attrName>style.visibility</p:attrName>
                                        </p:attrNameLst>
                                      </p:cBhvr>
                                      <p:to>
                                        <p:strVal val="visible"/>
                                      </p:to>
                                    </p:set>
                                    <p:anim calcmode="lin" valueType="num">
                                      <p:cBhvr>
                                        <p:cTn id="12" dur="500" fill="hold"/>
                                        <p:tgtEl>
                                          <p:spTgt spid="278"/>
                                        </p:tgtEl>
                                        <p:attrNameLst>
                                          <p:attrName>ppt_w</p:attrName>
                                        </p:attrNameLst>
                                      </p:cBhvr>
                                      <p:tavLst>
                                        <p:tav tm="0">
                                          <p:val>
                                            <p:fltVal val="0"/>
                                          </p:val>
                                        </p:tav>
                                        <p:tav tm="100000">
                                          <p:val>
                                            <p:strVal val="#ppt_w"/>
                                          </p:val>
                                        </p:tav>
                                      </p:tavLst>
                                    </p:anim>
                                    <p:anim calcmode="lin" valueType="num">
                                      <p:cBhvr>
                                        <p:cTn id="13" dur="500" fill="hold"/>
                                        <p:tgtEl>
                                          <p:spTgt spid="27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8" grpId="2"/>
      <p:bldP build="whole" bldLvl="1" animBg="1" rev="0" advAuto="0" spid="275"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aphicFrame>
        <p:nvGraphicFramePr>
          <p:cNvPr id="282" name="内容占位符 3"/>
          <p:cNvGraphicFramePr/>
          <p:nvPr/>
        </p:nvGraphicFramePr>
        <p:xfrm>
          <a:off x="1331640" y="1652097"/>
          <a:ext cx="6408712" cy="2565027"/>
        </p:xfrm>
        <a:graphic xmlns:a="http://schemas.openxmlformats.org/drawingml/2006/main">
          <a:graphicData uri="http://schemas.openxmlformats.org/drawingml/2006/table">
            <a:tbl>
              <a:tblPr firstCol="0" firstRow="1" lastCol="0" lastRow="0" bandCol="0" bandRow="0" rtl="0">
                <a:tableStyleId>{4C3C2611-4C71-4FC5-86AE-919BDF0F9419}</a:tableStyleId>
              </a:tblPr>
              <a:tblGrid>
                <a:gridCol w="1184798"/>
                <a:gridCol w="1983553"/>
                <a:gridCol w="3240360"/>
              </a:tblGrid>
              <a:tr h="559611">
                <a:tc gridSpan="3">
                  <a:txBody>
                    <a:bodyPr/>
                    <a:lstStyle/>
                    <a:p>
                      <a:pPr algn="ctr" defTabSz="1022985">
                        <a:defRPr b="0" sz="1800"/>
                      </a:pPr>
                      <a:r>
                        <a:rPr>
                          <a:latin typeface="微软雅黑"/>
                          <a:ea typeface="微软雅黑"/>
                          <a:cs typeface="微软雅黑"/>
                          <a:sym typeface="微软雅黑"/>
                        </a:rPr>
                        <a:t>水汽透过量检测方法汇总</a:t>
                      </a:r>
                    </a:p>
                  </a:txBody>
                  <a:tcPr marL="9525" marR="9525" marT="9525" marB="9525"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hMerge="1">
                  <a:tcPr/>
                </a:tc>
                <a:tc hMerge="1">
                  <a:tcPr/>
                </a:tc>
              </a:tr>
              <a:tr h="374144">
                <a:tc>
                  <a:txBody>
                    <a:bodyPr/>
                    <a:lstStyle/>
                    <a:p>
                      <a:pPr algn="ctr" defTabSz="1022985">
                        <a:defRPr sz="1800"/>
                      </a:pPr>
                      <a:r>
                        <a:rPr sz="1600">
                          <a:latin typeface="微软雅黑"/>
                          <a:ea typeface="微软雅黑"/>
                          <a:cs typeface="微软雅黑"/>
                          <a:sym typeface="微软雅黑"/>
                        </a:rPr>
                        <a:t>序号</a:t>
                      </a:r>
                    </a:p>
                  </a:txBody>
                  <a:tcPr marL="9525" marR="9525" marT="9525" marB="9525"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1022985">
                        <a:defRPr sz="1800"/>
                      </a:pPr>
                      <a:r>
                        <a:rPr sz="1600">
                          <a:latin typeface="微软雅黑"/>
                          <a:ea typeface="微软雅黑"/>
                          <a:cs typeface="微软雅黑"/>
                          <a:sym typeface="微软雅黑"/>
                        </a:rPr>
                        <a:t>测试方法</a:t>
                      </a:r>
                    </a:p>
                  </a:txBody>
                  <a:tcPr marL="9525" marR="9525" marT="9525" marB="9525"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600">
                          <a:latin typeface="微软雅黑"/>
                          <a:ea typeface="微软雅黑"/>
                          <a:cs typeface="微软雅黑"/>
                          <a:sym typeface="微软雅黑"/>
                        </a:defRPr>
                      </a:pPr>
                      <a:r>
                        <a:t>     鉴定标准（方法）</a:t>
                      </a:r>
                    </a:p>
                    <a:p>
                      <a:pPr algn="ctr">
                        <a:defRPr sz="1600">
                          <a:latin typeface="微软雅黑"/>
                          <a:ea typeface="微软雅黑"/>
                          <a:cs typeface="微软雅黑"/>
                          <a:sym typeface="微软雅黑"/>
                        </a:defRPr>
                      </a:pPr>
                      <a:r>
                        <a:t>名称及编号（含年号）</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r>
              <a:tr h="489952">
                <a:tc>
                  <a:txBody>
                    <a:bodyPr/>
                    <a:lstStyle/>
                    <a:p>
                      <a:pPr algn="ctr" defTabSz="1022985">
                        <a:defRPr sz="1800"/>
                      </a:pPr>
                      <a:r>
                        <a:rPr sz="1400">
                          <a:sym typeface="Calibri"/>
                        </a:rPr>
                        <a:t>1</a:t>
                      </a:r>
                    </a:p>
                  </a:txBody>
                  <a:tcPr marL="9525" marR="9525" marT="9525" marB="9525" anchor="ctr"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1022985">
                        <a:defRPr sz="1800"/>
                      </a:pPr>
                      <a:r>
                        <a:rPr sz="1400">
                          <a:latin typeface="微软雅黑"/>
                          <a:ea typeface="微软雅黑"/>
                          <a:cs typeface="微软雅黑"/>
                          <a:sym typeface="微软雅黑"/>
                        </a:rPr>
                        <a:t>杯式法</a:t>
                      </a:r>
                    </a:p>
                  </a:txBody>
                  <a:tcPr marL="9525" marR="9525" marT="9525" marB="9525" anchor="ctr"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1800"/>
                      </a:pPr>
                      <a:r>
                        <a:rPr sz="1400">
                          <a:sym typeface="Calibri"/>
                        </a:rPr>
                        <a:t> GB/T19789-2005</a:t>
                      </a:r>
                    </a:p>
                  </a:txBody>
                  <a:tcPr marL="9525" marR="9525" marT="9525" marB="9525" anchor="ctr"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570659">
                <a:tc>
                  <a:txBody>
                    <a:bodyPr/>
                    <a:lstStyle/>
                    <a:p>
                      <a:pPr algn="ctr" defTabSz="1022985">
                        <a:defRPr sz="1800"/>
                      </a:pPr>
                      <a:r>
                        <a:rPr sz="1400">
                          <a:sym typeface="Calibri"/>
                        </a:rPr>
                        <a:t>2</a:t>
                      </a:r>
                    </a:p>
                  </a:txBody>
                  <a:tcPr marL="9525" marR="9525" marT="9525" marB="9525"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400">
                          <a:latin typeface="微软雅黑"/>
                          <a:ea typeface="微软雅黑"/>
                          <a:cs typeface="微软雅黑"/>
                          <a:sym typeface="微软雅黑"/>
                        </a:rPr>
                        <a:t>电解分析法</a:t>
                      </a:r>
                    </a:p>
                  </a:txBody>
                  <a:tcPr marL="9525" marR="9525" marT="9525" marB="9525"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400">
                          <a:sym typeface="Calibri"/>
                        </a:rPr>
                        <a:t>GB/T1038-2000</a:t>
                      </a:r>
                    </a:p>
                  </a:txBody>
                  <a:tcPr marL="9525" marR="9525" marT="9525" marB="9525"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r>
              <a:tr h="570659">
                <a:tc>
                  <a:txBody>
                    <a:bodyPr/>
                    <a:lstStyle/>
                    <a:p>
                      <a:pPr algn="ctr" defTabSz="1022985">
                        <a:defRPr sz="1800"/>
                      </a:pPr>
                      <a:r>
                        <a:rPr sz="1400">
                          <a:sym typeface="Calibri"/>
                        </a:rPr>
                        <a:t>3</a:t>
                      </a:r>
                    </a:p>
                  </a:txBody>
                  <a:tcPr marL="9525" marR="9525" marT="9525" marB="9525" anchor="ctr"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1022985">
                        <a:defRPr sz="1400">
                          <a:solidFill>
                            <a:srgbClr val="000099"/>
                          </a:solidFill>
                          <a:latin typeface="楷体_GB2312"/>
                          <a:ea typeface="楷体_GB2312"/>
                          <a:cs typeface="楷体_GB2312"/>
                          <a:sym typeface="楷体_GB2312"/>
                        </a:defRPr>
                      </a:pPr>
                      <a:r>
                        <a:t> </a:t>
                      </a:r>
                      <a:r>
                        <a:rPr>
                          <a:solidFill>
                            <a:srgbClr val="000000"/>
                          </a:solidFill>
                          <a:latin typeface="微软雅黑"/>
                          <a:ea typeface="微软雅黑"/>
                          <a:cs typeface="微软雅黑"/>
                          <a:sym typeface="微软雅黑"/>
                        </a:rPr>
                        <a:t>红外传感器法</a:t>
                      </a:r>
                    </a:p>
                  </a:txBody>
                  <a:tcPr marL="9525" marR="9525" marT="9525" marB="9525" anchor="ctr"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1800"/>
                      </a:pPr>
                      <a:r>
                        <a:rPr sz="1400">
                          <a:sym typeface="Calibri"/>
                        </a:rPr>
                        <a:t>GB1037-1988</a:t>
                      </a:r>
                    </a:p>
                  </a:txBody>
                  <a:tcPr marL="9525" marR="9525" marT="9525" marB="9525" anchor="ctr"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r>
            </a:tbl>
          </a:graphicData>
        </a:graphic>
      </p:graphicFrame>
      <p:sp>
        <p:nvSpPr>
          <p:cNvPr id="283" name="TextBox 4"/>
          <p:cNvSpPr txBox="1"/>
          <p:nvPr/>
        </p:nvSpPr>
        <p:spPr>
          <a:xfrm>
            <a:off x="899592" y="1059582"/>
            <a:ext cx="3593016"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1">
              <a:defRPr b="1" sz="2000">
                <a:latin typeface="微软雅黑"/>
                <a:ea typeface="微软雅黑"/>
                <a:cs typeface="微软雅黑"/>
                <a:sym typeface="微软雅黑"/>
              </a:defRPr>
            </a:pPr>
            <a:r>
              <a:t>水汽透过量检测方案</a:t>
            </a:r>
          </a:p>
        </p:txBody>
      </p:sp>
      <p:sp>
        <p:nvSpPr>
          <p:cNvPr id="284" name="标题 8"/>
          <p:cNvSpPr txBox="1"/>
          <p:nvPr/>
        </p:nvSpPr>
        <p:spPr>
          <a:xfrm>
            <a:off x="971598" y="292665"/>
            <a:ext cx="5897276" cy="424181"/>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chor="ctr">
            <a:spAutoFit/>
          </a:bodyPr>
          <a:lstStyle>
            <a:lvl1pPr defTabSz="1022985">
              <a:defRPr sz="2000">
                <a:solidFill>
                  <a:srgbClr val="595959"/>
                </a:solidFill>
                <a:latin typeface="微软雅黑"/>
                <a:ea typeface="微软雅黑"/>
                <a:cs typeface="微软雅黑"/>
                <a:sym typeface="微软雅黑"/>
              </a:defRPr>
            </a:lvl1pPr>
          </a:lstStyle>
          <a:p>
            <a:pPr/>
            <a:r>
              <a:t>二 、 包装材料的阻隔性检测方案</a:t>
            </a:r>
          </a:p>
        </p:txBody>
      </p:sp>
    </p:spTree>
  </p:cSld>
  <p:clrMapOvr>
    <a:masterClrMapping/>
  </p:clrMapOvr>
  <mc:AlternateContent xmlns:mc="http://schemas.openxmlformats.org/markup-compatibility/2006">
    <mc:Choice xmlns:p14="http://schemas.microsoft.com/office/powerpoint/2010/main" Requires="p14">
      <p:transition spd="slow" advClick="0" advTm="11000" p14:dur="1200">
        <p:wipe dir="l"/>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6" name="矩形 3"/>
          <p:cNvSpPr txBox="1"/>
          <p:nvPr/>
        </p:nvSpPr>
        <p:spPr>
          <a:xfrm>
            <a:off x="899524" y="976433"/>
            <a:ext cx="7719001" cy="6883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b="1">
                <a:latin typeface="微软雅黑"/>
                <a:ea typeface="微软雅黑"/>
                <a:cs typeface="微软雅黑"/>
                <a:sym typeface="微软雅黑"/>
              </a:defRPr>
            </a:pPr>
            <a:r>
              <a:t>杯式法 ------ 减重法水汽透过率测定仪系列</a:t>
            </a:r>
          </a:p>
          <a:p>
            <a:pPr>
              <a:defRPr>
                <a:latin typeface="微软雅黑"/>
                <a:ea typeface="微软雅黑"/>
                <a:cs typeface="微软雅黑"/>
                <a:sym typeface="微软雅黑"/>
              </a:defRPr>
            </a:pPr>
            <a:r>
              <a:t>     </a:t>
            </a:r>
          </a:p>
        </p:txBody>
      </p:sp>
      <p:sp>
        <p:nvSpPr>
          <p:cNvPr id="287" name="矩形 4"/>
          <p:cNvSpPr txBox="1"/>
          <p:nvPr/>
        </p:nvSpPr>
        <p:spPr>
          <a:xfrm>
            <a:off x="3635740" y="4011550"/>
            <a:ext cx="746406" cy="3454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sz="1400">
                <a:latin typeface="Arial"/>
                <a:ea typeface="Arial"/>
                <a:cs typeface="Arial"/>
                <a:sym typeface="Arial"/>
              </a:defRPr>
            </a:pPr>
            <a:r>
              <a:t>W302</a:t>
            </a:r>
            <a:r>
              <a:rPr>
                <a:latin typeface="微软雅黑"/>
                <a:ea typeface="微软雅黑"/>
                <a:cs typeface="微软雅黑"/>
                <a:sym typeface="微软雅黑"/>
              </a:rPr>
              <a:t>型</a:t>
            </a:r>
          </a:p>
        </p:txBody>
      </p:sp>
      <p:sp>
        <p:nvSpPr>
          <p:cNvPr id="288" name="矩形 5"/>
          <p:cNvSpPr txBox="1"/>
          <p:nvPr/>
        </p:nvSpPr>
        <p:spPr>
          <a:xfrm>
            <a:off x="3275810" y="4227109"/>
            <a:ext cx="1526539" cy="3454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1400">
                <a:latin typeface="微软雅黑"/>
                <a:ea typeface="微软雅黑"/>
                <a:cs typeface="微软雅黑"/>
                <a:sym typeface="微软雅黑"/>
              </a:defRPr>
            </a:lvl1pPr>
          </a:lstStyle>
          <a:p>
            <a:pPr/>
            <a:r>
              <a:t>水汽透过率测定仪</a:t>
            </a:r>
          </a:p>
        </p:txBody>
      </p:sp>
      <p:sp>
        <p:nvSpPr>
          <p:cNvPr id="289" name="矩形 6"/>
          <p:cNvSpPr txBox="1"/>
          <p:nvPr/>
        </p:nvSpPr>
        <p:spPr>
          <a:xfrm>
            <a:off x="6803831" y="4011217"/>
            <a:ext cx="746407" cy="3454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sz="1400">
                <a:latin typeface="Arial"/>
                <a:ea typeface="Arial"/>
                <a:cs typeface="Arial"/>
                <a:sym typeface="Arial"/>
              </a:defRPr>
            </a:pPr>
            <a:r>
              <a:t>W303</a:t>
            </a:r>
            <a:r>
              <a:rPr>
                <a:latin typeface="微软雅黑"/>
                <a:ea typeface="微软雅黑"/>
                <a:cs typeface="微软雅黑"/>
                <a:sym typeface="微软雅黑"/>
              </a:rPr>
              <a:t>型</a:t>
            </a:r>
          </a:p>
        </p:txBody>
      </p:sp>
      <p:sp>
        <p:nvSpPr>
          <p:cNvPr id="290" name="矩形 7"/>
          <p:cNvSpPr txBox="1"/>
          <p:nvPr/>
        </p:nvSpPr>
        <p:spPr>
          <a:xfrm>
            <a:off x="6443741" y="4226967"/>
            <a:ext cx="1526539" cy="3454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1400">
                <a:latin typeface="微软雅黑"/>
                <a:ea typeface="微软雅黑"/>
                <a:cs typeface="微软雅黑"/>
                <a:sym typeface="微软雅黑"/>
              </a:defRPr>
            </a:lvl1pPr>
          </a:lstStyle>
          <a:p>
            <a:pPr/>
            <a:r>
              <a:t>水汽透过率测定仪</a:t>
            </a:r>
          </a:p>
        </p:txBody>
      </p:sp>
      <p:pic>
        <p:nvPicPr>
          <p:cNvPr id="291" name="图片 8" descr="图片 8"/>
          <p:cNvPicPr>
            <a:picLocks noChangeAspect="1"/>
          </p:cNvPicPr>
          <p:nvPr/>
        </p:nvPicPr>
        <p:blipFill>
          <a:blip r:embed="rId2">
            <a:extLst/>
          </a:blip>
          <a:stretch>
            <a:fillRect/>
          </a:stretch>
        </p:blipFill>
        <p:spPr>
          <a:xfrm>
            <a:off x="5167891" y="2211703"/>
            <a:ext cx="3766821" cy="1369697"/>
          </a:xfrm>
          <a:prstGeom prst="rect">
            <a:avLst/>
          </a:prstGeom>
          <a:ln w="12700">
            <a:miter lim="400000"/>
          </a:ln>
        </p:spPr>
      </p:pic>
      <p:pic>
        <p:nvPicPr>
          <p:cNvPr id="292" name="图片 9" descr="图片 9"/>
          <p:cNvPicPr>
            <a:picLocks noChangeAspect="1"/>
          </p:cNvPicPr>
          <p:nvPr/>
        </p:nvPicPr>
        <p:blipFill>
          <a:blip r:embed="rId3">
            <a:extLst/>
          </a:blip>
          <a:stretch>
            <a:fillRect/>
          </a:stretch>
        </p:blipFill>
        <p:spPr>
          <a:xfrm>
            <a:off x="2195828" y="1995170"/>
            <a:ext cx="3099437" cy="2078992"/>
          </a:xfrm>
          <a:prstGeom prst="rect">
            <a:avLst/>
          </a:prstGeom>
          <a:ln w="12700">
            <a:miter lim="400000"/>
          </a:ln>
        </p:spPr>
      </p:pic>
      <p:pic>
        <p:nvPicPr>
          <p:cNvPr id="293" name="Picture 6" descr="Picture 6"/>
          <p:cNvPicPr>
            <a:picLocks noChangeAspect="1"/>
          </p:cNvPicPr>
          <p:nvPr/>
        </p:nvPicPr>
        <p:blipFill>
          <a:blip r:embed="rId4">
            <a:extLst/>
          </a:blip>
          <a:stretch>
            <a:fillRect/>
          </a:stretch>
        </p:blipFill>
        <p:spPr>
          <a:xfrm>
            <a:off x="107950" y="2002153"/>
            <a:ext cx="2298065" cy="1713867"/>
          </a:xfrm>
          <a:prstGeom prst="rect">
            <a:avLst/>
          </a:prstGeom>
          <a:ln>
            <a:solidFill>
              <a:schemeClr val="accent1"/>
            </a:solidFill>
          </a:ln>
        </p:spPr>
      </p:pic>
      <p:sp>
        <p:nvSpPr>
          <p:cNvPr id="294" name="矩形 11"/>
          <p:cNvSpPr txBox="1"/>
          <p:nvPr/>
        </p:nvSpPr>
        <p:spPr>
          <a:xfrm>
            <a:off x="899525" y="4012186"/>
            <a:ext cx="746406" cy="3454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sz="1400">
                <a:latin typeface="Arial"/>
                <a:ea typeface="Arial"/>
                <a:cs typeface="Arial"/>
                <a:sym typeface="Arial"/>
              </a:defRPr>
            </a:pPr>
            <a:r>
              <a:t>W301</a:t>
            </a:r>
            <a:r>
              <a:rPr>
                <a:latin typeface="微软雅黑"/>
                <a:ea typeface="微软雅黑"/>
                <a:cs typeface="微软雅黑"/>
                <a:sym typeface="微软雅黑"/>
              </a:rPr>
              <a:t>型</a:t>
            </a:r>
          </a:p>
        </p:txBody>
      </p:sp>
      <p:sp>
        <p:nvSpPr>
          <p:cNvPr id="295" name="矩形 12"/>
          <p:cNvSpPr txBox="1"/>
          <p:nvPr/>
        </p:nvSpPr>
        <p:spPr>
          <a:xfrm>
            <a:off x="539593" y="4227745"/>
            <a:ext cx="1620961" cy="345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400">
                <a:latin typeface="微软雅黑"/>
                <a:ea typeface="微软雅黑"/>
                <a:cs typeface="微软雅黑"/>
                <a:sym typeface="微软雅黑"/>
              </a:defRPr>
            </a:lvl1pPr>
          </a:lstStyle>
          <a:p>
            <a:pPr/>
            <a:r>
              <a:t>水汽透过率测定仪</a:t>
            </a:r>
          </a:p>
        </p:txBody>
      </p:sp>
      <p:sp>
        <p:nvSpPr>
          <p:cNvPr id="296" name="标题 8"/>
          <p:cNvSpPr txBox="1"/>
          <p:nvPr/>
        </p:nvSpPr>
        <p:spPr>
          <a:xfrm>
            <a:off x="971598" y="292665"/>
            <a:ext cx="5897276" cy="424181"/>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chor="ctr">
            <a:spAutoFit/>
          </a:bodyPr>
          <a:lstStyle>
            <a:lvl1pPr defTabSz="1022985">
              <a:defRPr sz="2000">
                <a:solidFill>
                  <a:srgbClr val="595959"/>
                </a:solidFill>
                <a:latin typeface="微软雅黑"/>
                <a:ea typeface="微软雅黑"/>
                <a:cs typeface="微软雅黑"/>
                <a:sym typeface="微软雅黑"/>
              </a:defRPr>
            </a:lvl1pPr>
          </a:lstStyle>
          <a:p>
            <a:pPr/>
            <a:r>
              <a:t>二 、 包装材料的阻隔性检测方案</a:t>
            </a:r>
          </a:p>
        </p:txBody>
      </p:sp>
    </p:spTree>
  </p:cSld>
  <p:clrMapOvr>
    <a:masterClrMapping/>
  </p:clrMapOvr>
  <mc:AlternateContent xmlns:mc="http://schemas.openxmlformats.org/markup-compatibility/2006">
    <mc:Choice xmlns:p14="http://schemas.microsoft.com/office/powerpoint/2010/main" Requires="p14">
      <p:transition spd="slow" advClick="0" advTm="11000" p14:dur="1200">
        <p:wipe dir="l"/>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8" name="矩形 2"/>
          <p:cNvSpPr txBox="1"/>
          <p:nvPr/>
        </p:nvSpPr>
        <p:spPr>
          <a:xfrm>
            <a:off x="1536184" y="3403382"/>
            <a:ext cx="746406" cy="3454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sz="1400">
                <a:latin typeface="Arial"/>
                <a:ea typeface="Arial"/>
                <a:cs typeface="Arial"/>
                <a:sym typeface="Arial"/>
              </a:defRPr>
            </a:pPr>
            <a:r>
              <a:t>W501</a:t>
            </a:r>
            <a:r>
              <a:rPr>
                <a:latin typeface="微软雅黑"/>
                <a:ea typeface="微软雅黑"/>
                <a:cs typeface="微软雅黑"/>
                <a:sym typeface="微软雅黑"/>
              </a:rPr>
              <a:t>型</a:t>
            </a:r>
          </a:p>
        </p:txBody>
      </p:sp>
      <p:sp>
        <p:nvSpPr>
          <p:cNvPr id="299" name="矩形 3"/>
          <p:cNvSpPr txBox="1"/>
          <p:nvPr/>
        </p:nvSpPr>
        <p:spPr>
          <a:xfrm>
            <a:off x="1187331" y="3727110"/>
            <a:ext cx="1526539" cy="3454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1400">
                <a:latin typeface="微软雅黑"/>
                <a:ea typeface="微软雅黑"/>
                <a:cs typeface="微软雅黑"/>
                <a:sym typeface="微软雅黑"/>
              </a:defRPr>
            </a:lvl1pPr>
          </a:lstStyle>
          <a:p>
            <a:pPr/>
            <a:r>
              <a:t>水汽透过率测定仪</a:t>
            </a:r>
          </a:p>
        </p:txBody>
      </p:sp>
      <p:sp>
        <p:nvSpPr>
          <p:cNvPr id="300" name="矩形 4"/>
          <p:cNvSpPr txBox="1"/>
          <p:nvPr/>
        </p:nvSpPr>
        <p:spPr>
          <a:xfrm>
            <a:off x="5856663" y="3356790"/>
            <a:ext cx="746406" cy="3454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sz="1400">
                <a:latin typeface="Arial"/>
                <a:ea typeface="Arial"/>
                <a:cs typeface="Arial"/>
                <a:sym typeface="Arial"/>
              </a:defRPr>
            </a:pPr>
            <a:r>
              <a:t>W533</a:t>
            </a:r>
            <a:r>
              <a:rPr>
                <a:latin typeface="微软雅黑"/>
                <a:ea typeface="微软雅黑"/>
                <a:cs typeface="微软雅黑"/>
                <a:sym typeface="微软雅黑"/>
              </a:rPr>
              <a:t>型</a:t>
            </a:r>
          </a:p>
        </p:txBody>
      </p:sp>
      <p:sp>
        <p:nvSpPr>
          <p:cNvPr id="301" name="矩形 5"/>
          <p:cNvSpPr txBox="1"/>
          <p:nvPr/>
        </p:nvSpPr>
        <p:spPr>
          <a:xfrm>
            <a:off x="5386161" y="3678944"/>
            <a:ext cx="1526539" cy="3454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1400">
                <a:latin typeface="微软雅黑"/>
                <a:ea typeface="微软雅黑"/>
                <a:cs typeface="微软雅黑"/>
                <a:sym typeface="微软雅黑"/>
              </a:defRPr>
            </a:lvl1pPr>
          </a:lstStyle>
          <a:p>
            <a:pPr/>
            <a:r>
              <a:t>水汽透过率测定仪</a:t>
            </a:r>
          </a:p>
        </p:txBody>
      </p:sp>
      <p:pic>
        <p:nvPicPr>
          <p:cNvPr id="302" name="Picture 2" descr="Picture 2"/>
          <p:cNvPicPr>
            <a:picLocks noChangeAspect="1"/>
          </p:cNvPicPr>
          <p:nvPr/>
        </p:nvPicPr>
        <p:blipFill>
          <a:blip r:embed="rId2">
            <a:extLst/>
          </a:blip>
          <a:stretch>
            <a:fillRect/>
          </a:stretch>
        </p:blipFill>
        <p:spPr>
          <a:xfrm>
            <a:off x="743915" y="1322927"/>
            <a:ext cx="2847977" cy="1958976"/>
          </a:xfrm>
          <a:prstGeom prst="rect">
            <a:avLst/>
          </a:prstGeom>
          <a:ln w="12700">
            <a:miter lim="400000"/>
          </a:ln>
        </p:spPr>
      </p:pic>
      <p:pic>
        <p:nvPicPr>
          <p:cNvPr id="303" name="Picture 2" descr="Picture 2"/>
          <p:cNvPicPr>
            <a:picLocks noChangeAspect="1"/>
          </p:cNvPicPr>
          <p:nvPr/>
        </p:nvPicPr>
        <p:blipFill>
          <a:blip r:embed="rId3">
            <a:extLst/>
          </a:blip>
          <a:stretch>
            <a:fillRect/>
          </a:stretch>
        </p:blipFill>
        <p:spPr>
          <a:xfrm>
            <a:off x="4343301" y="1165549"/>
            <a:ext cx="3706678" cy="2085009"/>
          </a:xfrm>
          <a:prstGeom prst="rect">
            <a:avLst/>
          </a:prstGeom>
          <a:ln w="12700">
            <a:miter lim="400000"/>
          </a:ln>
        </p:spPr>
      </p:pic>
      <p:sp>
        <p:nvSpPr>
          <p:cNvPr id="304" name="标题 8"/>
          <p:cNvSpPr txBox="1"/>
          <p:nvPr/>
        </p:nvSpPr>
        <p:spPr>
          <a:xfrm>
            <a:off x="971598" y="292665"/>
            <a:ext cx="5897276" cy="424181"/>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chor="ctr">
            <a:spAutoFit/>
          </a:bodyPr>
          <a:lstStyle>
            <a:lvl1pPr defTabSz="1022985">
              <a:defRPr sz="2000">
                <a:solidFill>
                  <a:srgbClr val="595959"/>
                </a:solidFill>
                <a:latin typeface="微软雅黑"/>
                <a:ea typeface="微软雅黑"/>
                <a:cs typeface="微软雅黑"/>
                <a:sym typeface="微软雅黑"/>
              </a:defRPr>
            </a:lvl1pPr>
          </a:lstStyle>
          <a:p>
            <a:pPr/>
            <a:r>
              <a:t>二 、 包装材料的阻隔性检测方案</a:t>
            </a:r>
          </a:p>
        </p:txBody>
      </p:sp>
    </p:spTree>
  </p:cSld>
  <p:clrMapOvr>
    <a:masterClrMapping/>
  </p:clrMapOvr>
  <mc:AlternateContent xmlns:mc="http://schemas.openxmlformats.org/markup-compatibility/2006">
    <mc:Choice xmlns:p14="http://schemas.microsoft.com/office/powerpoint/2010/main" Requires="p14">
      <p:transition spd="slow" advClick="0" advTm="11000" p14:dur="1200">
        <p:wipe dir="l"/>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6" name="Rectangle 3"/>
          <p:cNvSpPr txBox="1"/>
          <p:nvPr/>
        </p:nvSpPr>
        <p:spPr>
          <a:xfrm>
            <a:off x="752600" y="1115297"/>
            <a:ext cx="7707832" cy="370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p>
            <a:pPr>
              <a:defRPr sz="1600">
                <a:solidFill>
                  <a:srgbClr val="0070C0"/>
                </a:solidFill>
                <a:latin typeface="黑体"/>
                <a:ea typeface="黑体"/>
                <a:cs typeface="黑体"/>
                <a:sym typeface="黑体"/>
              </a:defRPr>
            </a:pPr>
            <a:r>
              <a:t>应用行业：</a:t>
            </a:r>
            <a:r>
              <a:rPr sz="1400">
                <a:solidFill>
                  <a:srgbClr val="000000"/>
                </a:solidFill>
                <a:latin typeface="微软雅黑"/>
                <a:ea typeface="微软雅黑"/>
                <a:cs typeface="微软雅黑"/>
                <a:sym typeface="微软雅黑"/>
              </a:rPr>
              <a:t>包装、薄膜、食品、药品、日化等行业，以及质检、药检、高校、科研机构等单位。</a:t>
            </a:r>
          </a:p>
        </p:txBody>
      </p:sp>
      <p:graphicFrame>
        <p:nvGraphicFramePr>
          <p:cNvPr id="307" name="表格 4"/>
          <p:cNvGraphicFramePr/>
          <p:nvPr/>
        </p:nvGraphicFramePr>
        <p:xfrm>
          <a:off x="1115616" y="1707652"/>
          <a:ext cx="6696744" cy="2612978"/>
        </p:xfrm>
        <a:graphic xmlns:a="http://schemas.openxmlformats.org/drawingml/2006/main">
          <a:graphicData uri="http://schemas.openxmlformats.org/drawingml/2006/table">
            <a:tbl>
              <a:tblPr firstCol="1" firstRow="1" lastCol="0" lastRow="0" bandCol="0" bandRow="0" rtl="0">
                <a:tableStyleId>{4C3C2611-4C71-4FC5-86AE-919BDF0F9419}</a:tableStyleId>
              </a:tblPr>
              <a:tblGrid>
                <a:gridCol w="1008112"/>
                <a:gridCol w="1155104"/>
                <a:gridCol w="2085256"/>
                <a:gridCol w="2448272"/>
              </a:tblGrid>
              <a:tr h="588912">
                <a:tc>
                  <a:txBody>
                    <a:bodyPr/>
                    <a:lstStyle/>
                    <a:p>
                      <a:pPr algn="ctr" defTabSz="1022985">
                        <a:defRPr b="0" sz="1800"/>
                      </a:pPr>
                      <a:r>
                        <a:rPr b="1" sz="1400">
                          <a:latin typeface="微软雅黑"/>
                          <a:ea typeface="微软雅黑"/>
                          <a:cs typeface="微软雅黑"/>
                          <a:sym typeface="微软雅黑"/>
                        </a:rPr>
                        <a:t>检测对象</a:t>
                      </a:r>
                    </a:p>
                  </a:txBody>
                  <a:tcPr marL="0" marR="0" marT="0" marB="0" anchor="ctr" anchorCtr="0" horzOverflow="overflow">
                    <a:lnL w="12700">
                      <a:solidFill>
                        <a:schemeClr val="accent1"/>
                      </a:solidFill>
                    </a:lnL>
                    <a:lnR w="12700">
                      <a:solidFill>
                        <a:schemeClr val="accent1"/>
                      </a:solidFill>
                    </a:lnR>
                    <a:lnB w="25400">
                      <a:solidFill>
                        <a:schemeClr val="accent1"/>
                      </a:solidFill>
                    </a:lnB>
                  </a:tcPr>
                </a:tc>
                <a:tc gridSpan="2">
                  <a:txBody>
                    <a:bodyPr/>
                    <a:lstStyle/>
                    <a:p>
                      <a:pPr algn="ctr" defTabSz="1022985">
                        <a:defRPr b="0" sz="1800"/>
                      </a:pPr>
                      <a:r>
                        <a:rPr b="1" sz="1400">
                          <a:latin typeface="微软雅黑"/>
                          <a:ea typeface="微软雅黑"/>
                          <a:cs typeface="微软雅黑"/>
                          <a:sym typeface="微软雅黑"/>
                        </a:rPr>
                        <a:t>材料类型</a:t>
                      </a:r>
                    </a:p>
                  </a:txBody>
                  <a:tcPr marL="0" marR="0" marT="0" marB="0" anchor="ctr" anchorCtr="0" horzOverflow="overflow">
                    <a:lnL w="12700">
                      <a:solidFill>
                        <a:schemeClr val="accent1"/>
                      </a:solidFill>
                    </a:lnL>
                    <a:lnR w="12700">
                      <a:solidFill>
                        <a:schemeClr val="accent1"/>
                      </a:solidFill>
                    </a:lnR>
                    <a:lnB w="25400">
                      <a:solidFill>
                        <a:schemeClr val="accent1"/>
                      </a:solidFill>
                    </a:lnB>
                  </a:tcPr>
                </a:tc>
                <a:tc hMerge="1">
                  <a:tcPr/>
                </a:tc>
                <a:tc>
                  <a:txBody>
                    <a:bodyPr/>
                    <a:lstStyle/>
                    <a:p>
                      <a:pPr algn="ctr" defTabSz="1022985">
                        <a:defRPr b="0" sz="1800"/>
                      </a:pPr>
                      <a:r>
                        <a:rPr b="1" sz="1400">
                          <a:latin typeface="微软雅黑"/>
                          <a:ea typeface="微软雅黑"/>
                          <a:cs typeface="微软雅黑"/>
                          <a:sym typeface="微软雅黑"/>
                        </a:rPr>
                        <a:t>应用举例</a:t>
                      </a:r>
                    </a:p>
                  </a:txBody>
                  <a:tcPr marL="0" marR="0" marT="0" marB="0" anchor="ctr" anchorCtr="0" horzOverflow="overflow">
                    <a:lnL w="12700">
                      <a:solidFill>
                        <a:schemeClr val="accent1"/>
                      </a:solidFill>
                    </a:lnL>
                    <a:lnR w="12700">
                      <a:solidFill>
                        <a:schemeClr val="accent1"/>
                      </a:solidFill>
                    </a:lnR>
                    <a:lnB w="25400">
                      <a:solidFill>
                        <a:schemeClr val="accent1"/>
                      </a:solidFill>
                    </a:lnB>
                  </a:tcPr>
                </a:tc>
              </a:tr>
              <a:tr h="720080">
                <a:tc rowSpan="3">
                  <a:txBody>
                    <a:bodyPr/>
                    <a:lstStyle/>
                    <a:p>
                      <a:pPr algn="ctr" defTabSz="1022985">
                        <a:defRPr sz="1400">
                          <a:latin typeface="微软雅黑"/>
                          <a:ea typeface="微软雅黑"/>
                          <a:cs typeface="微软雅黑"/>
                          <a:sym typeface="微软雅黑"/>
                        </a:defRPr>
                      </a:pPr>
                      <a:r>
                        <a:t>包装材料</a:t>
                      </a:r>
                    </a:p>
                    <a:p>
                      <a:pPr algn="ctr" defTabSz="1022985">
                        <a:defRPr sz="1400">
                          <a:latin typeface="微软雅黑"/>
                          <a:ea typeface="微软雅黑"/>
                          <a:cs typeface="微软雅黑"/>
                          <a:sym typeface="微软雅黑"/>
                        </a:defRPr>
                      </a:pPr>
                      <a:r>
                        <a:t>测试</a:t>
                      </a:r>
                      <a:endParaRPr>
                        <a:latin typeface="Times New Roman"/>
                        <a:ea typeface="Times New Roman"/>
                        <a:cs typeface="Times New Roman"/>
                        <a:sym typeface="Times New Roman"/>
                      </a:endParaRPr>
                    </a:p>
                  </a:txBody>
                  <a:tcPr marL="0" marR="0" marT="0" marB="0" anchor="ctr" anchorCtr="0" horzOverflow="overflow">
                    <a:lnL w="12700">
                      <a:solidFill>
                        <a:schemeClr val="accent1"/>
                      </a:solidFill>
                    </a:lnL>
                    <a:lnR w="12700">
                      <a:solidFill>
                        <a:schemeClr val="accent1"/>
                      </a:solidFill>
                    </a:lnR>
                    <a:lnT w="25400">
                      <a:solidFill>
                        <a:schemeClr val="accent1"/>
                      </a:solidFill>
                    </a:lnT>
                    <a:lnB w="12700">
                      <a:solidFill>
                        <a:schemeClr val="accent1"/>
                      </a:solidFill>
                    </a:lnB>
                  </a:tcPr>
                </a:tc>
                <a:tc>
                  <a:txBody>
                    <a:bodyPr/>
                    <a:lstStyle/>
                    <a:p>
                      <a:pPr algn="ctr" defTabSz="1022985">
                        <a:defRPr sz="1800"/>
                      </a:pPr>
                      <a:r>
                        <a:rPr sz="1400">
                          <a:latin typeface="微软雅黑"/>
                          <a:ea typeface="微软雅黑"/>
                          <a:cs typeface="微软雅黑"/>
                          <a:sym typeface="微软雅黑"/>
                        </a:rPr>
                        <a:t>薄膜</a:t>
                      </a:r>
                    </a:p>
                  </a:txBody>
                  <a:tcPr marL="0" marR="0" marT="0" marB="0" anchor="ctr" anchorCtr="0" horzOverflow="overflow">
                    <a:lnL w="12700">
                      <a:solidFill>
                        <a:schemeClr val="accent1"/>
                      </a:solidFill>
                    </a:lnL>
                    <a:lnR w="12700">
                      <a:solidFill>
                        <a:schemeClr val="accent1"/>
                      </a:solidFill>
                    </a:lnR>
                    <a:lnT w="25400">
                      <a:solidFill>
                        <a:schemeClr val="accent1"/>
                      </a:solidFill>
                    </a:lnT>
                    <a:lnB w="12700">
                      <a:solidFill>
                        <a:schemeClr val="accent1"/>
                      </a:solidFill>
                    </a:lnB>
                  </a:tcPr>
                </a:tc>
                <a:tc>
                  <a:txBody>
                    <a:bodyPr/>
                    <a:lstStyle/>
                    <a:p>
                      <a:pPr algn="ctr" defTabSz="1022985">
                        <a:defRPr sz="1800"/>
                      </a:pPr>
                      <a:r>
                        <a:rPr sz="1400">
                          <a:latin typeface="微软雅黑"/>
                          <a:ea typeface="微软雅黑"/>
                          <a:cs typeface="微软雅黑"/>
                          <a:sym typeface="微软雅黑"/>
                        </a:rPr>
                        <a:t>适用于各种塑料、铝等制成的薄膜</a:t>
                      </a:r>
                    </a:p>
                  </a:txBody>
                  <a:tcPr marL="0" marR="0" marT="0" marB="0" anchor="ctr" anchorCtr="0" horzOverflow="overflow">
                    <a:lnL w="12700">
                      <a:solidFill>
                        <a:schemeClr val="accent1"/>
                      </a:solidFill>
                    </a:lnL>
                    <a:lnR w="12700">
                      <a:solidFill>
                        <a:schemeClr val="accent1"/>
                      </a:solidFill>
                    </a:lnR>
                    <a:lnT w="25400">
                      <a:solidFill>
                        <a:schemeClr val="accent1"/>
                      </a:solidFill>
                    </a:lnT>
                    <a:lnB w="12700">
                      <a:solidFill>
                        <a:schemeClr val="accent1"/>
                      </a:solidFill>
                    </a:lnB>
                  </a:tcPr>
                </a:tc>
                <a:tc>
                  <a:txBody>
                    <a:bodyPr/>
                    <a:lstStyle/>
                    <a:p>
                      <a:pPr algn="ctr" defTabSz="1022985">
                        <a:defRPr sz="1800"/>
                      </a:pPr>
                      <a:r>
                        <a:rPr sz="1400">
                          <a:latin typeface="微软雅黑"/>
                          <a:ea typeface="微软雅黑"/>
                          <a:cs typeface="微软雅黑"/>
                          <a:sym typeface="微软雅黑"/>
                        </a:rPr>
                        <a:t>如塑料薄膜、塑料复合薄膜、共挤膜、铝箔、镀铝膜等</a:t>
                      </a:r>
                    </a:p>
                  </a:txBody>
                  <a:tcPr marL="0" marR="0" marT="0" marB="0" anchor="ctr" anchorCtr="0" horzOverflow="overflow">
                    <a:lnL w="12700">
                      <a:solidFill>
                        <a:schemeClr val="accent1"/>
                      </a:solidFill>
                    </a:lnL>
                    <a:lnR w="12700">
                      <a:solidFill>
                        <a:schemeClr val="accent1"/>
                      </a:solidFill>
                    </a:lnR>
                    <a:lnT w="25400">
                      <a:solidFill>
                        <a:schemeClr val="accent1"/>
                      </a:solidFill>
                    </a:lnT>
                    <a:lnB w="12700">
                      <a:solidFill>
                        <a:schemeClr val="accent1"/>
                      </a:solidFill>
                    </a:lnB>
                  </a:tcPr>
                </a:tc>
              </a:tr>
              <a:tr h="779240">
                <a:tc vMerge="1">
                  <a:tcPr/>
                </a:tc>
                <a:tc>
                  <a:txBody>
                    <a:bodyPr/>
                    <a:lstStyle/>
                    <a:p>
                      <a:pPr algn="ctr" defTabSz="1022985">
                        <a:defRPr sz="1800"/>
                      </a:pPr>
                      <a:r>
                        <a:rPr sz="1400">
                          <a:latin typeface="微软雅黑"/>
                          <a:ea typeface="微软雅黑"/>
                          <a:cs typeface="微软雅黑"/>
                          <a:sym typeface="微软雅黑"/>
                        </a:rPr>
                        <a:t>片材</a:t>
                      </a:r>
                    </a:p>
                  </a:txBody>
                  <a:tcPr marL="0" marR="0" marT="0" marB="0" anchor="ctr" anchorCtr="0" horzOverflow="overflow">
                    <a:lnL w="12700">
                      <a:solidFill>
                        <a:schemeClr val="accent1"/>
                      </a:solidFill>
                    </a:lnL>
                    <a:lnR w="12700">
                      <a:solidFill>
                        <a:schemeClr val="accent1"/>
                      </a:solidFill>
                    </a:lnR>
                    <a:lnT w="12700">
                      <a:solidFill>
                        <a:schemeClr val="accent1"/>
                      </a:solidFill>
                    </a:lnT>
                    <a:lnB w="12700">
                      <a:solidFill>
                        <a:schemeClr val="accent1"/>
                      </a:solidFill>
                    </a:lnB>
                    <a:noFill/>
                  </a:tcPr>
                </a:tc>
                <a:tc>
                  <a:txBody>
                    <a:bodyPr/>
                    <a:lstStyle/>
                    <a:p>
                      <a:pPr algn="ctr" defTabSz="1022985">
                        <a:defRPr sz="1800"/>
                      </a:pPr>
                      <a:r>
                        <a:rPr sz="1400">
                          <a:latin typeface="微软雅黑"/>
                          <a:ea typeface="微软雅黑"/>
                          <a:cs typeface="微软雅黑"/>
                          <a:sym typeface="微软雅黑"/>
                        </a:rPr>
                        <a:t>适用于各种塑料、橡胶、建材等片材</a:t>
                      </a:r>
                    </a:p>
                  </a:txBody>
                  <a:tcPr marL="0" marR="0" marT="0" marB="0" anchor="ctr" anchorCtr="0" horzOverflow="overflow">
                    <a:lnL w="12700">
                      <a:solidFill>
                        <a:schemeClr val="accent1"/>
                      </a:solidFill>
                    </a:lnL>
                    <a:lnR w="12700">
                      <a:solidFill>
                        <a:schemeClr val="accent1"/>
                      </a:solidFill>
                    </a:lnR>
                    <a:lnT w="12700">
                      <a:solidFill>
                        <a:schemeClr val="accent1"/>
                      </a:solidFill>
                    </a:lnT>
                    <a:lnB w="12700">
                      <a:solidFill>
                        <a:schemeClr val="accent1"/>
                      </a:solidFill>
                    </a:lnB>
                    <a:noFill/>
                  </a:tcPr>
                </a:tc>
                <a:tc>
                  <a:txBody>
                    <a:bodyPr/>
                    <a:lstStyle/>
                    <a:p>
                      <a:pPr algn="ctr" defTabSz="1022985">
                        <a:defRPr sz="1400">
                          <a:latin typeface="微软雅黑"/>
                          <a:ea typeface="微软雅黑"/>
                          <a:cs typeface="微软雅黑"/>
                          <a:sym typeface="微软雅黑"/>
                        </a:defRPr>
                      </a:pPr>
                      <a:r>
                        <a:t>如</a:t>
                      </a:r>
                      <a:r>
                        <a:rPr>
                          <a:latin typeface="+mj-lt"/>
                          <a:ea typeface="+mj-ea"/>
                          <a:cs typeface="+mj-cs"/>
                          <a:sym typeface="Calibri"/>
                        </a:rPr>
                        <a:t>PP</a:t>
                      </a:r>
                      <a:r>
                        <a:t>、</a:t>
                      </a:r>
                      <a:r>
                        <a:rPr>
                          <a:latin typeface="+mj-lt"/>
                          <a:ea typeface="+mj-ea"/>
                          <a:cs typeface="+mj-cs"/>
                          <a:sym typeface="Calibri"/>
                        </a:rPr>
                        <a:t>PVC</a:t>
                      </a:r>
                      <a:r>
                        <a:t>、</a:t>
                      </a:r>
                      <a:r>
                        <a:rPr>
                          <a:latin typeface="+mj-lt"/>
                          <a:ea typeface="+mj-ea"/>
                          <a:cs typeface="+mj-cs"/>
                          <a:sym typeface="Calibri"/>
                        </a:rPr>
                        <a:t>PVDC</a:t>
                      </a:r>
                      <a:r>
                        <a:t>片材等</a:t>
                      </a:r>
                    </a:p>
                  </a:txBody>
                  <a:tcPr marL="0" marR="0" marT="0" marB="0" anchor="ctr" anchorCtr="0" horzOverflow="overflow">
                    <a:lnL w="12700">
                      <a:solidFill>
                        <a:schemeClr val="accent1"/>
                      </a:solidFill>
                    </a:lnL>
                    <a:lnR w="12700">
                      <a:solidFill>
                        <a:schemeClr val="accent1"/>
                      </a:solidFill>
                    </a:lnR>
                    <a:lnT w="12700">
                      <a:solidFill>
                        <a:schemeClr val="accent1"/>
                      </a:solidFill>
                    </a:lnT>
                    <a:lnB w="12700">
                      <a:solidFill>
                        <a:schemeClr val="accent1"/>
                      </a:solidFill>
                    </a:lnB>
                    <a:noFill/>
                  </a:tcPr>
                </a:tc>
              </a:tr>
              <a:tr h="524744">
                <a:tc vMerge="1">
                  <a:tcPr/>
                </a:tc>
                <a:tc gridSpan="3">
                  <a:txBody>
                    <a:bodyPr/>
                    <a:lstStyle/>
                    <a:p>
                      <a:pPr algn="ctr" defTabSz="1022985">
                        <a:defRPr sz="1400">
                          <a:latin typeface="微软雅黑"/>
                          <a:ea typeface="微软雅黑"/>
                          <a:cs typeface="微软雅黑"/>
                          <a:sym typeface="微软雅黑"/>
                        </a:defRPr>
                      </a:pPr>
                    </a:p>
                    <a:p>
                      <a:pPr algn="ctr" defTabSz="1022985">
                        <a:defRPr sz="1400">
                          <a:latin typeface="微软雅黑"/>
                          <a:ea typeface="微软雅黑"/>
                          <a:cs typeface="微软雅黑"/>
                          <a:sym typeface="微软雅黑"/>
                        </a:defRPr>
                      </a:pPr>
                      <a:r>
                        <a:t>一般适用于水蒸气透过量不低于2g/（m</a:t>
                      </a:r>
                      <a:r>
                        <a:rPr baseline="30000"/>
                        <a:t>2</a:t>
                      </a:r>
                      <a:r>
                        <a:t>•24h）的薄膜、薄片</a:t>
                      </a:r>
                    </a:p>
                  </a:txBody>
                  <a:tcPr marL="0" marR="0" marT="0" marB="0" anchor="ctr" anchorCtr="0" horzOverflow="overflow">
                    <a:lnL w="12700">
                      <a:solidFill>
                        <a:schemeClr val="accent1"/>
                      </a:solidFill>
                    </a:lnL>
                    <a:lnR w="12700">
                      <a:solidFill>
                        <a:schemeClr val="accent1"/>
                      </a:solidFill>
                    </a:lnR>
                    <a:lnT w="12700">
                      <a:solidFill>
                        <a:schemeClr val="accent1"/>
                      </a:solidFill>
                    </a:lnT>
                    <a:lnB w="12700">
                      <a:solidFill>
                        <a:schemeClr val="accent1"/>
                      </a:solidFill>
                    </a:lnB>
                  </a:tcPr>
                </a:tc>
                <a:tc hMerge="1">
                  <a:tcPr/>
                </a:tc>
                <a:tc hMerge="1">
                  <a:tcPr/>
                </a:tc>
              </a:tr>
            </a:tbl>
          </a:graphicData>
        </a:graphic>
      </p:graphicFrame>
      <p:sp>
        <p:nvSpPr>
          <p:cNvPr id="308" name="标题 8"/>
          <p:cNvSpPr txBox="1"/>
          <p:nvPr/>
        </p:nvSpPr>
        <p:spPr>
          <a:xfrm>
            <a:off x="971598" y="292665"/>
            <a:ext cx="5897276" cy="424181"/>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chor="ctr">
            <a:spAutoFit/>
          </a:bodyPr>
          <a:lstStyle>
            <a:lvl1pPr defTabSz="1022985">
              <a:defRPr sz="2000">
                <a:solidFill>
                  <a:srgbClr val="595959"/>
                </a:solidFill>
                <a:latin typeface="微软雅黑"/>
                <a:ea typeface="微软雅黑"/>
                <a:cs typeface="微软雅黑"/>
                <a:sym typeface="微软雅黑"/>
              </a:defRPr>
            </a:lvl1pPr>
          </a:lstStyle>
          <a:p>
            <a:pPr/>
            <a:r>
              <a:t>二 、 包装材料的阻隔性检测方案</a:t>
            </a:r>
          </a:p>
        </p:txBody>
      </p:sp>
    </p:spTree>
  </p:cSld>
  <p:clrMapOvr>
    <a:masterClrMapping/>
  </p:clrMapOvr>
  <mc:AlternateContent xmlns:mc="http://schemas.openxmlformats.org/markup-compatibility/2006">
    <mc:Choice xmlns:p14="http://schemas.microsoft.com/office/powerpoint/2010/main" Requires="p14">
      <p:transition spd="slow" advClick="0" advTm="11000" p14:dur="1200">
        <p:wipe dir="l"/>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0" name="Picture 6" descr="Picture 6"/>
          <p:cNvPicPr>
            <a:picLocks noChangeAspect="1"/>
          </p:cNvPicPr>
          <p:nvPr/>
        </p:nvPicPr>
        <p:blipFill>
          <a:blip r:embed="rId3">
            <a:extLst/>
          </a:blip>
          <a:stretch>
            <a:fillRect/>
          </a:stretch>
        </p:blipFill>
        <p:spPr>
          <a:xfrm>
            <a:off x="1000798" y="1036337"/>
            <a:ext cx="2355951" cy="2191581"/>
          </a:xfrm>
          <a:prstGeom prst="rect">
            <a:avLst/>
          </a:prstGeom>
          <a:ln w="12700">
            <a:miter lim="400000"/>
          </a:ln>
        </p:spPr>
      </p:pic>
      <p:pic>
        <p:nvPicPr>
          <p:cNvPr id="311" name="Picture 97" descr="Picture 97"/>
          <p:cNvPicPr>
            <a:picLocks noChangeAspect="1"/>
          </p:cNvPicPr>
          <p:nvPr/>
        </p:nvPicPr>
        <p:blipFill>
          <a:blip r:embed="rId4">
            <a:extLst/>
          </a:blip>
          <a:stretch>
            <a:fillRect/>
          </a:stretch>
        </p:blipFill>
        <p:spPr>
          <a:xfrm>
            <a:off x="4762179" y="1036337"/>
            <a:ext cx="2880322" cy="2315531"/>
          </a:xfrm>
          <a:prstGeom prst="rect">
            <a:avLst/>
          </a:prstGeom>
          <a:ln w="12700">
            <a:miter lim="400000"/>
          </a:ln>
        </p:spPr>
      </p:pic>
      <p:sp>
        <p:nvSpPr>
          <p:cNvPr id="312" name="矩形 1"/>
          <p:cNvSpPr txBox="1"/>
          <p:nvPr/>
        </p:nvSpPr>
        <p:spPr>
          <a:xfrm>
            <a:off x="435849" y="3566921"/>
            <a:ext cx="4582668" cy="955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171450" indent="-171450">
              <a:buSzPct val="100000"/>
              <a:buChar char="●"/>
              <a:defRPr sz="1200">
                <a:latin typeface="微软雅黑"/>
                <a:ea typeface="微软雅黑"/>
                <a:cs typeface="微软雅黑"/>
                <a:sym typeface="微软雅黑"/>
              </a:defRPr>
            </a:pPr>
            <a:r>
              <a:t>下腔：透湿杯内盛放</a:t>
            </a:r>
            <a:r>
              <a:rPr b="1"/>
              <a:t>蒸馏水</a:t>
            </a:r>
            <a:endParaRPr>
              <a:latin typeface="Arial"/>
              <a:ea typeface="Arial"/>
              <a:cs typeface="Arial"/>
              <a:sym typeface="Arial"/>
            </a:endParaRPr>
          </a:p>
          <a:p>
            <a:pPr marL="171450" indent="-171450">
              <a:buSzPct val="100000"/>
              <a:buChar char="●"/>
              <a:defRPr sz="1200">
                <a:latin typeface="微软雅黑"/>
                <a:ea typeface="微软雅黑"/>
                <a:cs typeface="微软雅黑"/>
                <a:sym typeface="微软雅黑"/>
              </a:defRPr>
            </a:pPr>
            <a:r>
              <a:t>上腔：干燥装置</a:t>
            </a:r>
            <a:endParaRPr b="1">
              <a:latin typeface="Arial"/>
              <a:ea typeface="Arial"/>
              <a:cs typeface="Arial"/>
              <a:sym typeface="Arial"/>
            </a:endParaRPr>
          </a:p>
          <a:p>
            <a:pPr marL="171450" indent="-171450">
              <a:buSzPct val="100000"/>
              <a:buChar char="●"/>
              <a:defRPr sz="1200">
                <a:latin typeface="微软雅黑"/>
                <a:ea typeface="微软雅黑"/>
                <a:cs typeface="微软雅黑"/>
                <a:sym typeface="微软雅黑"/>
              </a:defRPr>
            </a:pPr>
            <a:r>
              <a:t>湿度差：使水蒸气透过试样进入干燥的一侧</a:t>
            </a:r>
            <a:endParaRPr>
              <a:latin typeface="Arial"/>
              <a:ea typeface="Arial"/>
              <a:cs typeface="Arial"/>
              <a:sym typeface="Arial"/>
            </a:endParaRPr>
          </a:p>
          <a:p>
            <a:pPr marL="171450" indent="-171450">
              <a:buSzPct val="100000"/>
              <a:buChar char="●"/>
              <a:defRPr sz="1200">
                <a:latin typeface="微软雅黑"/>
                <a:ea typeface="微软雅黑"/>
                <a:cs typeface="微软雅黑"/>
                <a:sym typeface="微软雅黑"/>
              </a:defRPr>
            </a:pPr>
            <a:r>
              <a:t>计算：通过测定透湿杯重量的</a:t>
            </a:r>
            <a:r>
              <a:rPr b="1"/>
              <a:t>递减</a:t>
            </a:r>
            <a:r>
              <a:t>变化计算出水汽透过率</a:t>
            </a:r>
          </a:p>
        </p:txBody>
      </p:sp>
      <p:sp>
        <p:nvSpPr>
          <p:cNvPr id="313" name="矩形 10"/>
          <p:cNvSpPr txBox="1"/>
          <p:nvPr/>
        </p:nvSpPr>
        <p:spPr>
          <a:xfrm>
            <a:off x="5004048" y="3566921"/>
            <a:ext cx="4248473" cy="955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171450" indent="-171450">
              <a:buSzPct val="100000"/>
              <a:buChar char="●"/>
              <a:defRPr sz="1200">
                <a:latin typeface="微软雅黑"/>
                <a:ea typeface="微软雅黑"/>
                <a:cs typeface="微软雅黑"/>
                <a:sym typeface="微软雅黑"/>
              </a:defRPr>
            </a:pPr>
            <a:r>
              <a:t>下腔：干燥装置</a:t>
            </a:r>
            <a:endParaRPr>
              <a:latin typeface="Arial"/>
              <a:ea typeface="Arial"/>
              <a:cs typeface="Arial"/>
              <a:sym typeface="Arial"/>
            </a:endParaRPr>
          </a:p>
          <a:p>
            <a:pPr marL="171450" indent="-171450">
              <a:buSzPct val="100000"/>
              <a:buChar char="●"/>
              <a:defRPr sz="1200">
                <a:latin typeface="微软雅黑"/>
                <a:ea typeface="微软雅黑"/>
                <a:cs typeface="微软雅黑"/>
                <a:sym typeface="微软雅黑"/>
              </a:defRPr>
            </a:pPr>
            <a:r>
              <a:t>上腔：湿度氮气</a:t>
            </a:r>
            <a:endParaRPr>
              <a:latin typeface="Arial"/>
              <a:ea typeface="Arial"/>
              <a:cs typeface="Arial"/>
              <a:sym typeface="Arial"/>
            </a:endParaRPr>
          </a:p>
          <a:p>
            <a:pPr marL="171450" indent="-171450">
              <a:buSzPct val="100000"/>
              <a:buChar char="●"/>
              <a:defRPr sz="1200">
                <a:latin typeface="微软雅黑"/>
                <a:ea typeface="微软雅黑"/>
                <a:cs typeface="微软雅黑"/>
                <a:sym typeface="微软雅黑"/>
              </a:defRPr>
            </a:pPr>
            <a:r>
              <a:t>湿度差：使水蒸气透过试样进入干燥的一侧</a:t>
            </a:r>
            <a:endParaRPr>
              <a:latin typeface="Arial"/>
              <a:ea typeface="Arial"/>
              <a:cs typeface="Arial"/>
              <a:sym typeface="Arial"/>
            </a:endParaRPr>
          </a:p>
          <a:p>
            <a:pPr marL="171450" indent="-171450">
              <a:buSzPct val="100000"/>
              <a:buChar char="●"/>
              <a:defRPr sz="1200">
                <a:latin typeface="微软雅黑"/>
                <a:ea typeface="微软雅黑"/>
                <a:cs typeface="微软雅黑"/>
                <a:sym typeface="微软雅黑"/>
              </a:defRPr>
            </a:pPr>
            <a:r>
              <a:t>计算：通过测定透湿杯重量的</a:t>
            </a:r>
            <a:r>
              <a:rPr b="1"/>
              <a:t>递增</a:t>
            </a:r>
            <a:r>
              <a:t>变化计算出水汽透过率</a:t>
            </a:r>
          </a:p>
        </p:txBody>
      </p:sp>
      <p:sp>
        <p:nvSpPr>
          <p:cNvPr id="314" name="矩形 11"/>
          <p:cNvSpPr txBox="1"/>
          <p:nvPr/>
        </p:nvSpPr>
        <p:spPr>
          <a:xfrm>
            <a:off x="1672624" y="3227914"/>
            <a:ext cx="993139" cy="3454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1400">
                <a:latin typeface="微软雅黑"/>
                <a:ea typeface="微软雅黑"/>
                <a:cs typeface="微软雅黑"/>
                <a:sym typeface="微软雅黑"/>
              </a:defRPr>
            </a:lvl1pPr>
          </a:lstStyle>
          <a:p>
            <a:pPr/>
            <a:r>
              <a:t>减重法系列</a:t>
            </a:r>
          </a:p>
        </p:txBody>
      </p:sp>
      <p:sp>
        <p:nvSpPr>
          <p:cNvPr id="315" name="矩形 12"/>
          <p:cNvSpPr txBox="1"/>
          <p:nvPr/>
        </p:nvSpPr>
        <p:spPr>
          <a:xfrm>
            <a:off x="5786523" y="3237490"/>
            <a:ext cx="993139" cy="3454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1400">
                <a:latin typeface="微软雅黑"/>
                <a:ea typeface="微软雅黑"/>
                <a:cs typeface="微软雅黑"/>
                <a:sym typeface="微软雅黑"/>
              </a:defRPr>
            </a:lvl1pPr>
          </a:lstStyle>
          <a:p>
            <a:pPr/>
            <a:r>
              <a:t>增重法系列</a:t>
            </a:r>
          </a:p>
        </p:txBody>
      </p:sp>
      <p:sp>
        <p:nvSpPr>
          <p:cNvPr id="316" name="标题 8"/>
          <p:cNvSpPr txBox="1"/>
          <p:nvPr/>
        </p:nvSpPr>
        <p:spPr>
          <a:xfrm>
            <a:off x="971598" y="292665"/>
            <a:ext cx="5897276" cy="424181"/>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chor="ctr">
            <a:spAutoFit/>
          </a:bodyPr>
          <a:lstStyle>
            <a:lvl1pPr defTabSz="1022985">
              <a:defRPr sz="2000">
                <a:solidFill>
                  <a:srgbClr val="595959"/>
                </a:solidFill>
                <a:latin typeface="微软雅黑"/>
                <a:ea typeface="微软雅黑"/>
                <a:cs typeface="微软雅黑"/>
                <a:sym typeface="微软雅黑"/>
              </a:defRPr>
            </a:lvl1pPr>
          </a:lstStyle>
          <a:p>
            <a:pPr/>
            <a:r>
              <a:t>二 、 包装材料的阻隔性检测方案</a:t>
            </a:r>
          </a:p>
        </p:txBody>
      </p:sp>
    </p:spTree>
  </p:cSld>
  <p:clrMapOvr>
    <a:masterClrMapping/>
  </p:clrMapOvr>
  <mc:AlternateContent xmlns:mc="http://schemas.openxmlformats.org/markup-compatibility/2006">
    <mc:Choice xmlns:p14="http://schemas.microsoft.com/office/powerpoint/2010/main" Requires="p14">
      <p:transition spd="slow" advClick="0" advTm="11000" p14:dur="1200">
        <p:wipe dir="l"/>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0" name="矩形 4"/>
          <p:cNvSpPr txBox="1"/>
          <p:nvPr/>
        </p:nvSpPr>
        <p:spPr>
          <a:xfrm>
            <a:off x="611559" y="913482"/>
            <a:ext cx="8064897" cy="624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b="1">
                <a:latin typeface="微软雅黑"/>
                <a:ea typeface="微软雅黑"/>
                <a:cs typeface="微软雅黑"/>
                <a:sym typeface="微软雅黑"/>
              </a:defRPr>
            </a:lvl1pPr>
          </a:lstStyle>
          <a:p>
            <a:pPr/>
            <a:r>
              <a:t>电解法系列水汽透过率测定仪</a:t>
            </a:r>
          </a:p>
        </p:txBody>
      </p:sp>
      <p:sp>
        <p:nvSpPr>
          <p:cNvPr id="321" name="矩形 5"/>
          <p:cNvSpPr txBox="1"/>
          <p:nvPr/>
        </p:nvSpPr>
        <p:spPr>
          <a:xfrm>
            <a:off x="1904438" y="3992343"/>
            <a:ext cx="746406" cy="3454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sz="1400">
                <a:latin typeface="Arial"/>
                <a:ea typeface="Arial"/>
                <a:cs typeface="Arial"/>
                <a:sym typeface="Arial"/>
              </a:defRPr>
            </a:pPr>
            <a:r>
              <a:t>W202</a:t>
            </a:r>
            <a:r>
              <a:rPr>
                <a:latin typeface="微软雅黑"/>
                <a:ea typeface="微软雅黑"/>
                <a:cs typeface="微软雅黑"/>
                <a:sym typeface="微软雅黑"/>
              </a:rPr>
              <a:t>型</a:t>
            </a:r>
          </a:p>
        </p:txBody>
      </p:sp>
      <p:sp>
        <p:nvSpPr>
          <p:cNvPr id="322" name="矩形 6"/>
          <p:cNvSpPr txBox="1"/>
          <p:nvPr/>
        </p:nvSpPr>
        <p:spPr>
          <a:xfrm>
            <a:off x="1555587" y="4331973"/>
            <a:ext cx="1526539" cy="3454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1400">
                <a:latin typeface="微软雅黑"/>
                <a:ea typeface="微软雅黑"/>
                <a:cs typeface="微软雅黑"/>
                <a:sym typeface="微软雅黑"/>
              </a:defRPr>
            </a:lvl1pPr>
          </a:lstStyle>
          <a:p>
            <a:pPr/>
            <a:r>
              <a:t>水汽透过率测定仪</a:t>
            </a:r>
          </a:p>
        </p:txBody>
      </p:sp>
      <p:sp>
        <p:nvSpPr>
          <p:cNvPr id="323" name="矩形 7"/>
          <p:cNvSpPr txBox="1"/>
          <p:nvPr/>
        </p:nvSpPr>
        <p:spPr>
          <a:xfrm>
            <a:off x="5782383" y="3925368"/>
            <a:ext cx="746406" cy="3454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sz="1400">
                <a:latin typeface="Arial"/>
                <a:ea typeface="Arial"/>
                <a:cs typeface="Arial"/>
                <a:sym typeface="Arial"/>
              </a:defRPr>
            </a:pPr>
            <a:r>
              <a:t>W203</a:t>
            </a:r>
            <a:r>
              <a:rPr>
                <a:latin typeface="微软雅黑"/>
                <a:ea typeface="微软雅黑"/>
                <a:cs typeface="微软雅黑"/>
                <a:sym typeface="微软雅黑"/>
              </a:rPr>
              <a:t>型</a:t>
            </a:r>
          </a:p>
        </p:txBody>
      </p:sp>
      <p:sp>
        <p:nvSpPr>
          <p:cNvPr id="324" name="矩形 8"/>
          <p:cNvSpPr txBox="1"/>
          <p:nvPr/>
        </p:nvSpPr>
        <p:spPr>
          <a:xfrm>
            <a:off x="5436094" y="4314325"/>
            <a:ext cx="1526539" cy="3454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1400">
                <a:latin typeface="微软雅黑"/>
                <a:ea typeface="微软雅黑"/>
                <a:cs typeface="微软雅黑"/>
                <a:sym typeface="微软雅黑"/>
              </a:defRPr>
            </a:lvl1pPr>
          </a:lstStyle>
          <a:p>
            <a:pPr/>
            <a:r>
              <a:t>水汽透过率测定仪</a:t>
            </a:r>
          </a:p>
        </p:txBody>
      </p:sp>
      <p:pic>
        <p:nvPicPr>
          <p:cNvPr id="325" name="图片 9" descr="图片 9"/>
          <p:cNvPicPr>
            <a:picLocks noChangeAspect="1"/>
          </p:cNvPicPr>
          <p:nvPr/>
        </p:nvPicPr>
        <p:blipFill>
          <a:blip r:embed="rId2">
            <a:extLst/>
          </a:blip>
          <a:stretch>
            <a:fillRect/>
          </a:stretch>
        </p:blipFill>
        <p:spPr>
          <a:xfrm>
            <a:off x="467557" y="1777600"/>
            <a:ext cx="3479842" cy="2329877"/>
          </a:xfrm>
          <a:prstGeom prst="rect">
            <a:avLst/>
          </a:prstGeom>
          <a:ln w="12700">
            <a:miter lim="400000"/>
          </a:ln>
        </p:spPr>
      </p:pic>
      <p:pic>
        <p:nvPicPr>
          <p:cNvPr id="326" name="Picture 5" descr="Picture 5"/>
          <p:cNvPicPr>
            <a:picLocks noChangeAspect="1"/>
          </p:cNvPicPr>
          <p:nvPr/>
        </p:nvPicPr>
        <p:blipFill>
          <a:blip r:embed="rId3">
            <a:extLst/>
          </a:blip>
          <a:stretch>
            <a:fillRect/>
          </a:stretch>
        </p:blipFill>
        <p:spPr>
          <a:xfrm>
            <a:off x="4716283" y="1489190"/>
            <a:ext cx="3335948" cy="2557560"/>
          </a:xfrm>
          <a:prstGeom prst="rect">
            <a:avLst/>
          </a:prstGeom>
          <a:ln w="12700">
            <a:miter lim="400000"/>
          </a:ln>
        </p:spPr>
      </p:pic>
      <p:sp>
        <p:nvSpPr>
          <p:cNvPr id="327" name="标题 8"/>
          <p:cNvSpPr txBox="1"/>
          <p:nvPr/>
        </p:nvSpPr>
        <p:spPr>
          <a:xfrm>
            <a:off x="971598" y="292665"/>
            <a:ext cx="5897276" cy="424181"/>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chor="ctr">
            <a:spAutoFit/>
          </a:bodyPr>
          <a:lstStyle>
            <a:lvl1pPr defTabSz="1022985">
              <a:defRPr sz="2000">
                <a:solidFill>
                  <a:srgbClr val="595959"/>
                </a:solidFill>
                <a:latin typeface="微软雅黑"/>
                <a:ea typeface="微软雅黑"/>
                <a:cs typeface="微软雅黑"/>
                <a:sym typeface="微软雅黑"/>
              </a:defRPr>
            </a:lvl1pPr>
          </a:lstStyle>
          <a:p>
            <a:pPr/>
            <a:r>
              <a:t>二 、 包装材料的阻隔性检测方案</a:t>
            </a:r>
          </a:p>
        </p:txBody>
      </p:sp>
    </p:spTree>
  </p:cSld>
  <p:clrMapOvr>
    <a:masterClrMapping/>
  </p:clrMapOvr>
  <mc:AlternateContent xmlns:mc="http://schemas.openxmlformats.org/markup-compatibility/2006">
    <mc:Choice xmlns:p14="http://schemas.microsoft.com/office/powerpoint/2010/main" Requires="p14">
      <p:transition spd="slow" advClick="0" advTm="11000" p14:dur="1200">
        <p:wipe dir="l"/>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9" name="Rectangle 3"/>
          <p:cNvSpPr txBox="1"/>
          <p:nvPr/>
        </p:nvSpPr>
        <p:spPr>
          <a:xfrm>
            <a:off x="752600" y="1115297"/>
            <a:ext cx="7707832" cy="370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p>
            <a:pPr>
              <a:defRPr sz="1600">
                <a:solidFill>
                  <a:srgbClr val="0070C0"/>
                </a:solidFill>
                <a:latin typeface="黑体"/>
                <a:ea typeface="黑体"/>
                <a:cs typeface="黑体"/>
                <a:sym typeface="黑体"/>
              </a:defRPr>
            </a:pPr>
            <a:r>
              <a:t>应用行业：</a:t>
            </a:r>
            <a:r>
              <a:rPr sz="1400">
                <a:solidFill>
                  <a:srgbClr val="000000"/>
                </a:solidFill>
                <a:latin typeface="微软雅黑"/>
                <a:ea typeface="微软雅黑"/>
                <a:cs typeface="微软雅黑"/>
                <a:sym typeface="微软雅黑"/>
              </a:rPr>
              <a:t>包装、薄膜、食品、药品、日化等行业，以及质检、药检、高校、科研机构等单位。</a:t>
            </a:r>
          </a:p>
        </p:txBody>
      </p:sp>
      <p:graphicFrame>
        <p:nvGraphicFramePr>
          <p:cNvPr id="330" name="表格 4"/>
          <p:cNvGraphicFramePr/>
          <p:nvPr/>
        </p:nvGraphicFramePr>
        <p:xfrm>
          <a:off x="1115616" y="1707652"/>
          <a:ext cx="6984776" cy="2612978"/>
        </p:xfrm>
        <a:graphic xmlns:a="http://schemas.openxmlformats.org/drawingml/2006/main">
          <a:graphicData uri="http://schemas.openxmlformats.org/drawingml/2006/table">
            <a:tbl>
              <a:tblPr firstCol="1" firstRow="1" lastCol="0" lastRow="0" bandCol="0" bandRow="0" rtl="0">
                <a:tableStyleId>{4C3C2611-4C71-4FC5-86AE-919BDF0F9419}</a:tableStyleId>
              </a:tblPr>
              <a:tblGrid>
                <a:gridCol w="1051472"/>
                <a:gridCol w="1204786"/>
                <a:gridCol w="2174944"/>
                <a:gridCol w="2553574"/>
              </a:tblGrid>
              <a:tr h="588912">
                <a:tc>
                  <a:txBody>
                    <a:bodyPr/>
                    <a:lstStyle/>
                    <a:p>
                      <a:pPr algn="ctr" defTabSz="1022985">
                        <a:defRPr b="0" sz="1800"/>
                      </a:pPr>
                      <a:r>
                        <a:rPr b="1" sz="1400">
                          <a:latin typeface="微软雅黑"/>
                          <a:ea typeface="微软雅黑"/>
                          <a:cs typeface="微软雅黑"/>
                          <a:sym typeface="微软雅黑"/>
                        </a:rPr>
                        <a:t>检测对象</a:t>
                      </a:r>
                    </a:p>
                  </a:txBody>
                  <a:tcPr marL="0" marR="0" marT="0" marB="0" anchor="ctr" anchorCtr="0" horzOverflow="overflow">
                    <a:lnL w="12700">
                      <a:solidFill>
                        <a:schemeClr val="accent1"/>
                      </a:solidFill>
                    </a:lnL>
                    <a:lnR w="12700">
                      <a:solidFill>
                        <a:schemeClr val="accent1"/>
                      </a:solidFill>
                    </a:lnR>
                    <a:lnB w="25400">
                      <a:solidFill>
                        <a:schemeClr val="accent1"/>
                      </a:solidFill>
                    </a:lnB>
                  </a:tcPr>
                </a:tc>
                <a:tc gridSpan="2">
                  <a:txBody>
                    <a:bodyPr/>
                    <a:lstStyle/>
                    <a:p>
                      <a:pPr algn="ctr" defTabSz="1022985">
                        <a:defRPr b="0" sz="1800"/>
                      </a:pPr>
                      <a:r>
                        <a:rPr b="1" sz="1400">
                          <a:latin typeface="微软雅黑"/>
                          <a:ea typeface="微软雅黑"/>
                          <a:cs typeface="微软雅黑"/>
                          <a:sym typeface="微软雅黑"/>
                        </a:rPr>
                        <a:t>材料类型</a:t>
                      </a:r>
                    </a:p>
                  </a:txBody>
                  <a:tcPr marL="0" marR="0" marT="0" marB="0" anchor="ctr" anchorCtr="0" horzOverflow="overflow">
                    <a:lnL w="12700">
                      <a:solidFill>
                        <a:schemeClr val="accent1"/>
                      </a:solidFill>
                    </a:lnL>
                    <a:lnR w="12700">
                      <a:solidFill>
                        <a:schemeClr val="accent1"/>
                      </a:solidFill>
                    </a:lnR>
                    <a:lnB w="25400">
                      <a:solidFill>
                        <a:schemeClr val="accent1"/>
                      </a:solidFill>
                    </a:lnB>
                  </a:tcPr>
                </a:tc>
                <a:tc hMerge="1">
                  <a:tcPr/>
                </a:tc>
                <a:tc>
                  <a:txBody>
                    <a:bodyPr/>
                    <a:lstStyle/>
                    <a:p>
                      <a:pPr algn="ctr" defTabSz="1022985">
                        <a:defRPr b="0" sz="1800"/>
                      </a:pPr>
                      <a:r>
                        <a:rPr b="1" sz="1400">
                          <a:latin typeface="微软雅黑"/>
                          <a:ea typeface="微软雅黑"/>
                          <a:cs typeface="微软雅黑"/>
                          <a:sym typeface="微软雅黑"/>
                        </a:rPr>
                        <a:t>应用举例</a:t>
                      </a:r>
                    </a:p>
                  </a:txBody>
                  <a:tcPr marL="0" marR="0" marT="0" marB="0" anchor="ctr" anchorCtr="0" horzOverflow="overflow">
                    <a:lnL w="12700">
                      <a:solidFill>
                        <a:schemeClr val="accent1"/>
                      </a:solidFill>
                    </a:lnL>
                    <a:lnR w="12700">
                      <a:solidFill>
                        <a:schemeClr val="accent1"/>
                      </a:solidFill>
                    </a:lnR>
                    <a:lnB w="25400">
                      <a:solidFill>
                        <a:schemeClr val="accent1"/>
                      </a:solidFill>
                    </a:lnB>
                  </a:tcPr>
                </a:tc>
              </a:tr>
              <a:tr h="720080">
                <a:tc rowSpan="3">
                  <a:txBody>
                    <a:bodyPr/>
                    <a:lstStyle/>
                    <a:p>
                      <a:pPr algn="ctr" defTabSz="1022985">
                        <a:defRPr sz="1400">
                          <a:latin typeface="微软雅黑"/>
                          <a:ea typeface="微软雅黑"/>
                          <a:cs typeface="微软雅黑"/>
                          <a:sym typeface="微软雅黑"/>
                        </a:defRPr>
                      </a:pPr>
                      <a:r>
                        <a:t>包装材料</a:t>
                      </a:r>
                    </a:p>
                    <a:p>
                      <a:pPr algn="ctr" defTabSz="1022985">
                        <a:defRPr sz="1400">
                          <a:latin typeface="微软雅黑"/>
                          <a:ea typeface="微软雅黑"/>
                          <a:cs typeface="微软雅黑"/>
                          <a:sym typeface="微软雅黑"/>
                        </a:defRPr>
                      </a:pPr>
                      <a:r>
                        <a:t>测试</a:t>
                      </a:r>
                      <a:endParaRPr>
                        <a:latin typeface="Times New Roman"/>
                        <a:ea typeface="Times New Roman"/>
                        <a:cs typeface="Times New Roman"/>
                        <a:sym typeface="Times New Roman"/>
                      </a:endParaRPr>
                    </a:p>
                  </a:txBody>
                  <a:tcPr marL="0" marR="0" marT="0" marB="0" anchor="ctr" anchorCtr="0" horzOverflow="overflow">
                    <a:lnL w="12700">
                      <a:solidFill>
                        <a:schemeClr val="accent1"/>
                      </a:solidFill>
                    </a:lnL>
                    <a:lnR w="12700">
                      <a:solidFill>
                        <a:schemeClr val="accent1"/>
                      </a:solidFill>
                    </a:lnR>
                    <a:lnT w="25400">
                      <a:solidFill>
                        <a:schemeClr val="accent1"/>
                      </a:solidFill>
                    </a:lnT>
                    <a:lnB w="12700">
                      <a:solidFill>
                        <a:schemeClr val="accent1"/>
                      </a:solidFill>
                    </a:lnB>
                  </a:tcPr>
                </a:tc>
                <a:tc>
                  <a:txBody>
                    <a:bodyPr/>
                    <a:lstStyle/>
                    <a:p>
                      <a:pPr algn="ctr" defTabSz="1022985">
                        <a:defRPr sz="1800"/>
                      </a:pPr>
                      <a:r>
                        <a:rPr sz="1400">
                          <a:latin typeface="微软雅黑"/>
                          <a:ea typeface="微软雅黑"/>
                          <a:cs typeface="微软雅黑"/>
                          <a:sym typeface="微软雅黑"/>
                        </a:rPr>
                        <a:t>薄膜</a:t>
                      </a:r>
                    </a:p>
                  </a:txBody>
                  <a:tcPr marL="0" marR="0" marT="0" marB="0" anchor="ctr" anchorCtr="0" horzOverflow="overflow">
                    <a:lnL w="12700">
                      <a:solidFill>
                        <a:schemeClr val="accent1"/>
                      </a:solidFill>
                    </a:lnL>
                    <a:lnR w="12700">
                      <a:solidFill>
                        <a:schemeClr val="accent1"/>
                      </a:solidFill>
                    </a:lnR>
                    <a:lnT w="25400">
                      <a:solidFill>
                        <a:schemeClr val="accent1"/>
                      </a:solidFill>
                    </a:lnT>
                    <a:lnB w="12700">
                      <a:solidFill>
                        <a:schemeClr val="accent1"/>
                      </a:solidFill>
                    </a:lnB>
                  </a:tcPr>
                </a:tc>
                <a:tc>
                  <a:txBody>
                    <a:bodyPr/>
                    <a:lstStyle/>
                    <a:p>
                      <a:pPr algn="ctr" defTabSz="1022985">
                        <a:defRPr sz="1800"/>
                      </a:pPr>
                      <a:r>
                        <a:rPr sz="1400">
                          <a:latin typeface="微软雅黑"/>
                          <a:ea typeface="微软雅黑"/>
                          <a:cs typeface="微软雅黑"/>
                          <a:sym typeface="微软雅黑"/>
                        </a:rPr>
                        <a:t>适用于各种塑料、铝等制成的薄膜</a:t>
                      </a:r>
                    </a:p>
                  </a:txBody>
                  <a:tcPr marL="0" marR="0" marT="0" marB="0" anchor="ctr" anchorCtr="0" horzOverflow="overflow">
                    <a:lnL w="12700">
                      <a:solidFill>
                        <a:schemeClr val="accent1"/>
                      </a:solidFill>
                    </a:lnL>
                    <a:lnR w="12700">
                      <a:solidFill>
                        <a:schemeClr val="accent1"/>
                      </a:solidFill>
                    </a:lnR>
                    <a:lnT w="25400">
                      <a:solidFill>
                        <a:schemeClr val="accent1"/>
                      </a:solidFill>
                    </a:lnT>
                    <a:lnB w="12700">
                      <a:solidFill>
                        <a:schemeClr val="accent1"/>
                      </a:solidFill>
                    </a:lnB>
                  </a:tcPr>
                </a:tc>
                <a:tc>
                  <a:txBody>
                    <a:bodyPr/>
                    <a:lstStyle/>
                    <a:p>
                      <a:pPr algn="ctr" defTabSz="1022985">
                        <a:defRPr sz="1800"/>
                      </a:pPr>
                      <a:r>
                        <a:rPr sz="1400">
                          <a:latin typeface="微软雅黑"/>
                          <a:ea typeface="微软雅黑"/>
                          <a:cs typeface="微软雅黑"/>
                          <a:sym typeface="微软雅黑"/>
                        </a:rPr>
                        <a:t>如塑料薄膜、塑料复合薄膜、共挤膜、铝箔、镀铝膜等</a:t>
                      </a:r>
                    </a:p>
                  </a:txBody>
                  <a:tcPr marL="0" marR="0" marT="0" marB="0" anchor="ctr" anchorCtr="0" horzOverflow="overflow">
                    <a:lnL w="12700">
                      <a:solidFill>
                        <a:schemeClr val="accent1"/>
                      </a:solidFill>
                    </a:lnL>
                    <a:lnR w="12700">
                      <a:solidFill>
                        <a:schemeClr val="accent1"/>
                      </a:solidFill>
                    </a:lnR>
                    <a:lnT w="25400">
                      <a:solidFill>
                        <a:schemeClr val="accent1"/>
                      </a:solidFill>
                    </a:lnT>
                    <a:lnB w="12700">
                      <a:solidFill>
                        <a:schemeClr val="accent1"/>
                      </a:solidFill>
                    </a:lnB>
                  </a:tcPr>
                </a:tc>
              </a:tr>
              <a:tr h="779240">
                <a:tc vMerge="1">
                  <a:tcPr/>
                </a:tc>
                <a:tc>
                  <a:txBody>
                    <a:bodyPr/>
                    <a:lstStyle/>
                    <a:p>
                      <a:pPr algn="ctr" defTabSz="1022985">
                        <a:defRPr sz="1800"/>
                      </a:pPr>
                      <a:r>
                        <a:rPr sz="1400">
                          <a:latin typeface="微软雅黑"/>
                          <a:ea typeface="微软雅黑"/>
                          <a:cs typeface="微软雅黑"/>
                          <a:sym typeface="微软雅黑"/>
                        </a:rPr>
                        <a:t>片材</a:t>
                      </a:r>
                    </a:p>
                  </a:txBody>
                  <a:tcPr marL="0" marR="0" marT="0" marB="0" anchor="ctr" anchorCtr="0" horzOverflow="overflow">
                    <a:lnL w="12700">
                      <a:solidFill>
                        <a:schemeClr val="accent1"/>
                      </a:solidFill>
                    </a:lnL>
                    <a:lnR w="12700">
                      <a:solidFill>
                        <a:schemeClr val="accent1"/>
                      </a:solidFill>
                    </a:lnR>
                    <a:lnT w="12700">
                      <a:solidFill>
                        <a:schemeClr val="accent1"/>
                      </a:solidFill>
                    </a:lnT>
                    <a:lnB w="12700">
                      <a:solidFill>
                        <a:schemeClr val="accent1"/>
                      </a:solidFill>
                    </a:lnB>
                    <a:noFill/>
                  </a:tcPr>
                </a:tc>
                <a:tc>
                  <a:txBody>
                    <a:bodyPr/>
                    <a:lstStyle/>
                    <a:p>
                      <a:pPr algn="ctr" defTabSz="1022985">
                        <a:defRPr sz="1800"/>
                      </a:pPr>
                      <a:r>
                        <a:rPr sz="1400">
                          <a:latin typeface="微软雅黑"/>
                          <a:ea typeface="微软雅黑"/>
                          <a:cs typeface="微软雅黑"/>
                          <a:sym typeface="微软雅黑"/>
                        </a:rPr>
                        <a:t>适用于各种塑料、橡胶、建材等片材</a:t>
                      </a:r>
                    </a:p>
                  </a:txBody>
                  <a:tcPr marL="0" marR="0" marT="0" marB="0" anchor="ctr" anchorCtr="0" horzOverflow="overflow">
                    <a:lnL w="12700">
                      <a:solidFill>
                        <a:schemeClr val="accent1"/>
                      </a:solidFill>
                    </a:lnL>
                    <a:lnR w="12700">
                      <a:solidFill>
                        <a:schemeClr val="accent1"/>
                      </a:solidFill>
                    </a:lnR>
                    <a:lnT w="12700">
                      <a:solidFill>
                        <a:schemeClr val="accent1"/>
                      </a:solidFill>
                    </a:lnT>
                    <a:lnB w="12700">
                      <a:solidFill>
                        <a:schemeClr val="accent1"/>
                      </a:solidFill>
                    </a:lnB>
                    <a:noFill/>
                  </a:tcPr>
                </a:tc>
                <a:tc>
                  <a:txBody>
                    <a:bodyPr/>
                    <a:lstStyle/>
                    <a:p>
                      <a:pPr algn="ctr" defTabSz="1022985">
                        <a:defRPr sz="1400">
                          <a:latin typeface="微软雅黑"/>
                          <a:ea typeface="微软雅黑"/>
                          <a:cs typeface="微软雅黑"/>
                          <a:sym typeface="微软雅黑"/>
                        </a:defRPr>
                      </a:pPr>
                      <a:r>
                        <a:t>如</a:t>
                      </a:r>
                      <a:r>
                        <a:rPr>
                          <a:latin typeface="+mj-lt"/>
                          <a:ea typeface="+mj-ea"/>
                          <a:cs typeface="+mj-cs"/>
                          <a:sym typeface="Calibri"/>
                        </a:rPr>
                        <a:t>PP</a:t>
                      </a:r>
                      <a:r>
                        <a:t>、</a:t>
                      </a:r>
                      <a:r>
                        <a:rPr>
                          <a:latin typeface="+mj-lt"/>
                          <a:ea typeface="+mj-ea"/>
                          <a:cs typeface="+mj-cs"/>
                          <a:sym typeface="Calibri"/>
                        </a:rPr>
                        <a:t>PVC</a:t>
                      </a:r>
                      <a:r>
                        <a:t>、</a:t>
                      </a:r>
                      <a:r>
                        <a:rPr>
                          <a:latin typeface="+mj-lt"/>
                          <a:ea typeface="+mj-ea"/>
                          <a:cs typeface="+mj-cs"/>
                          <a:sym typeface="Calibri"/>
                        </a:rPr>
                        <a:t>PVDC</a:t>
                      </a:r>
                      <a:r>
                        <a:t>片材等</a:t>
                      </a:r>
                    </a:p>
                  </a:txBody>
                  <a:tcPr marL="0" marR="0" marT="0" marB="0" anchor="ctr" anchorCtr="0" horzOverflow="overflow">
                    <a:lnL w="12700">
                      <a:solidFill>
                        <a:schemeClr val="accent1"/>
                      </a:solidFill>
                    </a:lnL>
                    <a:lnR w="12700">
                      <a:solidFill>
                        <a:schemeClr val="accent1"/>
                      </a:solidFill>
                    </a:lnR>
                    <a:lnT w="12700">
                      <a:solidFill>
                        <a:schemeClr val="accent1"/>
                      </a:solidFill>
                    </a:lnT>
                    <a:lnB w="12700">
                      <a:solidFill>
                        <a:schemeClr val="accent1"/>
                      </a:solidFill>
                    </a:lnB>
                    <a:noFill/>
                  </a:tcPr>
                </a:tc>
              </a:tr>
              <a:tr h="524744">
                <a:tc vMerge="1">
                  <a:tcPr/>
                </a:tc>
                <a:tc gridSpan="3">
                  <a:txBody>
                    <a:bodyPr/>
                    <a:lstStyle/>
                    <a:p>
                      <a:pPr algn="ctr" defTabSz="1022985">
                        <a:defRPr sz="1400">
                          <a:latin typeface="微软雅黑"/>
                          <a:ea typeface="微软雅黑"/>
                          <a:cs typeface="微软雅黑"/>
                          <a:sym typeface="微软雅黑"/>
                        </a:defRPr>
                      </a:pPr>
                    </a:p>
                    <a:p>
                      <a:pPr algn="l" defTabSz="1022985">
                        <a:defRPr sz="1400">
                          <a:latin typeface="微软雅黑"/>
                          <a:ea typeface="微软雅黑"/>
                          <a:cs typeface="微软雅黑"/>
                          <a:sym typeface="微软雅黑"/>
                        </a:defRPr>
                      </a:pPr>
                      <a:r>
                        <a:t>为了满足数据较小的食品、药用薄膜、薄片及铝箔的水蒸气透过量的测定</a:t>
                      </a:r>
                    </a:p>
                  </a:txBody>
                  <a:tcPr marL="0" marR="0" marT="0" marB="0" anchor="ctr" anchorCtr="0" horzOverflow="overflow">
                    <a:lnL w="12700">
                      <a:solidFill>
                        <a:schemeClr val="accent1"/>
                      </a:solidFill>
                    </a:lnL>
                    <a:lnR w="12700">
                      <a:solidFill>
                        <a:schemeClr val="accent1"/>
                      </a:solidFill>
                    </a:lnR>
                    <a:lnT w="12700">
                      <a:solidFill>
                        <a:schemeClr val="accent1"/>
                      </a:solidFill>
                    </a:lnT>
                    <a:lnB w="12700">
                      <a:solidFill>
                        <a:schemeClr val="accent1"/>
                      </a:solidFill>
                    </a:lnB>
                  </a:tcPr>
                </a:tc>
                <a:tc hMerge="1">
                  <a:tcPr/>
                </a:tc>
                <a:tc hMerge="1">
                  <a:tcPr/>
                </a:tc>
              </a:tr>
            </a:tbl>
          </a:graphicData>
        </a:graphic>
      </p:graphicFrame>
      <p:sp>
        <p:nvSpPr>
          <p:cNvPr id="331" name="标题 8"/>
          <p:cNvSpPr txBox="1"/>
          <p:nvPr/>
        </p:nvSpPr>
        <p:spPr>
          <a:xfrm>
            <a:off x="971598" y="292665"/>
            <a:ext cx="5897276" cy="424181"/>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chor="ctr">
            <a:spAutoFit/>
          </a:bodyPr>
          <a:lstStyle>
            <a:lvl1pPr defTabSz="1022985">
              <a:defRPr sz="2000">
                <a:solidFill>
                  <a:srgbClr val="595959"/>
                </a:solidFill>
                <a:latin typeface="微软雅黑"/>
                <a:ea typeface="微软雅黑"/>
                <a:cs typeface="微软雅黑"/>
                <a:sym typeface="微软雅黑"/>
              </a:defRPr>
            </a:lvl1pPr>
          </a:lstStyle>
          <a:p>
            <a:pPr/>
            <a:r>
              <a:t>二 、 包装材料的阻隔性检测方案</a:t>
            </a:r>
          </a:p>
        </p:txBody>
      </p:sp>
    </p:spTree>
  </p:cSld>
  <p:clrMapOvr>
    <a:masterClrMapping/>
  </p:clrMapOvr>
  <mc:AlternateContent xmlns:mc="http://schemas.openxmlformats.org/markup-compatibility/2006">
    <mc:Choice xmlns:p14="http://schemas.microsoft.com/office/powerpoint/2010/main" Requires="p14">
      <p:transition spd="slow" advClick="0" advTm="11000" p14:dur="1200">
        <p:wipe dir="l"/>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9" name="标题 8"/>
          <p:cNvSpPr txBox="1"/>
          <p:nvPr>
            <p:ph type="title"/>
          </p:nvPr>
        </p:nvSpPr>
        <p:spPr>
          <a:xfrm>
            <a:off x="899590" y="391257"/>
            <a:ext cx="5897276" cy="330510"/>
          </a:xfrm>
          <a:prstGeom prst="rect">
            <a:avLst/>
          </a:prstGeom>
        </p:spPr>
        <p:txBody>
          <a:bodyPr/>
          <a:lstStyle/>
          <a:p>
            <a:pPr defTabSz="236600">
              <a:defRPr sz="800"/>
            </a:pPr>
            <a:r>
              <a:t>食品包装材料的阻隔性与食品安全</a:t>
            </a:r>
            <a:br/>
          </a:p>
        </p:txBody>
      </p:sp>
      <p:sp>
        <p:nvSpPr>
          <p:cNvPr id="120" name="矩形 9"/>
          <p:cNvSpPr/>
          <p:nvPr/>
        </p:nvSpPr>
        <p:spPr>
          <a:xfrm>
            <a:off x="2918517" y="2090985"/>
            <a:ext cx="4025038" cy="434339"/>
          </a:xfrm>
          <a:prstGeom prst="rect">
            <a:avLst/>
          </a:prstGeom>
          <a:solidFill>
            <a:srgbClr val="CCE8CF"/>
          </a:solidFill>
          <a:ln w="25400">
            <a:solidFill>
              <a:schemeClr val="accent4"/>
            </a:solidFill>
          </a:ln>
          <a:extLst>
            <a:ext uri="{C572A759-6A51-4108-AA02-DFA0A04FC94B}">
              <ma14:wrappingTextBoxFlag xmlns:ma14="http://schemas.microsoft.com/office/mac/drawingml/2011/main" val="1"/>
            </a:ext>
          </a:extLst>
        </p:spPr>
        <p:txBody>
          <a:bodyPr lIns="45718" tIns="45718" rIns="45718" bIns="45718">
            <a:spAutoFit/>
          </a:bodyPr>
          <a:lstStyle>
            <a:lvl1pPr>
              <a:defRPr b="1">
                <a:latin typeface="微软雅黑"/>
                <a:ea typeface="微软雅黑"/>
                <a:cs typeface="微软雅黑"/>
                <a:sym typeface="微软雅黑"/>
              </a:defRPr>
            </a:lvl1pPr>
          </a:lstStyle>
          <a:p>
            <a:pPr/>
            <a:r>
              <a:t>包装材料的阻隔性检测方案</a:t>
            </a:r>
          </a:p>
        </p:txBody>
      </p:sp>
      <p:sp>
        <p:nvSpPr>
          <p:cNvPr id="121" name="矩形 10"/>
          <p:cNvSpPr/>
          <p:nvPr/>
        </p:nvSpPr>
        <p:spPr>
          <a:xfrm>
            <a:off x="2791317" y="3139868"/>
            <a:ext cx="4519907" cy="434339"/>
          </a:xfrm>
          <a:prstGeom prst="rect">
            <a:avLst/>
          </a:prstGeom>
          <a:solidFill>
            <a:srgbClr val="CCE8CF"/>
          </a:solidFill>
          <a:ln w="25400">
            <a:solidFill>
              <a:schemeClr val="accent4"/>
            </a:solidFill>
          </a:ln>
          <a:extLst>
            <a:ext uri="{C572A759-6A51-4108-AA02-DFA0A04FC94B}">
              <ma14:wrappingTextBoxFlag xmlns:ma14="http://schemas.microsoft.com/office/mac/drawingml/2011/main" val="1"/>
            </a:ext>
          </a:extLst>
        </p:spPr>
        <p:txBody>
          <a:bodyPr lIns="45718" tIns="45718" rIns="45718" bIns="45718">
            <a:spAutoFit/>
          </a:bodyPr>
          <a:lstStyle>
            <a:lvl1pPr>
              <a:defRPr b="1">
                <a:latin typeface="微软雅黑"/>
                <a:ea typeface="微软雅黑"/>
                <a:cs typeface="微软雅黑"/>
                <a:sym typeface="微软雅黑"/>
              </a:defRPr>
            </a:lvl1pPr>
          </a:lstStyle>
          <a:p>
            <a:pPr/>
            <a:r>
              <a:t>包装材料的阻隔性应用案例及发展趋势</a:t>
            </a:r>
          </a:p>
        </p:txBody>
      </p:sp>
      <p:grpSp>
        <p:nvGrpSpPr>
          <p:cNvPr id="126" name="组合 6"/>
          <p:cNvGrpSpPr/>
          <p:nvPr/>
        </p:nvGrpSpPr>
        <p:grpSpPr>
          <a:xfrm>
            <a:off x="1696316" y="840524"/>
            <a:ext cx="961079" cy="763459"/>
            <a:chOff x="0" y="-1"/>
            <a:chExt cx="961078" cy="763457"/>
          </a:xfrm>
        </p:grpSpPr>
        <p:grpSp>
          <p:nvGrpSpPr>
            <p:cNvPr id="124" name="组合 7"/>
            <p:cNvGrpSpPr/>
            <p:nvPr/>
          </p:nvGrpSpPr>
          <p:grpSpPr>
            <a:xfrm>
              <a:off x="-1" y="-2"/>
              <a:ext cx="961080" cy="763458"/>
              <a:chOff x="0" y="0"/>
              <a:chExt cx="961078" cy="763457"/>
            </a:xfrm>
          </p:grpSpPr>
          <p:sp>
            <p:nvSpPr>
              <p:cNvPr id="122" name="同心圆 13"/>
              <p:cNvSpPr/>
              <p:nvPr/>
            </p:nvSpPr>
            <p:spPr>
              <a:xfrm>
                <a:off x="-1" y="-1"/>
                <a:ext cx="961080" cy="7634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37" y="10800"/>
                    </a:moveTo>
                    <a:cubicBezTo>
                      <a:pt x="837" y="16183"/>
                      <a:pt x="5298" y="20546"/>
                      <a:pt x="10800" y="20546"/>
                    </a:cubicBezTo>
                    <a:cubicBezTo>
                      <a:pt x="16302" y="20546"/>
                      <a:pt x="20763" y="16183"/>
                      <a:pt x="20763" y="10800"/>
                    </a:cubicBezTo>
                    <a:cubicBezTo>
                      <a:pt x="20763" y="5417"/>
                      <a:pt x="16302" y="1054"/>
                      <a:pt x="10800" y="1054"/>
                    </a:cubicBezTo>
                    <a:cubicBezTo>
                      <a:pt x="5298" y="1054"/>
                      <a:pt x="837" y="5417"/>
                      <a:pt x="837" y="10800"/>
                    </a:cubicBezTo>
                    <a:close/>
                  </a:path>
                </a:pathLst>
              </a:custGeom>
              <a:gradFill flip="none" rotWithShape="1">
                <a:gsLst>
                  <a:gs pos="0">
                    <a:srgbClr val="CCE8CF"/>
                  </a:gs>
                  <a:gs pos="55000">
                    <a:srgbClr val="BDE1C1"/>
                  </a:gs>
                  <a:gs pos="100000">
                    <a:srgbClr val="63B96C"/>
                  </a:gs>
                </a:gsLst>
                <a:lin ang="8100000" scaled="0"/>
              </a:gradFill>
              <a:ln w="12700" cap="flat">
                <a:noFill/>
                <a:miter lim="400000"/>
              </a:ln>
              <a:effectLst/>
            </p:spPr>
            <p:txBody>
              <a:bodyPr wrap="square" lIns="45718" tIns="45718" rIns="45718" bIns="45718" numCol="1" anchor="ctr">
                <a:noAutofit/>
              </a:bodyPr>
              <a:lstStyle/>
              <a:p>
                <a:pPr algn="ctr">
                  <a:defRPr>
                    <a:latin typeface="Arial"/>
                    <a:ea typeface="Arial"/>
                    <a:cs typeface="Arial"/>
                    <a:sym typeface="Arial"/>
                  </a:defRPr>
                </a:pPr>
              </a:p>
            </p:txBody>
          </p:sp>
          <p:sp>
            <p:nvSpPr>
              <p:cNvPr id="123" name="椭圆 14"/>
              <p:cNvSpPr/>
              <p:nvPr/>
            </p:nvSpPr>
            <p:spPr>
              <a:xfrm>
                <a:off x="20975" y="16662"/>
                <a:ext cx="919129" cy="730133"/>
              </a:xfrm>
              <a:prstGeom prst="ellipse">
                <a:avLst/>
              </a:prstGeom>
              <a:gradFill flip="none" rotWithShape="1">
                <a:gsLst>
                  <a:gs pos="0">
                    <a:srgbClr val="CCE8CF"/>
                  </a:gs>
                  <a:gs pos="51000">
                    <a:srgbClr val="BDE1C1"/>
                  </a:gs>
                  <a:gs pos="100000">
                    <a:srgbClr val="81C688"/>
                  </a:gs>
                </a:gsLst>
                <a:lin ang="18900000" scaled="0"/>
              </a:gradFill>
              <a:ln w="12700" cap="flat">
                <a:noFill/>
                <a:miter lim="400000"/>
              </a:ln>
              <a:effectLst/>
            </p:spPr>
            <p:txBody>
              <a:bodyPr wrap="square" lIns="45718" tIns="45718" rIns="45718" bIns="45718" numCol="1" anchor="ctr">
                <a:noAutofit/>
              </a:bodyPr>
              <a:lstStyle/>
              <a:p>
                <a:pPr algn="ctr">
                  <a:defRPr>
                    <a:latin typeface="Arial"/>
                    <a:ea typeface="Arial"/>
                    <a:cs typeface="Arial"/>
                    <a:sym typeface="Arial"/>
                  </a:defRPr>
                </a:pPr>
              </a:p>
            </p:txBody>
          </p:sp>
        </p:grpSp>
        <p:sp>
          <p:nvSpPr>
            <p:cNvPr id="125" name="TextBox 11"/>
            <p:cNvSpPr txBox="1"/>
            <p:nvPr/>
          </p:nvSpPr>
          <p:spPr>
            <a:xfrm>
              <a:off x="286786" y="89338"/>
              <a:ext cx="340208" cy="5740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lgn="ctr">
                <a:defRPr b="1" sz="3200">
                  <a:latin typeface="微软雅黑"/>
                  <a:ea typeface="微软雅黑"/>
                  <a:cs typeface="微软雅黑"/>
                  <a:sym typeface="微软雅黑"/>
                </a:defRPr>
              </a:lvl1pPr>
            </a:lstStyle>
            <a:p>
              <a:pPr/>
              <a:r>
                <a:t>1</a:t>
              </a:r>
            </a:p>
          </p:txBody>
        </p:sp>
      </p:grpSp>
      <p:grpSp>
        <p:nvGrpSpPr>
          <p:cNvPr id="131" name="组合 15"/>
          <p:cNvGrpSpPr/>
          <p:nvPr/>
        </p:nvGrpSpPr>
        <p:grpSpPr>
          <a:xfrm>
            <a:off x="1685443" y="2809660"/>
            <a:ext cx="896225" cy="864997"/>
            <a:chOff x="0" y="-1"/>
            <a:chExt cx="896223" cy="864996"/>
          </a:xfrm>
        </p:grpSpPr>
        <p:grpSp>
          <p:nvGrpSpPr>
            <p:cNvPr id="129" name="组合 16"/>
            <p:cNvGrpSpPr/>
            <p:nvPr/>
          </p:nvGrpSpPr>
          <p:grpSpPr>
            <a:xfrm>
              <a:off x="-1" y="-2"/>
              <a:ext cx="896225" cy="864998"/>
              <a:chOff x="0" y="0"/>
              <a:chExt cx="896223" cy="864996"/>
            </a:xfrm>
          </p:grpSpPr>
          <p:sp>
            <p:nvSpPr>
              <p:cNvPr id="127" name="同心圆 18"/>
              <p:cNvSpPr/>
              <p:nvPr/>
            </p:nvSpPr>
            <p:spPr>
              <a:xfrm>
                <a:off x="-1" y="-1"/>
                <a:ext cx="896225" cy="8649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17" y="10800"/>
                    </a:moveTo>
                    <a:cubicBezTo>
                      <a:pt x="1017" y="16183"/>
                      <a:pt x="5397" y="20546"/>
                      <a:pt x="10800" y="20546"/>
                    </a:cubicBezTo>
                    <a:cubicBezTo>
                      <a:pt x="16203" y="20546"/>
                      <a:pt x="20583" y="16183"/>
                      <a:pt x="20583" y="10800"/>
                    </a:cubicBezTo>
                    <a:cubicBezTo>
                      <a:pt x="20583" y="5417"/>
                      <a:pt x="16203" y="1054"/>
                      <a:pt x="10800" y="1054"/>
                    </a:cubicBezTo>
                    <a:cubicBezTo>
                      <a:pt x="5397" y="1054"/>
                      <a:pt x="1017" y="5417"/>
                      <a:pt x="1017" y="10800"/>
                    </a:cubicBezTo>
                    <a:close/>
                  </a:path>
                </a:pathLst>
              </a:custGeom>
              <a:gradFill flip="none" rotWithShape="1">
                <a:gsLst>
                  <a:gs pos="0">
                    <a:srgbClr val="CCE8CF"/>
                  </a:gs>
                  <a:gs pos="55000">
                    <a:srgbClr val="BDE1C1"/>
                  </a:gs>
                  <a:gs pos="100000">
                    <a:srgbClr val="63B96C"/>
                  </a:gs>
                </a:gsLst>
                <a:lin ang="8100000" scaled="0"/>
              </a:gradFill>
              <a:ln w="12700" cap="flat">
                <a:noFill/>
                <a:miter lim="400000"/>
              </a:ln>
              <a:effectLst/>
            </p:spPr>
            <p:txBody>
              <a:bodyPr wrap="square" lIns="45718" tIns="45718" rIns="45718" bIns="45718" numCol="1" anchor="ctr">
                <a:noAutofit/>
              </a:bodyPr>
              <a:lstStyle/>
              <a:p>
                <a:pPr algn="ctr">
                  <a:defRPr>
                    <a:latin typeface="Arial"/>
                    <a:ea typeface="Arial"/>
                    <a:cs typeface="Arial"/>
                    <a:sym typeface="Arial"/>
                  </a:defRPr>
                </a:pPr>
              </a:p>
            </p:txBody>
          </p:sp>
          <p:sp>
            <p:nvSpPr>
              <p:cNvPr id="128" name="椭圆 19"/>
              <p:cNvSpPr/>
              <p:nvPr/>
            </p:nvSpPr>
            <p:spPr>
              <a:xfrm>
                <a:off x="34559" y="37757"/>
                <a:ext cx="857103" cy="827239"/>
              </a:xfrm>
              <a:prstGeom prst="ellipse">
                <a:avLst/>
              </a:prstGeom>
              <a:gradFill flip="none" rotWithShape="1">
                <a:gsLst>
                  <a:gs pos="0">
                    <a:srgbClr val="CCE8CF"/>
                  </a:gs>
                  <a:gs pos="51000">
                    <a:srgbClr val="BDE1C1"/>
                  </a:gs>
                  <a:gs pos="100000">
                    <a:srgbClr val="81C688"/>
                  </a:gs>
                </a:gsLst>
                <a:lin ang="18900000" scaled="0"/>
              </a:gradFill>
              <a:ln w="12700" cap="flat">
                <a:noFill/>
                <a:miter lim="400000"/>
              </a:ln>
              <a:effectLst/>
            </p:spPr>
            <p:txBody>
              <a:bodyPr wrap="square" lIns="45718" tIns="45718" rIns="45718" bIns="45718" numCol="1" anchor="ctr">
                <a:noAutofit/>
              </a:bodyPr>
              <a:lstStyle/>
              <a:p>
                <a:pPr algn="ctr">
                  <a:defRPr>
                    <a:latin typeface="Arial"/>
                    <a:ea typeface="Arial"/>
                    <a:cs typeface="Arial"/>
                    <a:sym typeface="Arial"/>
                  </a:defRPr>
                </a:pPr>
              </a:p>
            </p:txBody>
          </p:sp>
        </p:grpSp>
        <p:sp>
          <p:nvSpPr>
            <p:cNvPr id="130" name="TextBox 17"/>
            <p:cNvSpPr txBox="1"/>
            <p:nvPr/>
          </p:nvSpPr>
          <p:spPr>
            <a:xfrm>
              <a:off x="298027" y="127712"/>
              <a:ext cx="330159" cy="5740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lgn="ctr">
                <a:defRPr b="1" sz="3200">
                  <a:latin typeface="微软雅黑"/>
                  <a:ea typeface="微软雅黑"/>
                  <a:cs typeface="微软雅黑"/>
                  <a:sym typeface="微软雅黑"/>
                </a:defRPr>
              </a:lvl1pPr>
            </a:lstStyle>
            <a:p>
              <a:pPr/>
              <a:r>
                <a:t>3</a:t>
              </a:r>
            </a:p>
          </p:txBody>
        </p:sp>
      </p:grpSp>
      <p:grpSp>
        <p:nvGrpSpPr>
          <p:cNvPr id="136" name="组合 20"/>
          <p:cNvGrpSpPr/>
          <p:nvPr/>
        </p:nvGrpSpPr>
        <p:grpSpPr>
          <a:xfrm>
            <a:off x="1749446" y="1768797"/>
            <a:ext cx="886974" cy="894300"/>
            <a:chOff x="-2" y="-1"/>
            <a:chExt cx="886972" cy="894298"/>
          </a:xfrm>
        </p:grpSpPr>
        <p:grpSp>
          <p:nvGrpSpPr>
            <p:cNvPr id="134" name="组合 21"/>
            <p:cNvGrpSpPr/>
            <p:nvPr/>
          </p:nvGrpSpPr>
          <p:grpSpPr>
            <a:xfrm>
              <a:off x="-3" y="-2"/>
              <a:ext cx="886973" cy="894300"/>
              <a:chOff x="-1" y="0"/>
              <a:chExt cx="886972" cy="894298"/>
            </a:xfrm>
          </p:grpSpPr>
          <p:sp>
            <p:nvSpPr>
              <p:cNvPr id="132" name="同心圆 23"/>
              <p:cNvSpPr/>
              <p:nvPr/>
            </p:nvSpPr>
            <p:spPr>
              <a:xfrm>
                <a:off x="-2" y="-2"/>
                <a:ext cx="886973" cy="8943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54" y="10800"/>
                    </a:moveTo>
                    <a:cubicBezTo>
                      <a:pt x="1054" y="16187"/>
                      <a:pt x="5417" y="20555"/>
                      <a:pt x="10800" y="20555"/>
                    </a:cubicBezTo>
                    <a:cubicBezTo>
                      <a:pt x="16183" y="20555"/>
                      <a:pt x="20546" y="16187"/>
                      <a:pt x="20546" y="10800"/>
                    </a:cubicBezTo>
                    <a:cubicBezTo>
                      <a:pt x="20546" y="5413"/>
                      <a:pt x="16183" y="1045"/>
                      <a:pt x="10800" y="1045"/>
                    </a:cubicBezTo>
                    <a:cubicBezTo>
                      <a:pt x="5417" y="1045"/>
                      <a:pt x="1054" y="5413"/>
                      <a:pt x="1054" y="10800"/>
                    </a:cubicBezTo>
                    <a:close/>
                  </a:path>
                </a:pathLst>
              </a:custGeom>
              <a:gradFill flip="none" rotWithShape="1">
                <a:gsLst>
                  <a:gs pos="0">
                    <a:srgbClr val="CCE8CF"/>
                  </a:gs>
                  <a:gs pos="55000">
                    <a:srgbClr val="BDE1C1"/>
                  </a:gs>
                  <a:gs pos="100000">
                    <a:srgbClr val="63B96C"/>
                  </a:gs>
                </a:gsLst>
                <a:lin ang="8100000" scaled="0"/>
              </a:gradFill>
              <a:ln w="12700" cap="flat">
                <a:noFill/>
                <a:miter lim="400000"/>
              </a:ln>
              <a:effectLst/>
            </p:spPr>
            <p:txBody>
              <a:bodyPr wrap="square" lIns="45718" tIns="45718" rIns="45718" bIns="45718" numCol="1" anchor="ctr">
                <a:noAutofit/>
              </a:bodyPr>
              <a:lstStyle/>
              <a:p>
                <a:pPr algn="ctr">
                  <a:defRPr>
                    <a:latin typeface="Arial"/>
                    <a:ea typeface="Arial"/>
                    <a:cs typeface="Arial"/>
                    <a:sym typeface="Arial"/>
                  </a:defRPr>
                </a:pPr>
              </a:p>
            </p:txBody>
          </p:sp>
          <p:sp>
            <p:nvSpPr>
              <p:cNvPr id="133" name="椭圆 24"/>
              <p:cNvSpPr/>
              <p:nvPr/>
            </p:nvSpPr>
            <p:spPr>
              <a:xfrm>
                <a:off x="19358" y="19518"/>
                <a:ext cx="848253" cy="855261"/>
              </a:xfrm>
              <a:prstGeom prst="ellipse">
                <a:avLst/>
              </a:prstGeom>
              <a:gradFill flip="none" rotWithShape="1">
                <a:gsLst>
                  <a:gs pos="0">
                    <a:srgbClr val="CCE8CF"/>
                  </a:gs>
                  <a:gs pos="51000">
                    <a:srgbClr val="BDE1C1"/>
                  </a:gs>
                  <a:gs pos="100000">
                    <a:srgbClr val="81C688"/>
                  </a:gs>
                </a:gsLst>
                <a:lin ang="18900000" scaled="0"/>
              </a:gradFill>
              <a:ln w="12700" cap="flat">
                <a:noFill/>
                <a:miter lim="400000"/>
              </a:ln>
              <a:effectLst/>
            </p:spPr>
            <p:txBody>
              <a:bodyPr wrap="square" lIns="45718" tIns="45718" rIns="45718" bIns="45718" numCol="1" anchor="ctr">
                <a:noAutofit/>
              </a:bodyPr>
              <a:lstStyle/>
              <a:p>
                <a:pPr algn="ctr">
                  <a:defRPr>
                    <a:latin typeface="Arial"/>
                    <a:ea typeface="Arial"/>
                    <a:cs typeface="Arial"/>
                    <a:sym typeface="Arial"/>
                  </a:defRPr>
                </a:pPr>
              </a:p>
            </p:txBody>
          </p:sp>
        </p:grpSp>
        <p:sp>
          <p:nvSpPr>
            <p:cNvPr id="135" name="TextBox 22"/>
            <p:cNvSpPr txBox="1"/>
            <p:nvPr/>
          </p:nvSpPr>
          <p:spPr>
            <a:xfrm>
              <a:off x="277589" y="106670"/>
              <a:ext cx="330159" cy="5740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lgn="ctr">
                <a:defRPr b="1" sz="3200">
                  <a:latin typeface="微软雅黑"/>
                  <a:ea typeface="微软雅黑"/>
                  <a:cs typeface="微软雅黑"/>
                  <a:sym typeface="微软雅黑"/>
                </a:defRPr>
              </a:lvl1pPr>
            </a:lstStyle>
            <a:p>
              <a:pPr/>
              <a:r>
                <a:t>2</a:t>
              </a:r>
            </a:p>
          </p:txBody>
        </p:sp>
      </p:grpSp>
      <p:sp>
        <p:nvSpPr>
          <p:cNvPr id="137" name="矩形 25"/>
          <p:cNvSpPr/>
          <p:nvPr/>
        </p:nvSpPr>
        <p:spPr>
          <a:xfrm>
            <a:off x="2918517" y="1018027"/>
            <a:ext cx="4025038" cy="434339"/>
          </a:xfrm>
          <a:prstGeom prst="rect">
            <a:avLst/>
          </a:prstGeom>
          <a:solidFill>
            <a:srgbClr val="CCE8CF"/>
          </a:solidFill>
          <a:ln w="25400">
            <a:solidFill>
              <a:schemeClr val="accent4"/>
            </a:solidFill>
          </a:ln>
          <a:extLst>
            <a:ext uri="{C572A759-6A51-4108-AA02-DFA0A04FC94B}">
              <ma14:wrappingTextBoxFlag xmlns:ma14="http://schemas.microsoft.com/office/mac/drawingml/2011/main" val="1"/>
            </a:ext>
          </a:extLst>
        </p:spPr>
        <p:txBody>
          <a:bodyPr lIns="45718" tIns="45718" rIns="45718" bIns="45718">
            <a:spAutoFit/>
          </a:bodyPr>
          <a:lstStyle>
            <a:lvl1pPr>
              <a:defRPr b="1">
                <a:latin typeface="微软雅黑"/>
                <a:ea typeface="微软雅黑"/>
                <a:cs typeface="微软雅黑"/>
                <a:sym typeface="微软雅黑"/>
              </a:defRPr>
            </a:lvl1pPr>
          </a:lstStyle>
          <a:p>
            <a:pPr/>
            <a:r>
              <a:t>包装材料的阻隔性检测重要性</a:t>
            </a:r>
          </a:p>
        </p:txBody>
      </p:sp>
      <p:sp>
        <p:nvSpPr>
          <p:cNvPr id="138" name="矩形 10"/>
          <p:cNvSpPr/>
          <p:nvPr/>
        </p:nvSpPr>
        <p:spPr>
          <a:xfrm>
            <a:off x="2858634" y="4151428"/>
            <a:ext cx="4519907" cy="434339"/>
          </a:xfrm>
          <a:prstGeom prst="rect">
            <a:avLst/>
          </a:prstGeom>
          <a:solidFill>
            <a:srgbClr val="CCE8CF"/>
          </a:solidFill>
          <a:ln w="25400">
            <a:solidFill>
              <a:schemeClr val="accent4"/>
            </a:solidFill>
          </a:ln>
          <a:extLst>
            <a:ext uri="{C572A759-6A51-4108-AA02-DFA0A04FC94B}">
              <ma14:wrappingTextBoxFlag xmlns:ma14="http://schemas.microsoft.com/office/mac/drawingml/2011/main" val="1"/>
            </a:ext>
          </a:extLst>
        </p:spPr>
        <p:txBody>
          <a:bodyPr lIns="45718" tIns="45718" rIns="45718" bIns="45718">
            <a:spAutoFit/>
          </a:bodyPr>
          <a:lstStyle>
            <a:lvl1pPr>
              <a:defRPr b="1">
                <a:latin typeface="微软雅黑"/>
                <a:ea typeface="微软雅黑"/>
                <a:cs typeface="微软雅黑"/>
                <a:sym typeface="微软雅黑"/>
              </a:defRPr>
            </a:lvl1pPr>
          </a:lstStyle>
          <a:p>
            <a:pPr/>
            <a:r>
              <a:t>包装材料的阻隔性标准物质介绍</a:t>
            </a:r>
          </a:p>
        </p:txBody>
      </p:sp>
      <p:grpSp>
        <p:nvGrpSpPr>
          <p:cNvPr id="143" name="组合 15"/>
          <p:cNvGrpSpPr/>
          <p:nvPr/>
        </p:nvGrpSpPr>
        <p:grpSpPr>
          <a:xfrm>
            <a:off x="1752759" y="3821220"/>
            <a:ext cx="896225" cy="864997"/>
            <a:chOff x="0" y="-1"/>
            <a:chExt cx="896223" cy="864996"/>
          </a:xfrm>
        </p:grpSpPr>
        <p:grpSp>
          <p:nvGrpSpPr>
            <p:cNvPr id="141" name="组合 16"/>
            <p:cNvGrpSpPr/>
            <p:nvPr/>
          </p:nvGrpSpPr>
          <p:grpSpPr>
            <a:xfrm>
              <a:off x="-1" y="-2"/>
              <a:ext cx="896224" cy="864998"/>
              <a:chOff x="0" y="0"/>
              <a:chExt cx="896223" cy="864996"/>
            </a:xfrm>
          </p:grpSpPr>
          <p:sp>
            <p:nvSpPr>
              <p:cNvPr id="139" name="同心圆 18"/>
              <p:cNvSpPr/>
              <p:nvPr/>
            </p:nvSpPr>
            <p:spPr>
              <a:xfrm>
                <a:off x="-1" y="-1"/>
                <a:ext cx="896225" cy="8649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17" y="10800"/>
                    </a:moveTo>
                    <a:cubicBezTo>
                      <a:pt x="1017" y="16183"/>
                      <a:pt x="5397" y="20546"/>
                      <a:pt x="10800" y="20546"/>
                    </a:cubicBezTo>
                    <a:cubicBezTo>
                      <a:pt x="16203" y="20546"/>
                      <a:pt x="20583" y="16183"/>
                      <a:pt x="20583" y="10800"/>
                    </a:cubicBezTo>
                    <a:cubicBezTo>
                      <a:pt x="20583" y="5417"/>
                      <a:pt x="16203" y="1054"/>
                      <a:pt x="10800" y="1054"/>
                    </a:cubicBezTo>
                    <a:cubicBezTo>
                      <a:pt x="5397" y="1054"/>
                      <a:pt x="1017" y="5417"/>
                      <a:pt x="1017" y="10800"/>
                    </a:cubicBezTo>
                    <a:close/>
                  </a:path>
                </a:pathLst>
              </a:custGeom>
              <a:gradFill flip="none" rotWithShape="1">
                <a:gsLst>
                  <a:gs pos="0">
                    <a:srgbClr val="CCE8CF"/>
                  </a:gs>
                  <a:gs pos="55000">
                    <a:srgbClr val="BDE1C1"/>
                  </a:gs>
                  <a:gs pos="100000">
                    <a:srgbClr val="63B96C"/>
                  </a:gs>
                </a:gsLst>
                <a:lin ang="8100000" scaled="0"/>
              </a:gradFill>
              <a:ln w="12700" cap="flat">
                <a:noFill/>
                <a:miter lim="400000"/>
              </a:ln>
              <a:effectLst/>
            </p:spPr>
            <p:txBody>
              <a:bodyPr wrap="square" lIns="45718" tIns="45718" rIns="45718" bIns="45718" numCol="1" anchor="ctr">
                <a:noAutofit/>
              </a:bodyPr>
              <a:lstStyle/>
              <a:p>
                <a:pPr algn="ctr">
                  <a:defRPr>
                    <a:latin typeface="Arial"/>
                    <a:ea typeface="Arial"/>
                    <a:cs typeface="Arial"/>
                    <a:sym typeface="Arial"/>
                  </a:defRPr>
                </a:pPr>
              </a:p>
            </p:txBody>
          </p:sp>
          <p:sp>
            <p:nvSpPr>
              <p:cNvPr id="140" name="椭圆 19"/>
              <p:cNvSpPr/>
              <p:nvPr/>
            </p:nvSpPr>
            <p:spPr>
              <a:xfrm>
                <a:off x="34559" y="37757"/>
                <a:ext cx="857103" cy="827239"/>
              </a:xfrm>
              <a:prstGeom prst="ellipse">
                <a:avLst/>
              </a:prstGeom>
              <a:gradFill flip="none" rotWithShape="1">
                <a:gsLst>
                  <a:gs pos="0">
                    <a:srgbClr val="CCE8CF"/>
                  </a:gs>
                  <a:gs pos="51000">
                    <a:srgbClr val="BDE1C1"/>
                  </a:gs>
                  <a:gs pos="100000">
                    <a:srgbClr val="81C688"/>
                  </a:gs>
                </a:gsLst>
                <a:lin ang="18900000" scaled="0"/>
              </a:gradFill>
              <a:ln w="12700" cap="flat">
                <a:noFill/>
                <a:miter lim="400000"/>
              </a:ln>
              <a:effectLst/>
            </p:spPr>
            <p:txBody>
              <a:bodyPr wrap="square" lIns="45718" tIns="45718" rIns="45718" bIns="45718" numCol="1" anchor="ctr">
                <a:noAutofit/>
              </a:bodyPr>
              <a:lstStyle/>
              <a:p>
                <a:pPr algn="ctr">
                  <a:defRPr>
                    <a:latin typeface="Arial"/>
                    <a:ea typeface="Arial"/>
                    <a:cs typeface="Arial"/>
                    <a:sym typeface="Arial"/>
                  </a:defRPr>
                </a:pPr>
              </a:p>
            </p:txBody>
          </p:sp>
        </p:grpSp>
        <p:sp>
          <p:nvSpPr>
            <p:cNvPr id="142" name="TextBox 17"/>
            <p:cNvSpPr txBox="1"/>
            <p:nvPr/>
          </p:nvSpPr>
          <p:spPr>
            <a:xfrm>
              <a:off x="298027" y="127712"/>
              <a:ext cx="330159" cy="5740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lgn="ctr">
                <a:defRPr b="1" sz="3200">
                  <a:latin typeface="微软雅黑"/>
                  <a:ea typeface="微软雅黑"/>
                  <a:cs typeface="微软雅黑"/>
                  <a:sym typeface="微软雅黑"/>
                </a:defRPr>
              </a:lvl1pPr>
            </a:lstStyle>
            <a:p>
              <a:pPr/>
              <a:r>
                <a:t>4</a:t>
              </a:r>
            </a:p>
          </p:txBody>
        </p:sp>
      </p:grpSp>
    </p:spTree>
  </p:cSld>
  <p:clrMapOvr>
    <a:masterClrMapping/>
  </p:clrMapOvr>
  <mc:AlternateContent xmlns:mc="http://schemas.openxmlformats.org/markup-compatibility/2006">
    <mc:Choice xmlns:p14="http://schemas.microsoft.com/office/powerpoint/2010/main" Requires="p14">
      <p:transition spd="slow" advClick="0" advTm="36000" p14:dur="12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119"/>
                                        </p:tgtEl>
                                        <p:attrNameLst>
                                          <p:attrName>style.visibility</p:attrName>
                                        </p:attrNameLst>
                                      </p:cBhvr>
                                      <p:to>
                                        <p:strVal val="visible"/>
                                      </p:to>
                                    </p:set>
                                    <p:animEffect filter="wipe(left)" transition="in">
                                      <p:cBhvr>
                                        <p:cTn id="7" dur="1000"/>
                                        <p:tgtEl>
                                          <p:spTgt spid="119"/>
                                        </p:tgtEl>
                                      </p:cBhvr>
                                    </p:animEffect>
                                  </p:childTnLst>
                                </p:cTn>
                              </p:par>
                            </p:childTnLst>
                          </p:cTn>
                        </p:par>
                        <p:par>
                          <p:cTn id="8" fill="hold">
                            <p:stCondLst>
                              <p:cond delay="1000"/>
                            </p:stCondLst>
                            <p:childTnLst>
                              <p:par>
                                <p:cTn id="9" presetClass="entr" nodeType="afterEffect" presetSubtype="16" presetID="23" grpId="2" fill="hold">
                                  <p:stCondLst>
                                    <p:cond delay="0"/>
                                  </p:stCondLst>
                                  <p:iterate type="el" backwards="0">
                                    <p:tmAbs val="0"/>
                                  </p:iterate>
                                  <p:childTnLst>
                                    <p:set>
                                      <p:cBhvr>
                                        <p:cTn id="10" fill="hold"/>
                                        <p:tgtEl>
                                          <p:spTgt spid="126"/>
                                        </p:tgtEl>
                                        <p:attrNameLst>
                                          <p:attrName>style.visibility</p:attrName>
                                        </p:attrNameLst>
                                      </p:cBhvr>
                                      <p:to>
                                        <p:strVal val="visible"/>
                                      </p:to>
                                    </p:set>
                                    <p:anim calcmode="lin" valueType="num">
                                      <p:cBhvr>
                                        <p:cTn id="11" dur="500" fill="hold"/>
                                        <p:tgtEl>
                                          <p:spTgt spid="126"/>
                                        </p:tgtEl>
                                        <p:attrNameLst>
                                          <p:attrName>ppt_w</p:attrName>
                                        </p:attrNameLst>
                                      </p:cBhvr>
                                      <p:tavLst>
                                        <p:tav tm="0">
                                          <p:val>
                                            <p:fltVal val="0"/>
                                          </p:val>
                                        </p:tav>
                                        <p:tav tm="100000">
                                          <p:val>
                                            <p:strVal val="#ppt_w"/>
                                          </p:val>
                                        </p:tav>
                                      </p:tavLst>
                                    </p:anim>
                                    <p:anim calcmode="lin" valueType="num">
                                      <p:cBhvr>
                                        <p:cTn id="12" dur="500" fill="hold"/>
                                        <p:tgtEl>
                                          <p:spTgt spid="126"/>
                                        </p:tgtEl>
                                        <p:attrNameLst>
                                          <p:attrName>ppt_h</p:attrName>
                                        </p:attrNameLst>
                                      </p:cBhvr>
                                      <p:tavLst>
                                        <p:tav tm="0">
                                          <p:val>
                                            <p:fltVal val="0"/>
                                          </p:val>
                                        </p:tav>
                                        <p:tav tm="100000">
                                          <p:val>
                                            <p:strVal val="#ppt_h"/>
                                          </p:val>
                                        </p:tav>
                                      </p:tavLst>
                                    </p:anim>
                                  </p:childTnLst>
                                </p:cTn>
                              </p:par>
                            </p:childTnLst>
                          </p:cTn>
                        </p:par>
                        <p:par>
                          <p:cTn id="13" fill="hold">
                            <p:stCondLst>
                              <p:cond delay="1500"/>
                            </p:stCondLst>
                            <p:childTnLst>
                              <p:par>
                                <p:cTn id="14" presetClass="entr" nodeType="afterEffect" presetSubtype="16" presetID="23" grpId="3" fill="hold">
                                  <p:stCondLst>
                                    <p:cond delay="300"/>
                                  </p:stCondLst>
                                  <p:iterate type="el" backwards="0">
                                    <p:tmAbs val="0"/>
                                  </p:iterate>
                                  <p:childTnLst>
                                    <p:set>
                                      <p:cBhvr>
                                        <p:cTn id="15" fill="hold"/>
                                        <p:tgtEl>
                                          <p:spTgt spid="136"/>
                                        </p:tgtEl>
                                        <p:attrNameLst>
                                          <p:attrName>style.visibility</p:attrName>
                                        </p:attrNameLst>
                                      </p:cBhvr>
                                      <p:to>
                                        <p:strVal val="visible"/>
                                      </p:to>
                                    </p:set>
                                    <p:anim calcmode="lin" valueType="num">
                                      <p:cBhvr>
                                        <p:cTn id="16" dur="500" fill="hold"/>
                                        <p:tgtEl>
                                          <p:spTgt spid="136"/>
                                        </p:tgtEl>
                                        <p:attrNameLst>
                                          <p:attrName>ppt_w</p:attrName>
                                        </p:attrNameLst>
                                      </p:cBhvr>
                                      <p:tavLst>
                                        <p:tav tm="0">
                                          <p:val>
                                            <p:fltVal val="0"/>
                                          </p:val>
                                        </p:tav>
                                        <p:tav tm="100000">
                                          <p:val>
                                            <p:strVal val="#ppt_w"/>
                                          </p:val>
                                        </p:tav>
                                      </p:tavLst>
                                    </p:anim>
                                    <p:anim calcmode="lin" valueType="num">
                                      <p:cBhvr>
                                        <p:cTn id="17" dur="500" fill="hold"/>
                                        <p:tgtEl>
                                          <p:spTgt spid="136"/>
                                        </p:tgtEl>
                                        <p:attrNameLst>
                                          <p:attrName>ppt_h</p:attrName>
                                        </p:attrNameLst>
                                      </p:cBhvr>
                                      <p:tavLst>
                                        <p:tav tm="0">
                                          <p:val>
                                            <p:fltVal val="0"/>
                                          </p:val>
                                        </p:tav>
                                        <p:tav tm="100000">
                                          <p:val>
                                            <p:strVal val="#ppt_h"/>
                                          </p:val>
                                        </p:tav>
                                      </p:tavLst>
                                    </p:anim>
                                  </p:childTnLst>
                                </p:cTn>
                              </p:par>
                            </p:childTnLst>
                          </p:cTn>
                        </p:par>
                        <p:par>
                          <p:cTn id="18" fill="hold">
                            <p:stCondLst>
                              <p:cond delay="2300"/>
                            </p:stCondLst>
                            <p:childTnLst>
                              <p:par>
                                <p:cTn id="19" presetClass="entr" nodeType="afterEffect" presetSubtype="16" presetID="23" grpId="4" fill="hold">
                                  <p:stCondLst>
                                    <p:cond delay="900"/>
                                  </p:stCondLst>
                                  <p:iterate type="el" backwards="0">
                                    <p:tmAbs val="0"/>
                                  </p:iterate>
                                  <p:childTnLst>
                                    <p:set>
                                      <p:cBhvr>
                                        <p:cTn id="20" fill="hold"/>
                                        <p:tgtEl>
                                          <p:spTgt spid="131"/>
                                        </p:tgtEl>
                                        <p:attrNameLst>
                                          <p:attrName>style.visibility</p:attrName>
                                        </p:attrNameLst>
                                      </p:cBhvr>
                                      <p:to>
                                        <p:strVal val="visible"/>
                                      </p:to>
                                    </p:set>
                                    <p:anim calcmode="lin" valueType="num">
                                      <p:cBhvr>
                                        <p:cTn id="21" dur="500" fill="hold"/>
                                        <p:tgtEl>
                                          <p:spTgt spid="131"/>
                                        </p:tgtEl>
                                        <p:attrNameLst>
                                          <p:attrName>ppt_w</p:attrName>
                                        </p:attrNameLst>
                                      </p:cBhvr>
                                      <p:tavLst>
                                        <p:tav tm="0">
                                          <p:val>
                                            <p:fltVal val="0"/>
                                          </p:val>
                                        </p:tav>
                                        <p:tav tm="100000">
                                          <p:val>
                                            <p:strVal val="#ppt_w"/>
                                          </p:val>
                                        </p:tav>
                                      </p:tavLst>
                                    </p:anim>
                                    <p:anim calcmode="lin" valueType="num">
                                      <p:cBhvr>
                                        <p:cTn id="22" dur="500" fill="hold"/>
                                        <p:tgtEl>
                                          <p:spTgt spid="131"/>
                                        </p:tgtEl>
                                        <p:attrNameLst>
                                          <p:attrName>ppt_h</p:attrName>
                                        </p:attrNameLst>
                                      </p:cBhvr>
                                      <p:tavLst>
                                        <p:tav tm="0">
                                          <p:val>
                                            <p:fltVal val="0"/>
                                          </p:val>
                                        </p:tav>
                                        <p:tav tm="100000">
                                          <p:val>
                                            <p:strVal val="#ppt_h"/>
                                          </p:val>
                                        </p:tav>
                                      </p:tavLst>
                                    </p:anim>
                                  </p:childTnLst>
                                </p:cTn>
                              </p:par>
                            </p:childTnLst>
                          </p:cTn>
                        </p:par>
                        <p:par>
                          <p:cTn id="23" fill="hold">
                            <p:stCondLst>
                              <p:cond delay="3700"/>
                            </p:stCondLst>
                            <p:childTnLst>
                              <p:par>
                                <p:cTn id="24" presetClass="entr" nodeType="afterEffect" presetSubtype="16" presetID="23" grpId="5" fill="hold">
                                  <p:stCondLst>
                                    <p:cond delay="900"/>
                                  </p:stCondLst>
                                  <p:iterate type="el" backwards="0">
                                    <p:tmAbs val="0"/>
                                  </p:iterate>
                                  <p:childTnLst>
                                    <p:set>
                                      <p:cBhvr>
                                        <p:cTn id="25" fill="hold"/>
                                        <p:tgtEl>
                                          <p:spTgt spid="143"/>
                                        </p:tgtEl>
                                        <p:attrNameLst>
                                          <p:attrName>style.visibility</p:attrName>
                                        </p:attrNameLst>
                                      </p:cBhvr>
                                      <p:to>
                                        <p:strVal val="visible"/>
                                      </p:to>
                                    </p:set>
                                    <p:anim calcmode="lin" valueType="num">
                                      <p:cBhvr>
                                        <p:cTn id="26" dur="500" fill="hold"/>
                                        <p:tgtEl>
                                          <p:spTgt spid="143"/>
                                        </p:tgtEl>
                                        <p:attrNameLst>
                                          <p:attrName>ppt_w</p:attrName>
                                        </p:attrNameLst>
                                      </p:cBhvr>
                                      <p:tavLst>
                                        <p:tav tm="0">
                                          <p:val>
                                            <p:fltVal val="0"/>
                                          </p:val>
                                        </p:tav>
                                        <p:tav tm="100000">
                                          <p:val>
                                            <p:strVal val="#ppt_w"/>
                                          </p:val>
                                        </p:tav>
                                      </p:tavLst>
                                    </p:anim>
                                    <p:anim calcmode="lin" valueType="num">
                                      <p:cBhvr>
                                        <p:cTn id="27" dur="500" fill="hold"/>
                                        <p:tgtEl>
                                          <p:spTgt spid="14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1" grpId="4"/>
      <p:bldP build="whole" bldLvl="1" animBg="1" rev="0" advAuto="0" spid="143" grpId="5"/>
      <p:bldP build="whole" bldLvl="1" animBg="1" rev="0" advAuto="0" spid="119" grpId="1"/>
      <p:bldP build="whole" bldLvl="1" animBg="1" rev="0" advAuto="0" spid="126" grpId="2"/>
      <p:bldP build="whole" bldLvl="1" animBg="1" rev="0" advAuto="0" spid="136" grpId="3"/>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33" name="Picture 124" descr="Picture 124"/>
          <p:cNvPicPr>
            <a:picLocks noChangeAspect="1"/>
          </p:cNvPicPr>
          <p:nvPr/>
        </p:nvPicPr>
        <p:blipFill>
          <a:blip r:embed="rId2">
            <a:extLst/>
          </a:blip>
          <a:stretch>
            <a:fillRect/>
          </a:stretch>
        </p:blipFill>
        <p:spPr>
          <a:xfrm>
            <a:off x="5032668" y="1288138"/>
            <a:ext cx="3672410" cy="2829202"/>
          </a:xfrm>
          <a:prstGeom prst="rect">
            <a:avLst/>
          </a:prstGeom>
          <a:ln w="38100" cap="sq">
            <a:solidFill>
              <a:srgbClr val="000000"/>
            </a:solidFill>
            <a:miter/>
          </a:ln>
          <a:effectLst>
            <a:outerShdw sx="100000" sy="100000" kx="0" ky="0" algn="b" rotWithShape="0" blurRad="50800" dist="38100" dir="2700000">
              <a:srgbClr val="000000">
                <a:alpha val="43000"/>
              </a:srgbClr>
            </a:outerShdw>
          </a:effectLst>
        </p:spPr>
      </p:pic>
      <p:sp>
        <p:nvSpPr>
          <p:cNvPr id="334" name="矩形 1"/>
          <p:cNvSpPr txBox="1"/>
          <p:nvPr/>
        </p:nvSpPr>
        <p:spPr>
          <a:xfrm>
            <a:off x="395534" y="1995684"/>
            <a:ext cx="4637135" cy="180107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85750" indent="-285750">
              <a:buSzPct val="100000"/>
              <a:buChar char="■"/>
              <a:defRPr sz="1600">
                <a:latin typeface="Arial"/>
                <a:ea typeface="Arial"/>
                <a:cs typeface="Arial"/>
                <a:sym typeface="Arial"/>
              </a:defRPr>
            </a:pPr>
            <a:r>
              <a:t> </a:t>
            </a:r>
            <a:r>
              <a:rPr>
                <a:latin typeface="微软雅黑"/>
                <a:ea typeface="微软雅黑"/>
                <a:cs typeface="微软雅黑"/>
                <a:sym typeface="微软雅黑"/>
              </a:rPr>
              <a:t>上腔：    湿度氮气</a:t>
            </a:r>
          </a:p>
          <a:p>
            <a:pPr marL="285750" indent="-285750">
              <a:buSzPct val="100000"/>
              <a:buChar char="■"/>
              <a:defRPr sz="1600">
                <a:latin typeface="Arial"/>
                <a:ea typeface="Arial"/>
                <a:cs typeface="Arial"/>
                <a:sym typeface="Arial"/>
              </a:defRPr>
            </a:pPr>
            <a:r>
              <a:t> </a:t>
            </a:r>
            <a:r>
              <a:rPr>
                <a:latin typeface="微软雅黑"/>
                <a:ea typeface="微软雅黑"/>
                <a:cs typeface="微软雅黑"/>
                <a:sym typeface="微软雅黑"/>
              </a:rPr>
              <a:t>下腔：    干燥氮气</a:t>
            </a:r>
          </a:p>
          <a:p>
            <a:pPr marL="285750" indent="-285750">
              <a:buSzPct val="100000"/>
              <a:buChar char="■"/>
              <a:defRPr sz="1600">
                <a:latin typeface="Arial"/>
                <a:ea typeface="Arial"/>
                <a:cs typeface="Arial"/>
                <a:sym typeface="Arial"/>
              </a:defRPr>
            </a:pPr>
            <a:r>
              <a:t> </a:t>
            </a:r>
            <a:r>
              <a:rPr>
                <a:latin typeface="微软雅黑"/>
                <a:ea typeface="微软雅黑"/>
                <a:cs typeface="微软雅黑"/>
                <a:sym typeface="微软雅黑"/>
              </a:rPr>
              <a:t>湿度差：上腔的水分子透过试样</a:t>
            </a:r>
          </a:p>
          <a:p>
            <a:pPr>
              <a:defRPr sz="1600">
                <a:latin typeface="Arial"/>
                <a:ea typeface="Arial"/>
                <a:cs typeface="Arial"/>
                <a:sym typeface="Arial"/>
              </a:defRPr>
            </a:pPr>
            <a:r>
              <a:t>                     </a:t>
            </a:r>
            <a:r>
              <a:rPr>
                <a:latin typeface="微软雅黑"/>
                <a:ea typeface="微软雅黑"/>
                <a:cs typeface="微软雅黑"/>
                <a:sym typeface="微软雅黑"/>
              </a:rPr>
              <a:t>扩散到下腔</a:t>
            </a:r>
          </a:p>
          <a:p>
            <a:pPr marL="285750" indent="-285750">
              <a:buSzPct val="100000"/>
              <a:buChar char="■"/>
              <a:defRPr sz="1600">
                <a:latin typeface="Arial"/>
                <a:ea typeface="Arial"/>
                <a:cs typeface="Arial"/>
                <a:sym typeface="Arial"/>
              </a:defRPr>
            </a:pPr>
            <a:r>
              <a:t> </a:t>
            </a:r>
            <a:r>
              <a:rPr>
                <a:latin typeface="微软雅黑"/>
                <a:ea typeface="微软雅黑"/>
                <a:cs typeface="微软雅黑"/>
                <a:sym typeface="微软雅黑"/>
              </a:rPr>
              <a:t>计算：通过电解传感器测量下腔</a:t>
            </a:r>
          </a:p>
          <a:p>
            <a:pPr>
              <a:defRPr sz="1600">
                <a:latin typeface="Arial"/>
                <a:ea typeface="Arial"/>
                <a:cs typeface="Arial"/>
                <a:sym typeface="Arial"/>
              </a:defRPr>
            </a:pPr>
            <a:r>
              <a:t>                 </a:t>
            </a:r>
            <a:r>
              <a:rPr>
                <a:latin typeface="微软雅黑"/>
                <a:ea typeface="微软雅黑"/>
                <a:cs typeface="微软雅黑"/>
                <a:sym typeface="微软雅黑"/>
              </a:rPr>
              <a:t>气体的水汽浓度，</a:t>
            </a:r>
            <a:r>
              <a:t> </a:t>
            </a:r>
            <a:r>
              <a:rPr>
                <a:latin typeface="微软雅黑"/>
                <a:ea typeface="微软雅黑"/>
                <a:cs typeface="微软雅黑"/>
                <a:sym typeface="微软雅黑"/>
              </a:rPr>
              <a:t>计算出水汽透过率</a:t>
            </a:r>
          </a:p>
        </p:txBody>
      </p:sp>
      <p:sp>
        <p:nvSpPr>
          <p:cNvPr id="335" name="Rectangle 3"/>
          <p:cNvSpPr txBox="1"/>
          <p:nvPr/>
        </p:nvSpPr>
        <p:spPr>
          <a:xfrm>
            <a:off x="395536" y="1238571"/>
            <a:ext cx="3308676" cy="370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sz="1600">
                <a:solidFill>
                  <a:srgbClr val="0070C0"/>
                </a:solidFill>
                <a:latin typeface="黑体"/>
                <a:ea typeface="黑体"/>
                <a:cs typeface="黑体"/>
                <a:sym typeface="黑体"/>
              </a:defRPr>
            </a:lvl1pPr>
          </a:lstStyle>
          <a:p>
            <a:pPr/>
            <a:r>
              <a:t>工作原理-电解传感器原理</a:t>
            </a:r>
          </a:p>
        </p:txBody>
      </p:sp>
      <p:sp>
        <p:nvSpPr>
          <p:cNvPr id="336" name="标题 8"/>
          <p:cNvSpPr txBox="1"/>
          <p:nvPr/>
        </p:nvSpPr>
        <p:spPr>
          <a:xfrm>
            <a:off x="971598" y="292665"/>
            <a:ext cx="5897276" cy="424181"/>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chor="ctr">
            <a:spAutoFit/>
          </a:bodyPr>
          <a:lstStyle>
            <a:lvl1pPr defTabSz="1022985">
              <a:defRPr sz="2000">
                <a:solidFill>
                  <a:srgbClr val="595959"/>
                </a:solidFill>
                <a:latin typeface="微软雅黑"/>
                <a:ea typeface="微软雅黑"/>
                <a:cs typeface="微软雅黑"/>
                <a:sym typeface="微软雅黑"/>
              </a:defRPr>
            </a:lvl1pPr>
          </a:lstStyle>
          <a:p>
            <a:pPr/>
            <a:r>
              <a:t>二 、 包装材料的阻隔性检测方案</a:t>
            </a:r>
          </a:p>
        </p:txBody>
      </p:sp>
    </p:spTree>
  </p:cSld>
  <p:clrMapOvr>
    <a:masterClrMapping/>
  </p:clrMapOvr>
  <mc:AlternateContent xmlns:mc="http://schemas.openxmlformats.org/markup-compatibility/2006">
    <mc:Choice xmlns:p14="http://schemas.microsoft.com/office/powerpoint/2010/main" Requires="p14">
      <p:transition spd="slow" advClick="0" advTm="11000" p14:dur="1200">
        <p:wipe dir="l"/>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8" name="矩形 2"/>
          <p:cNvSpPr txBox="1"/>
          <p:nvPr/>
        </p:nvSpPr>
        <p:spPr>
          <a:xfrm>
            <a:off x="2115074" y="3765853"/>
            <a:ext cx="746406" cy="3454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sz="1400">
                <a:latin typeface="Arial"/>
                <a:ea typeface="Arial"/>
                <a:cs typeface="Arial"/>
                <a:sym typeface="Arial"/>
              </a:defRPr>
            </a:pPr>
            <a:r>
              <a:t>W402</a:t>
            </a:r>
            <a:r>
              <a:rPr>
                <a:latin typeface="微软雅黑"/>
                <a:ea typeface="微软雅黑"/>
                <a:cs typeface="微软雅黑"/>
                <a:sym typeface="微软雅黑"/>
              </a:rPr>
              <a:t>型</a:t>
            </a:r>
          </a:p>
        </p:txBody>
      </p:sp>
      <p:sp>
        <p:nvSpPr>
          <p:cNvPr id="339" name="矩形 3"/>
          <p:cNvSpPr txBox="1"/>
          <p:nvPr/>
        </p:nvSpPr>
        <p:spPr>
          <a:xfrm>
            <a:off x="1766223" y="4105483"/>
            <a:ext cx="2059939" cy="3454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1400">
                <a:latin typeface="微软雅黑"/>
                <a:ea typeface="微软雅黑"/>
                <a:cs typeface="微软雅黑"/>
                <a:sym typeface="微软雅黑"/>
              </a:defRPr>
            </a:lvl1pPr>
          </a:lstStyle>
          <a:p>
            <a:pPr/>
            <a:r>
              <a:t>红外法水汽透过率测定仪</a:t>
            </a:r>
          </a:p>
        </p:txBody>
      </p:sp>
      <p:sp>
        <p:nvSpPr>
          <p:cNvPr id="340" name="矩形 4"/>
          <p:cNvSpPr txBox="1"/>
          <p:nvPr/>
        </p:nvSpPr>
        <p:spPr>
          <a:xfrm>
            <a:off x="5993019" y="3698878"/>
            <a:ext cx="746406" cy="3454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sz="1400">
                <a:latin typeface="Arial"/>
                <a:ea typeface="Arial"/>
                <a:cs typeface="Arial"/>
                <a:sym typeface="Arial"/>
              </a:defRPr>
            </a:pPr>
            <a:r>
              <a:t>W403</a:t>
            </a:r>
            <a:r>
              <a:rPr>
                <a:latin typeface="微软雅黑"/>
                <a:ea typeface="微软雅黑"/>
                <a:cs typeface="微软雅黑"/>
                <a:sym typeface="微软雅黑"/>
              </a:rPr>
              <a:t>型</a:t>
            </a:r>
          </a:p>
        </p:txBody>
      </p:sp>
      <p:sp>
        <p:nvSpPr>
          <p:cNvPr id="341" name="矩形 5"/>
          <p:cNvSpPr txBox="1"/>
          <p:nvPr/>
        </p:nvSpPr>
        <p:spPr>
          <a:xfrm>
            <a:off x="5646730" y="4087833"/>
            <a:ext cx="2059939" cy="3454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1400">
                <a:latin typeface="微软雅黑"/>
                <a:ea typeface="微软雅黑"/>
                <a:cs typeface="微软雅黑"/>
                <a:sym typeface="微软雅黑"/>
              </a:defRPr>
            </a:lvl1pPr>
          </a:lstStyle>
          <a:p>
            <a:pPr/>
            <a:r>
              <a:t>红外法水汽透过率测定仪</a:t>
            </a:r>
          </a:p>
        </p:txBody>
      </p:sp>
      <p:pic>
        <p:nvPicPr>
          <p:cNvPr id="342" name="图片 6" descr="图片 6"/>
          <p:cNvPicPr>
            <a:picLocks noChangeAspect="1"/>
          </p:cNvPicPr>
          <p:nvPr/>
        </p:nvPicPr>
        <p:blipFill>
          <a:blip r:embed="rId2">
            <a:extLst/>
          </a:blip>
          <a:stretch>
            <a:fillRect/>
          </a:stretch>
        </p:blipFill>
        <p:spPr>
          <a:xfrm>
            <a:off x="650675" y="1589867"/>
            <a:ext cx="3479840" cy="2329877"/>
          </a:xfrm>
          <a:prstGeom prst="rect">
            <a:avLst/>
          </a:prstGeom>
          <a:ln w="12700">
            <a:miter lim="400000"/>
          </a:ln>
        </p:spPr>
      </p:pic>
      <p:pic>
        <p:nvPicPr>
          <p:cNvPr id="343" name="Picture 5" descr="Picture 5"/>
          <p:cNvPicPr>
            <a:picLocks noChangeAspect="1"/>
          </p:cNvPicPr>
          <p:nvPr/>
        </p:nvPicPr>
        <p:blipFill>
          <a:blip r:embed="rId3">
            <a:extLst/>
          </a:blip>
          <a:stretch>
            <a:fillRect/>
          </a:stretch>
        </p:blipFill>
        <p:spPr>
          <a:xfrm>
            <a:off x="4926919" y="1262698"/>
            <a:ext cx="3335948" cy="2557561"/>
          </a:xfrm>
          <a:prstGeom prst="rect">
            <a:avLst/>
          </a:prstGeom>
          <a:ln w="12700">
            <a:miter lim="400000"/>
          </a:ln>
        </p:spPr>
      </p:pic>
      <p:sp>
        <p:nvSpPr>
          <p:cNvPr id="344" name="标题 8"/>
          <p:cNvSpPr txBox="1"/>
          <p:nvPr/>
        </p:nvSpPr>
        <p:spPr>
          <a:xfrm>
            <a:off x="971598" y="292665"/>
            <a:ext cx="5897276" cy="424181"/>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chor="ctr">
            <a:spAutoFit/>
          </a:bodyPr>
          <a:lstStyle>
            <a:lvl1pPr defTabSz="1022985">
              <a:defRPr sz="2000">
                <a:solidFill>
                  <a:srgbClr val="595959"/>
                </a:solidFill>
                <a:latin typeface="微软雅黑"/>
                <a:ea typeface="微软雅黑"/>
                <a:cs typeface="微软雅黑"/>
                <a:sym typeface="微软雅黑"/>
              </a:defRPr>
            </a:lvl1pPr>
          </a:lstStyle>
          <a:p>
            <a:pPr/>
            <a:r>
              <a:t>二 、 包装材料的阻隔性检测方案</a:t>
            </a:r>
          </a:p>
        </p:txBody>
      </p:sp>
      <p:sp>
        <p:nvSpPr>
          <p:cNvPr id="345" name="矩形 9"/>
          <p:cNvSpPr txBox="1"/>
          <p:nvPr/>
        </p:nvSpPr>
        <p:spPr>
          <a:xfrm>
            <a:off x="998644" y="911483"/>
            <a:ext cx="8064897" cy="624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b="1">
                <a:latin typeface="微软雅黑"/>
                <a:ea typeface="微软雅黑"/>
                <a:cs typeface="微软雅黑"/>
                <a:sym typeface="微软雅黑"/>
              </a:defRPr>
            </a:lvl1pPr>
          </a:lstStyle>
          <a:p>
            <a:pPr/>
            <a:r>
              <a:t>红外法系列水汽透过率测定仪</a:t>
            </a:r>
          </a:p>
        </p:txBody>
      </p:sp>
    </p:spTree>
  </p:cSld>
  <p:clrMapOvr>
    <a:masterClrMapping/>
  </p:clrMapOvr>
  <mc:AlternateContent xmlns:mc="http://schemas.openxmlformats.org/markup-compatibility/2006">
    <mc:Choice xmlns:p14="http://schemas.microsoft.com/office/powerpoint/2010/main" Requires="p14">
      <p:transition spd="slow" advClick="0" advTm="11000" p14:dur="1200">
        <p:wipe dir="l"/>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aphicFrame>
        <p:nvGraphicFramePr>
          <p:cNvPr id="347" name="表格 3"/>
          <p:cNvGraphicFramePr/>
          <p:nvPr/>
        </p:nvGraphicFramePr>
        <p:xfrm>
          <a:off x="827583" y="1563637"/>
          <a:ext cx="7200801" cy="3003650"/>
        </p:xfrm>
        <a:graphic xmlns:a="http://schemas.openxmlformats.org/drawingml/2006/main">
          <a:graphicData uri="http://schemas.openxmlformats.org/drawingml/2006/table">
            <a:tbl>
              <a:tblPr firstCol="1" firstRow="1" lastCol="0" lastRow="0" bandCol="0" bandRow="0" rtl="0">
                <a:tableStyleId>{4C3C2611-4C71-4FC5-86AE-919BDF0F9419}</a:tableStyleId>
              </a:tblPr>
              <a:tblGrid>
                <a:gridCol w="1008112"/>
                <a:gridCol w="1155104"/>
                <a:gridCol w="2229272"/>
                <a:gridCol w="2808312"/>
              </a:tblGrid>
              <a:tr h="504056">
                <a:tc>
                  <a:txBody>
                    <a:bodyPr/>
                    <a:lstStyle/>
                    <a:p>
                      <a:pPr algn="ctr" defTabSz="1022985">
                        <a:defRPr b="0" sz="1800"/>
                      </a:pPr>
                      <a:r>
                        <a:rPr b="1" sz="1200">
                          <a:latin typeface="微软雅黑"/>
                          <a:ea typeface="微软雅黑"/>
                          <a:cs typeface="微软雅黑"/>
                          <a:sym typeface="微软雅黑"/>
                        </a:rPr>
                        <a:t>检测对象</a:t>
                      </a:r>
                    </a:p>
                  </a:txBody>
                  <a:tcPr marL="0" marR="0" marT="0" marB="0" anchor="ctr" anchorCtr="0" horzOverflow="overflow">
                    <a:lnL w="12700">
                      <a:solidFill>
                        <a:schemeClr val="accent3"/>
                      </a:solidFill>
                    </a:lnL>
                    <a:lnR w="12700">
                      <a:solidFill>
                        <a:schemeClr val="accent3"/>
                      </a:solidFill>
                    </a:lnR>
                    <a:lnT w="12700">
                      <a:solidFill>
                        <a:schemeClr val="accent3"/>
                      </a:solidFill>
                    </a:lnT>
                    <a:lnB w="25400">
                      <a:solidFill>
                        <a:schemeClr val="accent3"/>
                      </a:solidFill>
                    </a:lnB>
                  </a:tcPr>
                </a:tc>
                <a:tc gridSpan="2">
                  <a:txBody>
                    <a:bodyPr/>
                    <a:lstStyle/>
                    <a:p>
                      <a:pPr algn="ctr" defTabSz="1022985">
                        <a:defRPr b="0" sz="1800"/>
                      </a:pPr>
                      <a:r>
                        <a:rPr b="1" sz="1200">
                          <a:latin typeface="微软雅黑"/>
                          <a:ea typeface="微软雅黑"/>
                          <a:cs typeface="微软雅黑"/>
                          <a:sym typeface="微软雅黑"/>
                        </a:rPr>
                        <a:t>材料类型</a:t>
                      </a:r>
                    </a:p>
                  </a:txBody>
                  <a:tcPr marL="0" marR="0" marT="0" marB="0" anchor="ctr" anchorCtr="0" horzOverflow="overflow">
                    <a:lnL w="12700">
                      <a:solidFill>
                        <a:schemeClr val="accent3"/>
                      </a:solidFill>
                    </a:lnL>
                    <a:lnR w="12700">
                      <a:solidFill>
                        <a:schemeClr val="accent3"/>
                      </a:solidFill>
                    </a:lnR>
                    <a:lnT w="12700">
                      <a:solidFill>
                        <a:schemeClr val="accent3"/>
                      </a:solidFill>
                    </a:lnT>
                    <a:lnB w="25400">
                      <a:solidFill>
                        <a:schemeClr val="accent3"/>
                      </a:solidFill>
                    </a:lnB>
                  </a:tcPr>
                </a:tc>
                <a:tc hMerge="1">
                  <a:tcPr/>
                </a:tc>
                <a:tc>
                  <a:txBody>
                    <a:bodyPr/>
                    <a:lstStyle/>
                    <a:p>
                      <a:pPr algn="ctr" defTabSz="1022985">
                        <a:defRPr b="0" sz="1800"/>
                      </a:pPr>
                      <a:r>
                        <a:rPr b="1" sz="1200">
                          <a:latin typeface="微软雅黑"/>
                          <a:ea typeface="微软雅黑"/>
                          <a:cs typeface="微软雅黑"/>
                          <a:sym typeface="微软雅黑"/>
                        </a:rPr>
                        <a:t>应用举例</a:t>
                      </a:r>
                    </a:p>
                  </a:txBody>
                  <a:tcPr marL="0" marR="0" marT="0" marB="0" anchor="ctr" anchorCtr="0" horzOverflow="overflow">
                    <a:lnL w="12700">
                      <a:solidFill>
                        <a:schemeClr val="accent3"/>
                      </a:solidFill>
                    </a:lnL>
                    <a:lnR w="12700">
                      <a:solidFill>
                        <a:schemeClr val="accent3"/>
                      </a:solidFill>
                    </a:lnR>
                    <a:lnT w="12700">
                      <a:solidFill>
                        <a:schemeClr val="accent3"/>
                      </a:solidFill>
                    </a:lnT>
                    <a:lnB w="25400">
                      <a:solidFill>
                        <a:schemeClr val="accent3"/>
                      </a:solidFill>
                    </a:lnB>
                  </a:tcPr>
                </a:tc>
              </a:tr>
              <a:tr h="483367">
                <a:tc rowSpan="4">
                  <a:txBody>
                    <a:bodyPr/>
                    <a:lstStyle/>
                    <a:p>
                      <a:pPr algn="ctr" defTabSz="1022985">
                        <a:defRPr sz="1200">
                          <a:latin typeface="微软雅黑"/>
                          <a:ea typeface="微软雅黑"/>
                          <a:cs typeface="微软雅黑"/>
                          <a:sym typeface="微软雅黑"/>
                        </a:defRPr>
                      </a:pPr>
                      <a:r>
                        <a:t>包装材料氧气透过率</a:t>
                      </a:r>
                    </a:p>
                    <a:p>
                      <a:pPr algn="ctr" defTabSz="1022985">
                        <a:defRPr sz="1200">
                          <a:latin typeface="微软雅黑"/>
                          <a:ea typeface="微软雅黑"/>
                          <a:cs typeface="微软雅黑"/>
                          <a:sym typeface="微软雅黑"/>
                        </a:defRPr>
                      </a:pPr>
                      <a:r>
                        <a:t>测试</a:t>
                      </a:r>
                    </a:p>
                  </a:txBody>
                  <a:tcPr marL="0" marR="0" marT="0" marB="0" anchor="ctr" anchorCtr="0" horzOverflow="overflow">
                    <a:lnL w="12700">
                      <a:solidFill>
                        <a:schemeClr val="accent3"/>
                      </a:solidFill>
                    </a:lnL>
                    <a:lnR w="12700">
                      <a:solidFill>
                        <a:schemeClr val="accent3"/>
                      </a:solidFill>
                    </a:lnR>
                    <a:lnT w="25400">
                      <a:solidFill>
                        <a:schemeClr val="accent3"/>
                      </a:solidFill>
                    </a:lnT>
                    <a:lnB w="12700">
                      <a:solidFill>
                        <a:schemeClr val="accent3"/>
                      </a:solidFill>
                    </a:lnB>
                    <a:solidFill>
                      <a:schemeClr val="accent3">
                        <a:alpha val="20000"/>
                      </a:schemeClr>
                    </a:solidFill>
                  </a:tcPr>
                </a:tc>
                <a:tc>
                  <a:txBody>
                    <a:bodyPr/>
                    <a:lstStyle/>
                    <a:p>
                      <a:pPr algn="ctr" defTabSz="1022985">
                        <a:defRPr sz="1800"/>
                      </a:pPr>
                      <a:r>
                        <a:rPr sz="1200">
                          <a:latin typeface="微软雅黑"/>
                          <a:ea typeface="微软雅黑"/>
                          <a:cs typeface="微软雅黑"/>
                          <a:sym typeface="微软雅黑"/>
                        </a:rPr>
                        <a:t>薄膜</a:t>
                      </a:r>
                    </a:p>
                  </a:txBody>
                  <a:tcPr marL="0" marR="0" marT="0" marB="0" anchor="ctr" anchorCtr="0" horzOverflow="overflow">
                    <a:lnL w="12700">
                      <a:solidFill>
                        <a:schemeClr val="accent3"/>
                      </a:solidFill>
                    </a:lnL>
                    <a:lnR w="12700">
                      <a:solidFill>
                        <a:schemeClr val="accent3"/>
                      </a:solidFill>
                    </a:lnR>
                    <a:lnT w="25400">
                      <a:solidFill>
                        <a:schemeClr val="accent3"/>
                      </a:solidFill>
                    </a:lnT>
                    <a:lnB w="12700">
                      <a:solidFill>
                        <a:schemeClr val="accent3"/>
                      </a:solidFill>
                    </a:lnB>
                    <a:solidFill>
                      <a:schemeClr val="accent3">
                        <a:alpha val="20000"/>
                      </a:schemeClr>
                    </a:solidFill>
                  </a:tcPr>
                </a:tc>
                <a:tc>
                  <a:txBody>
                    <a:bodyPr/>
                    <a:lstStyle/>
                    <a:p>
                      <a:pPr algn="ctr" defTabSz="1022985">
                        <a:defRPr sz="1800"/>
                      </a:pPr>
                      <a:r>
                        <a:rPr sz="1200">
                          <a:latin typeface="微软雅黑"/>
                          <a:ea typeface="微软雅黑"/>
                          <a:cs typeface="微软雅黑"/>
                          <a:sym typeface="微软雅黑"/>
                        </a:rPr>
                        <a:t>适用于各种塑料、铝等制成的薄膜</a:t>
                      </a:r>
                    </a:p>
                  </a:txBody>
                  <a:tcPr marL="0" marR="0" marT="0" marB="0" anchor="ctr" anchorCtr="0" horzOverflow="overflow">
                    <a:lnL w="12700">
                      <a:solidFill>
                        <a:schemeClr val="accent3"/>
                      </a:solidFill>
                    </a:lnL>
                    <a:lnR w="12700">
                      <a:solidFill>
                        <a:schemeClr val="accent3"/>
                      </a:solidFill>
                    </a:lnR>
                    <a:lnT w="25400">
                      <a:solidFill>
                        <a:schemeClr val="accent3"/>
                      </a:solidFill>
                    </a:lnT>
                    <a:lnB w="12700">
                      <a:solidFill>
                        <a:schemeClr val="accent3"/>
                      </a:solidFill>
                    </a:lnB>
                    <a:solidFill>
                      <a:schemeClr val="accent3">
                        <a:alpha val="20000"/>
                      </a:schemeClr>
                    </a:solidFill>
                  </a:tcPr>
                </a:tc>
                <a:tc>
                  <a:txBody>
                    <a:bodyPr/>
                    <a:lstStyle/>
                    <a:p>
                      <a:pPr algn="ctr" defTabSz="1022985">
                        <a:defRPr sz="1800"/>
                      </a:pPr>
                      <a:r>
                        <a:rPr sz="1200">
                          <a:latin typeface="微软雅黑"/>
                          <a:ea typeface="微软雅黑"/>
                          <a:cs typeface="微软雅黑"/>
                          <a:sym typeface="微软雅黑"/>
                        </a:rPr>
                        <a:t>如塑料薄膜、塑料复合薄膜、共挤膜、铝箔、镀铝膜等</a:t>
                      </a:r>
                    </a:p>
                  </a:txBody>
                  <a:tcPr marL="0" marR="0" marT="0" marB="0" anchor="ctr" anchorCtr="0" horzOverflow="overflow">
                    <a:lnL w="12700">
                      <a:solidFill>
                        <a:schemeClr val="accent3"/>
                      </a:solidFill>
                    </a:lnL>
                    <a:lnR w="12700">
                      <a:solidFill>
                        <a:schemeClr val="accent3"/>
                      </a:solidFill>
                    </a:lnR>
                    <a:lnT w="25400">
                      <a:solidFill>
                        <a:schemeClr val="accent3"/>
                      </a:solidFill>
                    </a:lnT>
                    <a:lnB w="12700">
                      <a:solidFill>
                        <a:schemeClr val="accent3"/>
                      </a:solidFill>
                    </a:lnB>
                    <a:solidFill>
                      <a:schemeClr val="accent3">
                        <a:alpha val="20000"/>
                      </a:schemeClr>
                    </a:solidFill>
                  </a:tcPr>
                </a:tc>
              </a:tr>
              <a:tr h="576064">
                <a:tc vMerge="1">
                  <a:tcPr/>
                </a:tc>
                <a:tc>
                  <a:txBody>
                    <a:bodyPr/>
                    <a:lstStyle/>
                    <a:p>
                      <a:pPr algn="ctr" defTabSz="1022985">
                        <a:defRPr sz="1800"/>
                      </a:pPr>
                      <a:r>
                        <a:rPr sz="1200">
                          <a:latin typeface="微软雅黑"/>
                          <a:ea typeface="微软雅黑"/>
                          <a:cs typeface="微软雅黑"/>
                          <a:sym typeface="微软雅黑"/>
                        </a:rPr>
                        <a:t>片材</a:t>
                      </a:r>
                    </a:p>
                  </a:txBody>
                  <a:tcPr marL="0" marR="0" marT="0" marB="0" anchor="ctr" anchorCtr="0" horzOverflow="overflow">
                    <a:lnL w="12700">
                      <a:solidFill>
                        <a:schemeClr val="accent3"/>
                      </a:solidFill>
                    </a:lnL>
                    <a:lnR w="12700">
                      <a:solidFill>
                        <a:schemeClr val="accent3"/>
                      </a:solidFill>
                    </a:lnR>
                    <a:lnT w="12700">
                      <a:solidFill>
                        <a:schemeClr val="accent3"/>
                      </a:solidFill>
                    </a:lnT>
                    <a:lnB w="12700">
                      <a:solidFill>
                        <a:schemeClr val="accent3"/>
                      </a:solidFill>
                    </a:lnB>
                    <a:noFill/>
                  </a:tcPr>
                </a:tc>
                <a:tc>
                  <a:txBody>
                    <a:bodyPr/>
                    <a:lstStyle/>
                    <a:p>
                      <a:pPr algn="ctr" defTabSz="1022985">
                        <a:defRPr sz="1800"/>
                      </a:pPr>
                      <a:r>
                        <a:rPr sz="1200">
                          <a:latin typeface="微软雅黑"/>
                          <a:ea typeface="微软雅黑"/>
                          <a:cs typeface="微软雅黑"/>
                          <a:sym typeface="微软雅黑"/>
                        </a:rPr>
                        <a:t>适用于各种塑料、橡胶、建材等片材</a:t>
                      </a:r>
                    </a:p>
                  </a:txBody>
                  <a:tcPr marL="0" marR="0" marT="0" marB="0" anchor="ctr" anchorCtr="0" horzOverflow="overflow">
                    <a:lnL w="12700">
                      <a:solidFill>
                        <a:schemeClr val="accent3"/>
                      </a:solidFill>
                    </a:lnL>
                    <a:lnR w="12700">
                      <a:solidFill>
                        <a:schemeClr val="accent3"/>
                      </a:solidFill>
                    </a:lnR>
                    <a:lnT w="12700">
                      <a:solidFill>
                        <a:schemeClr val="accent3"/>
                      </a:solidFill>
                    </a:lnT>
                    <a:lnB w="12700">
                      <a:solidFill>
                        <a:schemeClr val="accent3"/>
                      </a:solidFill>
                    </a:lnB>
                    <a:noFill/>
                  </a:tcPr>
                </a:tc>
                <a:tc>
                  <a:txBody>
                    <a:bodyPr/>
                    <a:lstStyle/>
                    <a:p>
                      <a:pPr algn="ctr" defTabSz="1022985">
                        <a:defRPr sz="1200">
                          <a:latin typeface="微软雅黑"/>
                          <a:ea typeface="微软雅黑"/>
                          <a:cs typeface="微软雅黑"/>
                          <a:sym typeface="微软雅黑"/>
                        </a:defRPr>
                      </a:pPr>
                      <a:r>
                        <a:t>如</a:t>
                      </a:r>
                      <a:r>
                        <a:rPr>
                          <a:latin typeface="+mj-lt"/>
                          <a:ea typeface="+mj-ea"/>
                          <a:cs typeface="+mj-cs"/>
                          <a:sym typeface="Calibri"/>
                        </a:rPr>
                        <a:t>PP</a:t>
                      </a:r>
                      <a:r>
                        <a:t>、</a:t>
                      </a:r>
                      <a:r>
                        <a:rPr>
                          <a:latin typeface="+mj-lt"/>
                          <a:ea typeface="+mj-ea"/>
                          <a:cs typeface="+mj-cs"/>
                          <a:sym typeface="Calibri"/>
                        </a:rPr>
                        <a:t>PVC</a:t>
                      </a:r>
                      <a:r>
                        <a:t>、</a:t>
                      </a:r>
                      <a:r>
                        <a:rPr>
                          <a:latin typeface="+mj-lt"/>
                          <a:ea typeface="+mj-ea"/>
                          <a:cs typeface="+mj-cs"/>
                          <a:sym typeface="Calibri"/>
                        </a:rPr>
                        <a:t>PVDC</a:t>
                      </a:r>
                      <a:r>
                        <a:t>片材等</a:t>
                      </a:r>
                    </a:p>
                  </a:txBody>
                  <a:tcPr marL="0" marR="0" marT="0" marB="0" anchor="ctr" anchorCtr="0" horzOverflow="overflow">
                    <a:lnL w="12700">
                      <a:solidFill>
                        <a:schemeClr val="accent3"/>
                      </a:solidFill>
                    </a:lnL>
                    <a:lnR w="12700">
                      <a:solidFill>
                        <a:schemeClr val="accent3"/>
                      </a:solidFill>
                    </a:lnR>
                    <a:lnT w="12700">
                      <a:solidFill>
                        <a:schemeClr val="accent3"/>
                      </a:solidFill>
                    </a:lnT>
                    <a:lnB w="12700">
                      <a:solidFill>
                        <a:schemeClr val="accent3"/>
                      </a:solidFill>
                    </a:lnB>
                    <a:noFill/>
                  </a:tcPr>
                </a:tc>
              </a:tr>
              <a:tr h="792088">
                <a:tc vMerge="1">
                  <a:tcPr/>
                </a:tc>
                <a:tc>
                  <a:txBody>
                    <a:bodyPr/>
                    <a:lstStyle/>
                    <a:p>
                      <a:pPr algn="ctr" defTabSz="1022985">
                        <a:defRPr sz="1800"/>
                      </a:pPr>
                      <a:r>
                        <a:rPr sz="1200">
                          <a:latin typeface="微软雅黑"/>
                          <a:ea typeface="微软雅黑"/>
                          <a:cs typeface="微软雅黑"/>
                          <a:sym typeface="微软雅黑"/>
                        </a:rPr>
                        <a:t>容器</a:t>
                      </a:r>
                    </a:p>
                  </a:txBody>
                  <a:tcPr marL="0" marR="0" marT="0" marB="0" anchor="ctr" anchorCtr="0" horzOverflow="overflow">
                    <a:lnL w="12700">
                      <a:solidFill>
                        <a:schemeClr val="accent3"/>
                      </a:solidFill>
                    </a:lnL>
                    <a:lnR w="12700">
                      <a:solidFill>
                        <a:schemeClr val="accent3"/>
                      </a:solidFill>
                    </a:lnR>
                    <a:lnT w="12700">
                      <a:solidFill>
                        <a:schemeClr val="accent3"/>
                      </a:solidFill>
                    </a:lnT>
                    <a:lnB w="12700">
                      <a:solidFill>
                        <a:schemeClr val="accent3"/>
                      </a:solidFill>
                    </a:lnB>
                    <a:solidFill>
                      <a:schemeClr val="accent3">
                        <a:alpha val="20000"/>
                      </a:schemeClr>
                    </a:solidFill>
                  </a:tcPr>
                </a:tc>
                <a:tc>
                  <a:txBody>
                    <a:bodyPr/>
                    <a:lstStyle/>
                    <a:p>
                      <a:pPr algn="ctr" defTabSz="1022985">
                        <a:defRPr sz="1800"/>
                      </a:pPr>
                      <a:r>
                        <a:rPr sz="1200">
                          <a:latin typeface="微软雅黑"/>
                          <a:ea typeface="微软雅黑"/>
                          <a:cs typeface="微软雅黑"/>
                          <a:sym typeface="微软雅黑"/>
                        </a:rPr>
                        <a:t>适用于塑料、橡胶、玻璃、纸等材料制成的碗、瓶、袋、罐、盖等</a:t>
                      </a:r>
                    </a:p>
                  </a:txBody>
                  <a:tcPr marL="0" marR="0" marT="0" marB="0" anchor="ctr" anchorCtr="0" horzOverflow="overflow">
                    <a:lnL w="12700">
                      <a:solidFill>
                        <a:schemeClr val="accent3"/>
                      </a:solidFill>
                    </a:lnL>
                    <a:lnR w="12700">
                      <a:solidFill>
                        <a:schemeClr val="accent3"/>
                      </a:solidFill>
                    </a:lnR>
                    <a:lnT w="12700">
                      <a:solidFill>
                        <a:schemeClr val="accent3"/>
                      </a:solidFill>
                    </a:lnT>
                    <a:lnB w="12700">
                      <a:solidFill>
                        <a:schemeClr val="accent3"/>
                      </a:solidFill>
                    </a:lnB>
                    <a:solidFill>
                      <a:schemeClr val="accent3">
                        <a:alpha val="20000"/>
                      </a:schemeClr>
                    </a:solidFill>
                  </a:tcPr>
                </a:tc>
                <a:tc>
                  <a:txBody>
                    <a:bodyPr/>
                    <a:lstStyle/>
                    <a:p>
                      <a:pPr algn="ctr" defTabSz="1022985">
                        <a:defRPr sz="1800"/>
                      </a:pPr>
                      <a:r>
                        <a:rPr sz="1200">
                          <a:latin typeface="微软雅黑"/>
                          <a:ea typeface="微软雅黑"/>
                          <a:cs typeface="微软雅黑"/>
                          <a:sym typeface="微软雅黑"/>
                        </a:rPr>
                        <a:t>如可乐瓶、真空包装袋、塑料化妆品包装袋、果冻杯、酸奶杯、输液瓶、输液袋或盖等</a:t>
                      </a:r>
                    </a:p>
                  </a:txBody>
                  <a:tcPr marL="0" marR="0" marT="0" marB="0" anchor="ctr" anchorCtr="0" horzOverflow="overflow">
                    <a:lnL w="12700">
                      <a:solidFill>
                        <a:schemeClr val="accent3"/>
                      </a:solidFill>
                    </a:lnL>
                    <a:lnR w="12700">
                      <a:solidFill>
                        <a:schemeClr val="accent3"/>
                      </a:solidFill>
                    </a:lnR>
                    <a:lnT w="12700">
                      <a:solidFill>
                        <a:schemeClr val="accent3"/>
                      </a:solidFill>
                    </a:lnT>
                    <a:lnB w="12700">
                      <a:solidFill>
                        <a:schemeClr val="accent3"/>
                      </a:solidFill>
                    </a:lnB>
                    <a:solidFill>
                      <a:schemeClr val="accent3">
                        <a:alpha val="20000"/>
                      </a:schemeClr>
                    </a:solidFill>
                  </a:tcPr>
                </a:tc>
              </a:tr>
              <a:tr h="648072">
                <a:tc vMerge="1">
                  <a:tcPr/>
                </a:tc>
                <a:tc>
                  <a:txBody>
                    <a:bodyPr/>
                    <a:lstStyle/>
                    <a:p>
                      <a:pPr algn="ctr" defTabSz="1022985">
                        <a:defRPr sz="1200">
                          <a:latin typeface="微软雅黑"/>
                          <a:ea typeface="微软雅黑"/>
                          <a:cs typeface="微软雅黑"/>
                          <a:sym typeface="微软雅黑"/>
                        </a:defRPr>
                      </a:pPr>
                      <a:r>
                        <a:t>太阳能</a:t>
                      </a:r>
                    </a:p>
                    <a:p>
                      <a:pPr algn="ctr" defTabSz="1022985">
                        <a:defRPr sz="1200">
                          <a:latin typeface="微软雅黑"/>
                          <a:ea typeface="微软雅黑"/>
                          <a:cs typeface="微软雅黑"/>
                          <a:sym typeface="微软雅黑"/>
                        </a:defRPr>
                      </a:pPr>
                      <a:r>
                        <a:t>背板</a:t>
                      </a:r>
                    </a:p>
                  </a:txBody>
                  <a:tcPr marL="0" marR="0" marT="0" marB="0" anchor="ctr" anchorCtr="0" horzOverflow="overflow">
                    <a:lnL w="12700">
                      <a:solidFill>
                        <a:schemeClr val="accent3"/>
                      </a:solidFill>
                    </a:lnL>
                    <a:lnR w="12700">
                      <a:solidFill>
                        <a:schemeClr val="accent3"/>
                      </a:solidFill>
                    </a:lnR>
                    <a:lnT w="12700">
                      <a:solidFill>
                        <a:schemeClr val="accent3"/>
                      </a:solidFill>
                    </a:lnT>
                    <a:lnB w="12700">
                      <a:solidFill>
                        <a:schemeClr val="accent3"/>
                      </a:solidFill>
                    </a:lnB>
                    <a:noFill/>
                  </a:tcPr>
                </a:tc>
                <a:tc>
                  <a:txBody>
                    <a:bodyPr/>
                    <a:lstStyle/>
                    <a:p>
                      <a:pPr algn="ctr" defTabSz="1022985">
                        <a:defRPr sz="1800"/>
                      </a:pPr>
                      <a:r>
                        <a:rPr sz="1200">
                          <a:latin typeface="微软雅黑"/>
                          <a:ea typeface="微软雅黑"/>
                          <a:cs typeface="微软雅黑"/>
                          <a:sym typeface="微软雅黑"/>
                        </a:rPr>
                        <a:t>适用于乙烯醋酸乙烯脂树脂等材料制成的太阳能背板</a:t>
                      </a:r>
                    </a:p>
                  </a:txBody>
                  <a:tcPr marL="0" marR="0" marT="0" marB="0" anchor="ctr" anchorCtr="0" horzOverflow="overflow">
                    <a:lnL w="12700">
                      <a:solidFill>
                        <a:schemeClr val="accent3"/>
                      </a:solidFill>
                    </a:lnL>
                    <a:lnR w="12700">
                      <a:solidFill>
                        <a:schemeClr val="accent3"/>
                      </a:solidFill>
                    </a:lnR>
                    <a:lnT w="12700">
                      <a:solidFill>
                        <a:schemeClr val="accent3"/>
                      </a:solidFill>
                    </a:lnT>
                    <a:lnB w="12700">
                      <a:solidFill>
                        <a:schemeClr val="accent3"/>
                      </a:solidFill>
                    </a:lnB>
                    <a:noFill/>
                  </a:tcPr>
                </a:tc>
                <a:tc>
                  <a:txBody>
                    <a:bodyPr/>
                    <a:lstStyle/>
                    <a:p>
                      <a:pPr algn="ctr" defTabSz="1022985">
                        <a:defRPr sz="1200">
                          <a:sym typeface="Calibri"/>
                        </a:defRPr>
                      </a:pPr>
                      <a:r>
                        <a:t>TPT</a:t>
                      </a:r>
                      <a:r>
                        <a:rPr>
                          <a:latin typeface="微软雅黑"/>
                          <a:ea typeface="微软雅黑"/>
                          <a:cs typeface="微软雅黑"/>
                          <a:sym typeface="微软雅黑"/>
                        </a:rPr>
                        <a:t>、</a:t>
                      </a:r>
                      <a:r>
                        <a:t>TPE</a:t>
                      </a:r>
                      <a:r>
                        <a:rPr>
                          <a:latin typeface="微软雅黑"/>
                          <a:ea typeface="微软雅黑"/>
                          <a:cs typeface="微软雅黑"/>
                          <a:sym typeface="微软雅黑"/>
                        </a:rPr>
                        <a:t>、</a:t>
                      </a:r>
                      <a:r>
                        <a:t>BBF</a:t>
                      </a:r>
                      <a:r>
                        <a:rPr>
                          <a:latin typeface="微软雅黑"/>
                          <a:ea typeface="微软雅黑"/>
                          <a:cs typeface="微软雅黑"/>
                          <a:sym typeface="微软雅黑"/>
                        </a:rPr>
                        <a:t>、</a:t>
                      </a:r>
                      <a:r>
                        <a:t>EVA</a:t>
                      </a:r>
                      <a:r>
                        <a:rPr>
                          <a:latin typeface="微软雅黑"/>
                          <a:ea typeface="微软雅黑"/>
                          <a:cs typeface="微软雅黑"/>
                          <a:sym typeface="微软雅黑"/>
                        </a:rPr>
                        <a:t>或复合太阳能背板等</a:t>
                      </a:r>
                    </a:p>
                  </a:txBody>
                  <a:tcPr marL="0" marR="0" marT="0" marB="0" anchor="ctr" anchorCtr="0" horzOverflow="overflow">
                    <a:lnL w="12700">
                      <a:solidFill>
                        <a:schemeClr val="accent3"/>
                      </a:solidFill>
                    </a:lnL>
                    <a:lnR w="12700">
                      <a:solidFill>
                        <a:schemeClr val="accent3"/>
                      </a:solidFill>
                    </a:lnR>
                    <a:lnT w="12700">
                      <a:solidFill>
                        <a:schemeClr val="accent3"/>
                      </a:solidFill>
                    </a:lnT>
                    <a:lnB w="12700">
                      <a:solidFill>
                        <a:schemeClr val="accent3"/>
                      </a:solidFill>
                    </a:lnB>
                    <a:noFill/>
                  </a:tcPr>
                </a:tc>
              </a:tr>
            </a:tbl>
          </a:graphicData>
        </a:graphic>
      </p:graphicFrame>
      <p:sp>
        <p:nvSpPr>
          <p:cNvPr id="348" name="Rectangle 3"/>
          <p:cNvSpPr txBox="1"/>
          <p:nvPr/>
        </p:nvSpPr>
        <p:spPr>
          <a:xfrm>
            <a:off x="755576" y="956230"/>
            <a:ext cx="7707832" cy="370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p>
            <a:pPr>
              <a:defRPr sz="1600">
                <a:solidFill>
                  <a:srgbClr val="0070C0"/>
                </a:solidFill>
                <a:latin typeface="黑体"/>
                <a:ea typeface="黑体"/>
                <a:cs typeface="黑体"/>
                <a:sym typeface="黑体"/>
              </a:defRPr>
            </a:pPr>
            <a:r>
              <a:t>应用行业：</a:t>
            </a:r>
            <a:r>
              <a:rPr sz="1400">
                <a:solidFill>
                  <a:srgbClr val="000000"/>
                </a:solidFill>
                <a:latin typeface="微软雅黑"/>
                <a:ea typeface="微软雅黑"/>
                <a:cs typeface="微软雅黑"/>
                <a:sym typeface="微软雅黑"/>
              </a:rPr>
              <a:t>包装、薄膜、食品、药品、日化等行业，以及质检、药检、高校、科研机构等单位。</a:t>
            </a:r>
          </a:p>
        </p:txBody>
      </p:sp>
      <p:sp>
        <p:nvSpPr>
          <p:cNvPr id="349" name="标题 8"/>
          <p:cNvSpPr txBox="1"/>
          <p:nvPr/>
        </p:nvSpPr>
        <p:spPr>
          <a:xfrm>
            <a:off x="971598" y="292665"/>
            <a:ext cx="5897276" cy="424181"/>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chor="ctr">
            <a:spAutoFit/>
          </a:bodyPr>
          <a:lstStyle>
            <a:lvl1pPr defTabSz="1022985">
              <a:defRPr sz="2000">
                <a:solidFill>
                  <a:srgbClr val="595959"/>
                </a:solidFill>
                <a:latin typeface="微软雅黑"/>
                <a:ea typeface="微软雅黑"/>
                <a:cs typeface="微软雅黑"/>
                <a:sym typeface="微软雅黑"/>
              </a:defRPr>
            </a:lvl1pPr>
          </a:lstStyle>
          <a:p>
            <a:pPr/>
            <a:r>
              <a:t>二 、 包装材料的阻隔性检测方案</a:t>
            </a:r>
          </a:p>
        </p:txBody>
      </p:sp>
    </p:spTree>
  </p:cSld>
  <p:clrMapOvr>
    <a:masterClrMapping/>
  </p:clrMapOvr>
  <mc:AlternateContent xmlns:mc="http://schemas.openxmlformats.org/markup-compatibility/2006">
    <mc:Choice xmlns:p14="http://schemas.microsoft.com/office/powerpoint/2010/main" Requires="p14">
      <p:transition spd="slow" advClick="0" advTm="11000" p14:dur="1200">
        <p:wipe dir="l"/>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1" name="标题 8"/>
          <p:cNvSpPr txBox="1"/>
          <p:nvPr/>
        </p:nvSpPr>
        <p:spPr>
          <a:xfrm>
            <a:off x="971598" y="292663"/>
            <a:ext cx="5897276" cy="424181"/>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chor="ctr">
            <a:spAutoFit/>
          </a:bodyPr>
          <a:lstStyle>
            <a:lvl1pPr defTabSz="1022985">
              <a:defRPr sz="2000">
                <a:solidFill>
                  <a:srgbClr val="595959"/>
                </a:solidFill>
                <a:latin typeface="微软雅黑"/>
                <a:ea typeface="微软雅黑"/>
                <a:cs typeface="微软雅黑"/>
                <a:sym typeface="微软雅黑"/>
              </a:defRPr>
            </a:lvl1pPr>
          </a:lstStyle>
          <a:p>
            <a:pPr/>
            <a:r>
              <a:t>二 、 包装材料的阻隔性检测方案</a:t>
            </a:r>
          </a:p>
        </p:txBody>
      </p:sp>
      <p:pic>
        <p:nvPicPr>
          <p:cNvPr id="352" name="图片 4" descr="图片 4"/>
          <p:cNvPicPr>
            <a:picLocks noChangeAspect="1"/>
          </p:cNvPicPr>
          <p:nvPr/>
        </p:nvPicPr>
        <p:blipFill>
          <a:blip r:embed="rId2">
            <a:extLst/>
          </a:blip>
          <a:stretch>
            <a:fillRect/>
          </a:stretch>
        </p:blipFill>
        <p:spPr>
          <a:xfrm>
            <a:off x="5460793" y="1448367"/>
            <a:ext cx="2817648" cy="2520283"/>
          </a:xfrm>
          <a:prstGeom prst="rect">
            <a:avLst/>
          </a:prstGeom>
          <a:ln w="12700">
            <a:miter lim="400000"/>
          </a:ln>
        </p:spPr>
      </p:pic>
      <p:sp>
        <p:nvSpPr>
          <p:cNvPr id="353" name="矩形 5"/>
          <p:cNvSpPr txBox="1"/>
          <p:nvPr/>
        </p:nvSpPr>
        <p:spPr>
          <a:xfrm>
            <a:off x="822916" y="911483"/>
            <a:ext cx="8064897" cy="624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b="1">
                <a:latin typeface="微软雅黑"/>
                <a:ea typeface="微软雅黑"/>
                <a:cs typeface="微软雅黑"/>
                <a:sym typeface="微软雅黑"/>
              </a:defRPr>
            </a:lvl1pPr>
          </a:lstStyle>
          <a:p>
            <a:pPr/>
            <a:r>
              <a:t>红外法系列水汽透过率测定仪</a:t>
            </a:r>
          </a:p>
        </p:txBody>
      </p:sp>
      <p:sp>
        <p:nvSpPr>
          <p:cNvPr id="354" name="矩形 6"/>
          <p:cNvSpPr txBox="1"/>
          <p:nvPr/>
        </p:nvSpPr>
        <p:spPr>
          <a:xfrm>
            <a:off x="784048" y="1781050"/>
            <a:ext cx="4637135" cy="180107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85750" indent="-285750">
              <a:buSzPct val="100000"/>
              <a:buChar char="■"/>
              <a:defRPr sz="1600">
                <a:latin typeface="Arial"/>
                <a:ea typeface="Arial"/>
                <a:cs typeface="Arial"/>
                <a:sym typeface="Arial"/>
              </a:defRPr>
            </a:pPr>
            <a:r>
              <a:t> </a:t>
            </a:r>
            <a:r>
              <a:rPr>
                <a:latin typeface="微软雅黑"/>
                <a:ea typeface="微软雅黑"/>
                <a:cs typeface="微软雅黑"/>
                <a:sym typeface="微软雅黑"/>
              </a:rPr>
              <a:t>上腔：    湿度氮气</a:t>
            </a:r>
          </a:p>
          <a:p>
            <a:pPr marL="285750" indent="-285750">
              <a:buSzPct val="100000"/>
              <a:buChar char="■"/>
              <a:defRPr sz="1600">
                <a:latin typeface="Arial"/>
                <a:ea typeface="Arial"/>
                <a:cs typeface="Arial"/>
                <a:sym typeface="Arial"/>
              </a:defRPr>
            </a:pPr>
            <a:r>
              <a:t> </a:t>
            </a:r>
            <a:r>
              <a:rPr>
                <a:latin typeface="微软雅黑"/>
                <a:ea typeface="微软雅黑"/>
                <a:cs typeface="微软雅黑"/>
                <a:sym typeface="微软雅黑"/>
              </a:rPr>
              <a:t>下腔：    干燥氮气</a:t>
            </a:r>
          </a:p>
          <a:p>
            <a:pPr marL="285750" indent="-285750">
              <a:buSzPct val="100000"/>
              <a:buChar char="■"/>
              <a:defRPr sz="1600">
                <a:latin typeface="Arial"/>
                <a:ea typeface="Arial"/>
                <a:cs typeface="Arial"/>
                <a:sym typeface="Arial"/>
              </a:defRPr>
            </a:pPr>
            <a:r>
              <a:t> </a:t>
            </a:r>
            <a:r>
              <a:rPr>
                <a:latin typeface="微软雅黑"/>
                <a:ea typeface="微软雅黑"/>
                <a:cs typeface="微软雅黑"/>
                <a:sym typeface="微软雅黑"/>
              </a:rPr>
              <a:t>湿度差：上腔的水分子透过试样</a:t>
            </a:r>
          </a:p>
          <a:p>
            <a:pPr>
              <a:defRPr sz="1600">
                <a:latin typeface="Arial"/>
                <a:ea typeface="Arial"/>
                <a:cs typeface="Arial"/>
                <a:sym typeface="Arial"/>
              </a:defRPr>
            </a:pPr>
            <a:r>
              <a:t>                     </a:t>
            </a:r>
            <a:r>
              <a:rPr>
                <a:latin typeface="微软雅黑"/>
                <a:ea typeface="微软雅黑"/>
                <a:cs typeface="微软雅黑"/>
                <a:sym typeface="微软雅黑"/>
              </a:rPr>
              <a:t>扩散到下腔</a:t>
            </a:r>
          </a:p>
          <a:p>
            <a:pPr marL="285750" indent="-285750">
              <a:buSzPct val="100000"/>
              <a:buChar char="■"/>
              <a:defRPr sz="1600">
                <a:latin typeface="Arial"/>
                <a:ea typeface="Arial"/>
                <a:cs typeface="Arial"/>
                <a:sym typeface="Arial"/>
              </a:defRPr>
            </a:pPr>
            <a:r>
              <a:t> </a:t>
            </a:r>
            <a:r>
              <a:rPr>
                <a:latin typeface="微软雅黑"/>
                <a:ea typeface="微软雅黑"/>
                <a:cs typeface="微软雅黑"/>
                <a:sym typeface="微软雅黑"/>
              </a:rPr>
              <a:t>计算：通过红外传感器测量下腔</a:t>
            </a:r>
          </a:p>
          <a:p>
            <a:pPr>
              <a:defRPr sz="1600">
                <a:latin typeface="Arial"/>
                <a:ea typeface="Arial"/>
                <a:cs typeface="Arial"/>
                <a:sym typeface="Arial"/>
              </a:defRPr>
            </a:pPr>
            <a:r>
              <a:t>                 </a:t>
            </a:r>
            <a:r>
              <a:rPr>
                <a:latin typeface="微软雅黑"/>
                <a:ea typeface="微软雅黑"/>
                <a:cs typeface="微软雅黑"/>
                <a:sym typeface="微软雅黑"/>
              </a:rPr>
              <a:t>气体的水汽浓度，</a:t>
            </a:r>
            <a:r>
              <a:t> </a:t>
            </a:r>
            <a:r>
              <a:rPr>
                <a:latin typeface="微软雅黑"/>
                <a:ea typeface="微软雅黑"/>
                <a:cs typeface="微软雅黑"/>
                <a:sym typeface="微软雅黑"/>
              </a:rPr>
              <a:t>计算出水汽透过率</a:t>
            </a:r>
          </a:p>
        </p:txBody>
      </p:sp>
      <p:sp>
        <p:nvSpPr>
          <p:cNvPr id="355" name="矩形 4"/>
          <p:cNvSpPr/>
          <p:nvPr/>
        </p:nvSpPr>
        <p:spPr>
          <a:xfrm>
            <a:off x="701959" y="3763428"/>
            <a:ext cx="4701539" cy="434339"/>
          </a:xfrm>
          <a:prstGeom prst="rect">
            <a:avLst/>
          </a:prstGeom>
          <a:solidFill>
            <a:srgbClr val="CCE8CF"/>
          </a:solidFill>
          <a:ln w="25400">
            <a:solidFill>
              <a:schemeClr val="accent3"/>
            </a:solidFill>
          </a:ln>
          <a:extLst>
            <a:ext uri="{C572A759-6A51-4108-AA02-DFA0A04FC94B}">
              <ma14:wrappingTextBoxFlag xmlns:ma14="http://schemas.microsoft.com/office/mac/drawingml/2011/main" val="1"/>
            </a:ext>
          </a:extLst>
        </p:spPr>
        <p:txBody>
          <a:bodyPr wrap="none" lIns="45718" tIns="45718" rIns="45718" bIns="45718">
            <a:spAutoFit/>
          </a:bodyPr>
          <a:lstStyle>
            <a:lvl1pPr>
              <a:lnSpc>
                <a:spcPct val="90000"/>
              </a:lnSpc>
              <a:defRPr>
                <a:solidFill>
                  <a:srgbClr val="000099"/>
                </a:solidFill>
                <a:latin typeface="楷体_GB2312"/>
                <a:ea typeface="楷体_GB2312"/>
                <a:cs typeface="楷体_GB2312"/>
                <a:sym typeface="楷体_GB2312"/>
              </a:defRPr>
            </a:lvl1pPr>
          </a:lstStyle>
          <a:p>
            <a:pPr/>
            <a:r>
              <a:t>世界公认最精确的透湿测试方法，精确度最高</a:t>
            </a:r>
          </a:p>
        </p:txBody>
      </p:sp>
    </p:spTree>
  </p:cSld>
  <p:clrMapOvr>
    <a:masterClrMapping/>
  </p:clrMapOvr>
  <mc:AlternateContent xmlns:mc="http://schemas.openxmlformats.org/markup-compatibility/2006">
    <mc:Choice xmlns:p14="http://schemas.microsoft.com/office/powerpoint/2010/main" Requires="p14">
      <p:transition spd="slow" advClick="0" advTm="19000" p14:dur="1200">
        <p:wipe dir="l"/>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aphicFrame>
        <p:nvGraphicFramePr>
          <p:cNvPr id="357" name="内容占位符 3"/>
          <p:cNvGraphicFramePr/>
          <p:nvPr/>
        </p:nvGraphicFramePr>
        <p:xfrm>
          <a:off x="1331640" y="1652097"/>
          <a:ext cx="6408712" cy="1994369"/>
        </p:xfrm>
        <a:graphic xmlns:a="http://schemas.openxmlformats.org/drawingml/2006/main">
          <a:graphicData uri="http://schemas.openxmlformats.org/drawingml/2006/table">
            <a:tbl>
              <a:tblPr firstCol="0" firstRow="1" lastCol="0" lastRow="0" bandCol="0" bandRow="0" rtl="0">
                <a:tableStyleId>{4C3C2611-4C71-4FC5-86AE-919BDF0F9419}</a:tableStyleId>
              </a:tblPr>
              <a:tblGrid>
                <a:gridCol w="1184798"/>
                <a:gridCol w="1983553"/>
                <a:gridCol w="3240360"/>
              </a:tblGrid>
              <a:tr h="559611">
                <a:tc gridSpan="3">
                  <a:txBody>
                    <a:bodyPr/>
                    <a:lstStyle/>
                    <a:p>
                      <a:pPr algn="ctr" defTabSz="1022985">
                        <a:defRPr b="0" sz="1800"/>
                      </a:pPr>
                      <a:r>
                        <a:rPr>
                          <a:latin typeface="微软雅黑"/>
                          <a:ea typeface="微软雅黑"/>
                          <a:cs typeface="微软雅黑"/>
                          <a:sym typeface="微软雅黑"/>
                        </a:rPr>
                        <a:t>气体透过量检测方法汇总</a:t>
                      </a:r>
                    </a:p>
                  </a:txBody>
                  <a:tcPr marL="9525" marR="9525" marT="9525" marB="9525"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hMerge="1">
                  <a:tcPr/>
                </a:tc>
                <a:tc hMerge="1">
                  <a:tcPr/>
                </a:tc>
              </a:tr>
              <a:tr h="374144">
                <a:tc>
                  <a:txBody>
                    <a:bodyPr/>
                    <a:lstStyle/>
                    <a:p>
                      <a:pPr algn="ctr" defTabSz="1022985">
                        <a:defRPr sz="1800"/>
                      </a:pPr>
                      <a:r>
                        <a:rPr sz="1600">
                          <a:latin typeface="微软雅黑"/>
                          <a:ea typeface="微软雅黑"/>
                          <a:cs typeface="微软雅黑"/>
                          <a:sym typeface="微软雅黑"/>
                        </a:rPr>
                        <a:t>序号</a:t>
                      </a:r>
                    </a:p>
                  </a:txBody>
                  <a:tcPr marL="9525" marR="9525" marT="9525" marB="9525"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1022985">
                        <a:defRPr sz="1800"/>
                      </a:pPr>
                      <a:r>
                        <a:rPr sz="1600">
                          <a:latin typeface="微软雅黑"/>
                          <a:ea typeface="微软雅黑"/>
                          <a:cs typeface="微软雅黑"/>
                          <a:sym typeface="微软雅黑"/>
                        </a:rPr>
                        <a:t>测试方法</a:t>
                      </a:r>
                    </a:p>
                  </a:txBody>
                  <a:tcPr marL="9525" marR="9525" marT="9525" marB="9525"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600">
                          <a:latin typeface="微软雅黑"/>
                          <a:ea typeface="微软雅黑"/>
                          <a:cs typeface="微软雅黑"/>
                          <a:sym typeface="微软雅黑"/>
                        </a:defRPr>
                      </a:pPr>
                      <a:r>
                        <a:t>     鉴定标准（方法）</a:t>
                      </a:r>
                    </a:p>
                    <a:p>
                      <a:pPr algn="ctr">
                        <a:defRPr sz="1600">
                          <a:latin typeface="微软雅黑"/>
                          <a:ea typeface="微软雅黑"/>
                          <a:cs typeface="微软雅黑"/>
                          <a:sym typeface="微软雅黑"/>
                        </a:defRPr>
                      </a:pPr>
                      <a:r>
                        <a:t>名称及编号（含年号）</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r>
              <a:tr h="489952">
                <a:tc>
                  <a:txBody>
                    <a:bodyPr/>
                    <a:lstStyle/>
                    <a:p>
                      <a:pPr algn="ctr" defTabSz="1022985">
                        <a:defRPr sz="1800"/>
                      </a:pPr>
                      <a:r>
                        <a:rPr sz="1400">
                          <a:sym typeface="Calibri"/>
                        </a:rPr>
                        <a:t>1</a:t>
                      </a:r>
                    </a:p>
                  </a:txBody>
                  <a:tcPr marL="9525" marR="9525" marT="9525" marB="9525" anchor="ctr"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1022985">
                        <a:defRPr sz="1800"/>
                      </a:pPr>
                      <a:r>
                        <a:rPr sz="1400">
                          <a:latin typeface="微软雅黑"/>
                          <a:ea typeface="微软雅黑"/>
                          <a:cs typeface="微软雅黑"/>
                          <a:sym typeface="微软雅黑"/>
                        </a:rPr>
                        <a:t>库伦电量法</a:t>
                      </a:r>
                    </a:p>
                  </a:txBody>
                  <a:tcPr marL="9525" marR="9525" marT="9525" marB="9525" anchor="ctr"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1800"/>
                      </a:pPr>
                      <a:r>
                        <a:rPr sz="1400">
                          <a:sym typeface="Calibri"/>
                        </a:rPr>
                        <a:t> GB/T19789-2005</a:t>
                      </a:r>
                    </a:p>
                  </a:txBody>
                  <a:tcPr marL="9525" marR="9525" marT="9525" marB="9525" anchor="ctr"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570659">
                <a:tc>
                  <a:txBody>
                    <a:bodyPr/>
                    <a:lstStyle/>
                    <a:p>
                      <a:pPr algn="ctr" defTabSz="1022985">
                        <a:defRPr sz="1800"/>
                      </a:pPr>
                      <a:r>
                        <a:rPr sz="1400">
                          <a:sym typeface="Calibri"/>
                        </a:rPr>
                        <a:t>2</a:t>
                      </a:r>
                    </a:p>
                  </a:txBody>
                  <a:tcPr marL="9525" marR="9525" marT="9525" marB="9525"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defTabSz="1022985">
                        <a:defRPr sz="1800"/>
                      </a:pPr>
                      <a:r>
                        <a:rPr sz="1400">
                          <a:latin typeface="微软雅黑"/>
                          <a:ea typeface="微软雅黑"/>
                          <a:cs typeface="微软雅黑"/>
                          <a:sym typeface="微软雅黑"/>
                        </a:rPr>
                        <a:t>压差法</a:t>
                      </a:r>
                    </a:p>
                  </a:txBody>
                  <a:tcPr marL="9525" marR="9525" marT="9525" marB="9525"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400">
                          <a:sym typeface="Calibri"/>
                        </a:rPr>
                        <a:t>GB1037-1988</a:t>
                      </a:r>
                    </a:p>
                  </a:txBody>
                  <a:tcPr marL="9525" marR="9525" marT="9525" marB="9525"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r>
            </a:tbl>
          </a:graphicData>
        </a:graphic>
      </p:graphicFrame>
      <p:sp>
        <p:nvSpPr>
          <p:cNvPr id="358" name="TextBox 4"/>
          <p:cNvSpPr txBox="1"/>
          <p:nvPr/>
        </p:nvSpPr>
        <p:spPr>
          <a:xfrm>
            <a:off x="899592" y="1059582"/>
            <a:ext cx="3593016"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1">
              <a:defRPr b="1" sz="2000">
                <a:latin typeface="微软雅黑"/>
                <a:ea typeface="微软雅黑"/>
                <a:cs typeface="微软雅黑"/>
                <a:sym typeface="微软雅黑"/>
              </a:defRPr>
            </a:pPr>
            <a:r>
              <a:t>气体透过量检测方案</a:t>
            </a:r>
          </a:p>
        </p:txBody>
      </p:sp>
      <p:sp>
        <p:nvSpPr>
          <p:cNvPr id="359" name="标题 8"/>
          <p:cNvSpPr txBox="1"/>
          <p:nvPr/>
        </p:nvSpPr>
        <p:spPr>
          <a:xfrm>
            <a:off x="971598" y="292665"/>
            <a:ext cx="5897276" cy="424181"/>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chor="ctr">
            <a:spAutoFit/>
          </a:bodyPr>
          <a:lstStyle>
            <a:lvl1pPr defTabSz="1022985">
              <a:defRPr sz="2000">
                <a:solidFill>
                  <a:srgbClr val="595959"/>
                </a:solidFill>
                <a:latin typeface="微软雅黑"/>
                <a:ea typeface="微软雅黑"/>
                <a:cs typeface="微软雅黑"/>
                <a:sym typeface="微软雅黑"/>
              </a:defRPr>
            </a:lvl1pPr>
          </a:lstStyle>
          <a:p>
            <a:pPr/>
            <a:r>
              <a:t>二 、 包装材料的阻隔性检测方案</a:t>
            </a:r>
          </a:p>
        </p:txBody>
      </p:sp>
    </p:spTree>
  </p:cSld>
  <p:clrMapOvr>
    <a:masterClrMapping/>
  </p:clrMapOvr>
  <mc:AlternateContent xmlns:mc="http://schemas.openxmlformats.org/markup-compatibility/2006">
    <mc:Choice xmlns:p14="http://schemas.microsoft.com/office/powerpoint/2010/main" Requires="p14">
      <p:transition spd="slow" advClick="0" advTm="75000" p14:dur="1200">
        <p:wipe dir="l"/>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1" name="矩形 3"/>
          <p:cNvSpPr txBox="1"/>
          <p:nvPr/>
        </p:nvSpPr>
        <p:spPr>
          <a:xfrm>
            <a:off x="920776" y="992505"/>
            <a:ext cx="6706235" cy="4089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b="1">
                <a:latin typeface="微软雅黑"/>
                <a:ea typeface="微软雅黑"/>
                <a:cs typeface="微软雅黑"/>
                <a:sym typeface="微软雅黑"/>
              </a:defRPr>
            </a:lvl1pPr>
          </a:lstStyle>
          <a:p>
            <a:pPr/>
            <a:r>
              <a:t>库伦电量法系列氧气透过率测定仪</a:t>
            </a:r>
          </a:p>
        </p:txBody>
      </p:sp>
      <p:sp>
        <p:nvSpPr>
          <p:cNvPr id="362" name="矩形 4"/>
          <p:cNvSpPr txBox="1"/>
          <p:nvPr/>
        </p:nvSpPr>
        <p:spPr>
          <a:xfrm>
            <a:off x="1923140" y="4132021"/>
            <a:ext cx="697182" cy="3454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sz="1400">
                <a:latin typeface="Arial"/>
                <a:ea typeface="Arial"/>
                <a:cs typeface="Arial"/>
                <a:sym typeface="Arial"/>
              </a:defRPr>
            </a:pPr>
            <a:r>
              <a:t>Y210</a:t>
            </a:r>
            <a:r>
              <a:rPr>
                <a:latin typeface="微软雅黑"/>
                <a:ea typeface="微软雅黑"/>
                <a:cs typeface="微软雅黑"/>
                <a:sym typeface="微软雅黑"/>
              </a:rPr>
              <a:t>型</a:t>
            </a:r>
          </a:p>
        </p:txBody>
      </p:sp>
      <p:sp>
        <p:nvSpPr>
          <p:cNvPr id="363" name="矩形 5"/>
          <p:cNvSpPr txBox="1"/>
          <p:nvPr/>
        </p:nvSpPr>
        <p:spPr>
          <a:xfrm>
            <a:off x="1574289" y="4471651"/>
            <a:ext cx="1526539" cy="3454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1400">
                <a:latin typeface="微软雅黑"/>
                <a:ea typeface="微软雅黑"/>
                <a:cs typeface="微软雅黑"/>
                <a:sym typeface="微软雅黑"/>
              </a:defRPr>
            </a:lvl1pPr>
          </a:lstStyle>
          <a:p>
            <a:pPr/>
            <a:r>
              <a:t>氧气透过率测定仪</a:t>
            </a:r>
          </a:p>
        </p:txBody>
      </p:sp>
      <p:sp>
        <p:nvSpPr>
          <p:cNvPr id="364" name="矩形 6"/>
          <p:cNvSpPr txBox="1"/>
          <p:nvPr/>
        </p:nvSpPr>
        <p:spPr>
          <a:xfrm>
            <a:off x="5868144" y="4228062"/>
            <a:ext cx="697182" cy="3454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sz="1400">
                <a:latin typeface="Arial"/>
                <a:ea typeface="Arial"/>
                <a:cs typeface="Arial"/>
                <a:sym typeface="Arial"/>
              </a:defRPr>
            </a:pPr>
            <a:r>
              <a:t>Y310</a:t>
            </a:r>
            <a:r>
              <a:rPr>
                <a:latin typeface="微软雅黑"/>
                <a:ea typeface="微软雅黑"/>
                <a:cs typeface="微软雅黑"/>
                <a:sym typeface="微软雅黑"/>
              </a:rPr>
              <a:t>型</a:t>
            </a:r>
          </a:p>
        </p:txBody>
      </p:sp>
      <p:sp>
        <p:nvSpPr>
          <p:cNvPr id="365" name="矩形 7"/>
          <p:cNvSpPr txBox="1"/>
          <p:nvPr/>
        </p:nvSpPr>
        <p:spPr>
          <a:xfrm>
            <a:off x="5436108" y="4515622"/>
            <a:ext cx="1526539" cy="3454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1400">
                <a:latin typeface="微软雅黑"/>
                <a:ea typeface="微软雅黑"/>
                <a:cs typeface="微软雅黑"/>
                <a:sym typeface="微软雅黑"/>
              </a:defRPr>
            </a:lvl1pPr>
          </a:lstStyle>
          <a:p>
            <a:pPr/>
            <a:r>
              <a:t>氧气透过率测定仪</a:t>
            </a:r>
          </a:p>
        </p:txBody>
      </p:sp>
      <p:pic>
        <p:nvPicPr>
          <p:cNvPr id="366" name="图片 8" descr="图片 8"/>
          <p:cNvPicPr>
            <a:picLocks noChangeAspect="1"/>
          </p:cNvPicPr>
          <p:nvPr/>
        </p:nvPicPr>
        <p:blipFill>
          <a:blip r:embed="rId2">
            <a:extLst/>
          </a:blip>
          <a:stretch>
            <a:fillRect/>
          </a:stretch>
        </p:blipFill>
        <p:spPr>
          <a:xfrm>
            <a:off x="920774" y="1682912"/>
            <a:ext cx="2927988" cy="2085341"/>
          </a:xfrm>
          <a:prstGeom prst="rect">
            <a:avLst/>
          </a:prstGeom>
          <a:ln w="12700">
            <a:miter lim="400000"/>
          </a:ln>
        </p:spPr>
      </p:pic>
      <p:pic>
        <p:nvPicPr>
          <p:cNvPr id="367" name="Picture 5" descr="Picture 5"/>
          <p:cNvPicPr>
            <a:picLocks noChangeAspect="1"/>
          </p:cNvPicPr>
          <p:nvPr/>
        </p:nvPicPr>
        <p:blipFill>
          <a:blip r:embed="rId3">
            <a:extLst/>
          </a:blip>
          <a:stretch>
            <a:fillRect/>
          </a:stretch>
        </p:blipFill>
        <p:spPr>
          <a:xfrm>
            <a:off x="4428490" y="1419225"/>
            <a:ext cx="3739517" cy="2866390"/>
          </a:xfrm>
          <a:prstGeom prst="rect">
            <a:avLst/>
          </a:prstGeom>
          <a:ln w="12700">
            <a:miter lim="400000"/>
          </a:ln>
        </p:spPr>
      </p:pic>
      <p:sp>
        <p:nvSpPr>
          <p:cNvPr id="368" name="标题 8"/>
          <p:cNvSpPr txBox="1"/>
          <p:nvPr/>
        </p:nvSpPr>
        <p:spPr>
          <a:xfrm>
            <a:off x="971598" y="292665"/>
            <a:ext cx="5897276" cy="424181"/>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chor="ctr">
            <a:spAutoFit/>
          </a:bodyPr>
          <a:lstStyle>
            <a:lvl1pPr defTabSz="1022985">
              <a:defRPr sz="2000">
                <a:solidFill>
                  <a:srgbClr val="595959"/>
                </a:solidFill>
                <a:latin typeface="微软雅黑"/>
                <a:ea typeface="微软雅黑"/>
                <a:cs typeface="微软雅黑"/>
                <a:sym typeface="微软雅黑"/>
              </a:defRPr>
            </a:lvl1pPr>
          </a:lstStyle>
          <a:p>
            <a:pPr/>
            <a:r>
              <a:t>二 、 包装材料的阻隔性检测方案</a:t>
            </a:r>
          </a:p>
        </p:txBody>
      </p:sp>
    </p:spTree>
  </p:cSld>
  <p:clrMapOvr>
    <a:masterClrMapping/>
  </p:clrMapOvr>
  <mc:AlternateContent xmlns:mc="http://schemas.openxmlformats.org/markup-compatibility/2006">
    <mc:Choice xmlns:p14="http://schemas.microsoft.com/office/powerpoint/2010/main" Requires="p14">
      <p:transition spd="slow" advClick="0" advTm="11000" p14:dur="1200">
        <p:wipe dir="l"/>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0" name="标题 1"/>
          <p:cNvSpPr txBox="1"/>
          <p:nvPr>
            <p:ph type="title"/>
          </p:nvPr>
        </p:nvSpPr>
        <p:spPr>
          <a:xfrm>
            <a:off x="906975" y="267492"/>
            <a:ext cx="5897276" cy="330509"/>
          </a:xfrm>
          <a:prstGeom prst="rect">
            <a:avLst/>
          </a:prstGeom>
        </p:spPr>
        <p:txBody>
          <a:bodyPr/>
          <a:lstStyle>
            <a:lvl1pPr defTabSz="360045">
              <a:defRPr sz="1500"/>
            </a:lvl1pPr>
          </a:lstStyle>
          <a:p>
            <a:pPr/>
            <a:r>
              <a:t>氧气透过率测定仪性能介绍</a:t>
            </a:r>
          </a:p>
        </p:txBody>
      </p:sp>
      <p:pic>
        <p:nvPicPr>
          <p:cNvPr id="371" name="图片 2" descr="图片 2"/>
          <p:cNvPicPr>
            <a:picLocks noChangeAspect="1"/>
          </p:cNvPicPr>
          <p:nvPr/>
        </p:nvPicPr>
        <p:blipFill>
          <a:blip r:embed="rId2">
            <a:extLst/>
          </a:blip>
          <a:stretch>
            <a:fillRect/>
          </a:stretch>
        </p:blipFill>
        <p:spPr>
          <a:xfrm>
            <a:off x="5076054" y="1779660"/>
            <a:ext cx="3409637" cy="2448274"/>
          </a:xfrm>
          <a:prstGeom prst="rect">
            <a:avLst/>
          </a:prstGeom>
          <a:ln w="12700">
            <a:miter lim="400000"/>
          </a:ln>
        </p:spPr>
      </p:pic>
      <p:sp>
        <p:nvSpPr>
          <p:cNvPr id="372" name="Rectangle 3"/>
          <p:cNvSpPr txBox="1"/>
          <p:nvPr/>
        </p:nvSpPr>
        <p:spPr>
          <a:xfrm>
            <a:off x="696344" y="1113408"/>
            <a:ext cx="5040564" cy="370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sz="1600">
                <a:solidFill>
                  <a:srgbClr val="0070C0"/>
                </a:solidFill>
                <a:latin typeface="黑体"/>
                <a:ea typeface="黑体"/>
                <a:cs typeface="黑体"/>
                <a:sym typeface="黑体"/>
              </a:defRPr>
            </a:lvl1pPr>
          </a:lstStyle>
          <a:p>
            <a:pPr/>
            <a:r>
              <a:t>试验原理-库伦电量法（等压法）</a:t>
            </a:r>
          </a:p>
        </p:txBody>
      </p:sp>
      <p:sp>
        <p:nvSpPr>
          <p:cNvPr id="373" name="矩形 7"/>
          <p:cNvSpPr txBox="1"/>
          <p:nvPr/>
        </p:nvSpPr>
        <p:spPr>
          <a:xfrm>
            <a:off x="6405607" y="2256713"/>
            <a:ext cx="663960" cy="35644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sz="1400">
                <a:solidFill>
                  <a:schemeClr val="accent6"/>
                </a:solidFill>
                <a:latin typeface="微软雅黑"/>
                <a:ea typeface="微软雅黑"/>
                <a:cs typeface="微软雅黑"/>
                <a:sym typeface="微软雅黑"/>
              </a:defRPr>
            </a:pPr>
            <a:r>
              <a:t>高纯</a:t>
            </a:r>
            <a:r>
              <a:rPr>
                <a:latin typeface="Arial"/>
                <a:ea typeface="Arial"/>
                <a:cs typeface="Arial"/>
                <a:sym typeface="Arial"/>
              </a:rPr>
              <a:t>O</a:t>
            </a:r>
            <a:r>
              <a:rPr baseline="-25000">
                <a:latin typeface="Arial"/>
                <a:ea typeface="Arial"/>
                <a:cs typeface="Arial"/>
                <a:sym typeface="Arial"/>
              </a:rPr>
              <a:t>2</a:t>
            </a:r>
          </a:p>
        </p:txBody>
      </p:sp>
      <p:sp>
        <p:nvSpPr>
          <p:cNvPr id="374" name="矩形 9"/>
          <p:cNvSpPr txBox="1"/>
          <p:nvPr/>
        </p:nvSpPr>
        <p:spPr>
          <a:xfrm>
            <a:off x="6392897" y="3144466"/>
            <a:ext cx="936114" cy="35644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1400">
                <a:solidFill>
                  <a:schemeClr val="accent6"/>
                </a:solidFill>
                <a:latin typeface="微软雅黑"/>
                <a:ea typeface="微软雅黑"/>
                <a:cs typeface="微软雅黑"/>
                <a:sym typeface="微软雅黑"/>
              </a:defRPr>
            </a:pPr>
            <a:r>
              <a:t>高纯</a:t>
            </a:r>
            <a:r>
              <a:rPr>
                <a:latin typeface="Arial"/>
                <a:ea typeface="Arial"/>
                <a:cs typeface="Arial"/>
                <a:sym typeface="Arial"/>
              </a:rPr>
              <a:t>N</a:t>
            </a:r>
            <a:r>
              <a:rPr baseline="-25000">
                <a:latin typeface="Arial"/>
                <a:ea typeface="Arial"/>
                <a:cs typeface="Arial"/>
                <a:sym typeface="Arial"/>
              </a:rPr>
              <a:t>2</a:t>
            </a:r>
          </a:p>
        </p:txBody>
      </p:sp>
      <p:sp>
        <p:nvSpPr>
          <p:cNvPr id="375" name="矩形 8"/>
          <p:cNvSpPr txBox="1"/>
          <p:nvPr/>
        </p:nvSpPr>
        <p:spPr>
          <a:xfrm>
            <a:off x="683566" y="1986930"/>
            <a:ext cx="4248476" cy="1767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85750" indent="-285750">
              <a:buSzPct val="100000"/>
              <a:buChar char="■"/>
              <a:defRPr sz="1600">
                <a:latin typeface="微软雅黑"/>
                <a:ea typeface="微软雅黑"/>
                <a:cs typeface="微软雅黑"/>
                <a:sym typeface="微软雅黑"/>
              </a:defRPr>
            </a:pPr>
            <a:r>
              <a:t>上腔:  氧气；</a:t>
            </a:r>
          </a:p>
          <a:p>
            <a:pPr marL="285750" indent="-285750">
              <a:buSzPct val="100000"/>
              <a:buChar char="■"/>
              <a:defRPr sz="1600">
                <a:latin typeface="微软雅黑"/>
                <a:ea typeface="微软雅黑"/>
                <a:cs typeface="微软雅黑"/>
                <a:sym typeface="微软雅黑"/>
              </a:defRPr>
            </a:pPr>
            <a:r>
              <a:t>下腔:  氮气；</a:t>
            </a:r>
          </a:p>
          <a:p>
            <a:pPr marL="285750" indent="-285750">
              <a:buSzPct val="100000"/>
              <a:buChar char="■"/>
              <a:defRPr sz="1600">
                <a:latin typeface="微软雅黑"/>
                <a:ea typeface="微软雅黑"/>
                <a:cs typeface="微软雅黑"/>
                <a:sym typeface="微软雅黑"/>
              </a:defRPr>
            </a:pPr>
            <a:r>
              <a:t>氧气浓度差：氧分子透过 试样扩散到下腔；</a:t>
            </a:r>
          </a:p>
          <a:p>
            <a:pPr marL="285750" indent="-285750" algn="ctr">
              <a:buSzPct val="100000"/>
              <a:buChar char="■"/>
              <a:defRPr sz="1600">
                <a:latin typeface="微软雅黑"/>
                <a:ea typeface="微软雅黑"/>
                <a:cs typeface="微软雅黑"/>
                <a:sym typeface="微软雅黑"/>
              </a:defRPr>
            </a:pPr>
            <a:r>
              <a:t>计算：通过</a:t>
            </a:r>
            <a:r>
              <a:rPr b="1"/>
              <a:t>电量传感器</a:t>
            </a:r>
            <a:r>
              <a:t>测量下腔气体 的氧气浓度，计算出氧气透过率。</a:t>
            </a:r>
          </a:p>
        </p:txBody>
      </p:sp>
    </p:spTree>
  </p:cSld>
  <p:clrMapOvr>
    <a:masterClrMapping/>
  </p:clrMapOvr>
  <mc:AlternateContent xmlns:mc="http://schemas.openxmlformats.org/markup-compatibility/2006">
    <mc:Choice xmlns:p14="http://schemas.microsoft.com/office/powerpoint/2010/main" Requires="p14">
      <p:transition spd="slow" advClick="0" advTm="11000" p14:dur="12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370"/>
                                        </p:tgtEl>
                                        <p:attrNameLst>
                                          <p:attrName>style.visibility</p:attrName>
                                        </p:attrNameLst>
                                      </p:cBhvr>
                                      <p:to>
                                        <p:strVal val="visible"/>
                                      </p:to>
                                    </p:set>
                                    <p:animEffect filter="wipe(left)" transition="in">
                                      <p:cBhvr>
                                        <p:cTn id="7" dur="1000"/>
                                        <p:tgtEl>
                                          <p:spTgt spid="3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0" grpId="1"/>
    </p:bldLst>
  </p:timing>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7" name="Rectangle 3"/>
          <p:cNvSpPr txBox="1"/>
          <p:nvPr/>
        </p:nvSpPr>
        <p:spPr>
          <a:xfrm>
            <a:off x="752600" y="943910"/>
            <a:ext cx="7707832" cy="370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p>
            <a:pPr>
              <a:defRPr sz="1600">
                <a:solidFill>
                  <a:srgbClr val="0070C0"/>
                </a:solidFill>
                <a:latin typeface="黑体"/>
                <a:ea typeface="黑体"/>
                <a:cs typeface="黑体"/>
                <a:sym typeface="黑体"/>
              </a:defRPr>
            </a:pPr>
            <a:r>
              <a:t>应用行业：</a:t>
            </a:r>
            <a:r>
              <a:rPr sz="1400">
                <a:solidFill>
                  <a:srgbClr val="000000"/>
                </a:solidFill>
                <a:latin typeface="微软雅黑"/>
                <a:ea typeface="微软雅黑"/>
                <a:cs typeface="微软雅黑"/>
                <a:sym typeface="微软雅黑"/>
              </a:rPr>
              <a:t>食品、药品、日化、包装等行业，以及质检、药检、高校、科研机构等单位。</a:t>
            </a:r>
          </a:p>
        </p:txBody>
      </p:sp>
      <p:graphicFrame>
        <p:nvGraphicFramePr>
          <p:cNvPr id="378" name="表格 4"/>
          <p:cNvGraphicFramePr/>
          <p:nvPr/>
        </p:nvGraphicFramePr>
        <p:xfrm>
          <a:off x="971599" y="1491629"/>
          <a:ext cx="6696745" cy="3024337"/>
        </p:xfrm>
        <a:graphic xmlns:a="http://schemas.openxmlformats.org/drawingml/2006/main">
          <a:graphicData uri="http://schemas.openxmlformats.org/drawingml/2006/table">
            <a:tbl>
              <a:tblPr firstCol="1" firstRow="1" lastCol="0" lastRow="0" bandCol="0" bandRow="0" rtl="0">
                <a:tableStyleId>{4C3C2611-4C71-4FC5-86AE-919BDF0F9419}</a:tableStyleId>
              </a:tblPr>
              <a:tblGrid>
                <a:gridCol w="1008112"/>
                <a:gridCol w="1155104"/>
                <a:gridCol w="2085256"/>
                <a:gridCol w="2448272"/>
              </a:tblGrid>
              <a:tr h="524745">
                <a:tc>
                  <a:txBody>
                    <a:bodyPr/>
                    <a:lstStyle/>
                    <a:p>
                      <a:pPr algn="ctr" defTabSz="1022985">
                        <a:defRPr b="0" sz="1800"/>
                      </a:pPr>
                      <a:r>
                        <a:rPr b="1" sz="1200">
                          <a:latin typeface="微软雅黑"/>
                          <a:ea typeface="微软雅黑"/>
                          <a:cs typeface="微软雅黑"/>
                          <a:sym typeface="微软雅黑"/>
                        </a:rPr>
                        <a:t>检测对象</a:t>
                      </a:r>
                    </a:p>
                  </a:txBody>
                  <a:tcPr marL="0" marR="0" marT="0" marB="0" anchor="ctr" anchorCtr="0" horzOverflow="overflow">
                    <a:lnL w="12700">
                      <a:solidFill>
                        <a:schemeClr val="accent3"/>
                      </a:solidFill>
                    </a:lnL>
                    <a:lnR w="12700">
                      <a:solidFill>
                        <a:schemeClr val="accent3"/>
                      </a:solidFill>
                    </a:lnR>
                    <a:lnT w="12700">
                      <a:solidFill>
                        <a:schemeClr val="accent3"/>
                      </a:solidFill>
                    </a:lnT>
                    <a:lnB w="25400">
                      <a:solidFill>
                        <a:schemeClr val="accent3"/>
                      </a:solidFill>
                    </a:lnB>
                  </a:tcPr>
                </a:tc>
                <a:tc gridSpan="2">
                  <a:txBody>
                    <a:bodyPr/>
                    <a:lstStyle/>
                    <a:p>
                      <a:pPr algn="ctr" defTabSz="1022985">
                        <a:defRPr b="0" sz="1800"/>
                      </a:pPr>
                      <a:r>
                        <a:rPr b="1" sz="1200">
                          <a:latin typeface="微软雅黑"/>
                          <a:ea typeface="微软雅黑"/>
                          <a:cs typeface="微软雅黑"/>
                          <a:sym typeface="微软雅黑"/>
                        </a:rPr>
                        <a:t>材料类型</a:t>
                      </a:r>
                    </a:p>
                  </a:txBody>
                  <a:tcPr marL="0" marR="0" marT="0" marB="0" anchor="ctr" anchorCtr="0" horzOverflow="overflow">
                    <a:lnL w="12700">
                      <a:solidFill>
                        <a:schemeClr val="accent3"/>
                      </a:solidFill>
                    </a:lnL>
                    <a:lnR w="12700">
                      <a:solidFill>
                        <a:schemeClr val="accent3"/>
                      </a:solidFill>
                    </a:lnR>
                    <a:lnT w="12700">
                      <a:solidFill>
                        <a:schemeClr val="accent3"/>
                      </a:solidFill>
                    </a:lnT>
                    <a:lnB w="25400">
                      <a:solidFill>
                        <a:schemeClr val="accent3"/>
                      </a:solidFill>
                    </a:lnB>
                  </a:tcPr>
                </a:tc>
                <a:tc hMerge="1">
                  <a:tcPr/>
                </a:tc>
                <a:tc>
                  <a:txBody>
                    <a:bodyPr/>
                    <a:lstStyle/>
                    <a:p>
                      <a:pPr algn="ctr" defTabSz="1022985">
                        <a:defRPr b="0" sz="1800"/>
                      </a:pPr>
                      <a:r>
                        <a:rPr b="1" sz="1200">
                          <a:latin typeface="微软雅黑"/>
                          <a:ea typeface="微软雅黑"/>
                          <a:cs typeface="微软雅黑"/>
                          <a:sym typeface="微软雅黑"/>
                        </a:rPr>
                        <a:t>应用举例</a:t>
                      </a:r>
                    </a:p>
                  </a:txBody>
                  <a:tcPr marL="0" marR="0" marT="0" marB="0" anchor="ctr" anchorCtr="0" horzOverflow="overflow">
                    <a:lnL w="12700">
                      <a:solidFill>
                        <a:schemeClr val="accent3"/>
                      </a:solidFill>
                    </a:lnL>
                    <a:lnR w="12700">
                      <a:solidFill>
                        <a:schemeClr val="accent3"/>
                      </a:solidFill>
                    </a:lnR>
                    <a:lnT w="12700">
                      <a:solidFill>
                        <a:schemeClr val="accent3"/>
                      </a:solidFill>
                    </a:lnT>
                    <a:lnB w="25400">
                      <a:solidFill>
                        <a:schemeClr val="accent3"/>
                      </a:solidFill>
                    </a:lnB>
                  </a:tcPr>
                </a:tc>
              </a:tr>
              <a:tr h="483367">
                <a:tc rowSpan="4">
                  <a:txBody>
                    <a:bodyPr/>
                    <a:lstStyle/>
                    <a:p>
                      <a:pPr algn="ctr" defTabSz="1022985">
                        <a:defRPr sz="1200">
                          <a:latin typeface="微软雅黑"/>
                          <a:ea typeface="微软雅黑"/>
                          <a:cs typeface="微软雅黑"/>
                          <a:sym typeface="微软雅黑"/>
                        </a:defRPr>
                      </a:pPr>
                      <a:r>
                        <a:t>包装材料氧气透过率</a:t>
                      </a:r>
                    </a:p>
                    <a:p>
                      <a:pPr algn="ctr" defTabSz="1022985">
                        <a:defRPr sz="1200">
                          <a:latin typeface="微软雅黑"/>
                          <a:ea typeface="微软雅黑"/>
                          <a:cs typeface="微软雅黑"/>
                          <a:sym typeface="微软雅黑"/>
                        </a:defRPr>
                      </a:pPr>
                      <a:r>
                        <a:t>测试</a:t>
                      </a:r>
                    </a:p>
                  </a:txBody>
                  <a:tcPr marL="0" marR="0" marT="0" marB="0" anchor="ctr" anchorCtr="0" horzOverflow="overflow">
                    <a:lnL w="12700">
                      <a:solidFill>
                        <a:schemeClr val="accent3"/>
                      </a:solidFill>
                    </a:lnL>
                    <a:lnR w="12700">
                      <a:solidFill>
                        <a:schemeClr val="accent3"/>
                      </a:solidFill>
                    </a:lnR>
                    <a:lnT w="25400">
                      <a:solidFill>
                        <a:schemeClr val="accent3"/>
                      </a:solidFill>
                    </a:lnT>
                    <a:lnB w="12700">
                      <a:solidFill>
                        <a:schemeClr val="accent3"/>
                      </a:solidFill>
                    </a:lnB>
                    <a:solidFill>
                      <a:schemeClr val="accent3">
                        <a:alpha val="20000"/>
                      </a:schemeClr>
                    </a:solidFill>
                  </a:tcPr>
                </a:tc>
                <a:tc>
                  <a:txBody>
                    <a:bodyPr/>
                    <a:lstStyle/>
                    <a:p>
                      <a:pPr algn="ctr" defTabSz="1022985">
                        <a:defRPr sz="1800"/>
                      </a:pPr>
                      <a:r>
                        <a:rPr sz="1200">
                          <a:latin typeface="微软雅黑"/>
                          <a:ea typeface="微软雅黑"/>
                          <a:cs typeface="微软雅黑"/>
                          <a:sym typeface="微软雅黑"/>
                        </a:rPr>
                        <a:t>薄膜</a:t>
                      </a:r>
                    </a:p>
                  </a:txBody>
                  <a:tcPr marL="0" marR="0" marT="0" marB="0" anchor="ctr" anchorCtr="0" horzOverflow="overflow">
                    <a:lnL w="12700">
                      <a:solidFill>
                        <a:schemeClr val="accent3"/>
                      </a:solidFill>
                    </a:lnL>
                    <a:lnR w="12700">
                      <a:solidFill>
                        <a:schemeClr val="accent3"/>
                      </a:solidFill>
                    </a:lnR>
                    <a:lnT w="25400">
                      <a:solidFill>
                        <a:schemeClr val="accent3"/>
                      </a:solidFill>
                    </a:lnT>
                    <a:lnB w="12700">
                      <a:solidFill>
                        <a:schemeClr val="accent3"/>
                      </a:solidFill>
                    </a:lnB>
                    <a:solidFill>
                      <a:schemeClr val="accent3">
                        <a:alpha val="20000"/>
                      </a:schemeClr>
                    </a:solidFill>
                  </a:tcPr>
                </a:tc>
                <a:tc>
                  <a:txBody>
                    <a:bodyPr/>
                    <a:lstStyle/>
                    <a:p>
                      <a:pPr algn="ctr" defTabSz="1022985">
                        <a:defRPr sz="1800"/>
                      </a:pPr>
                      <a:r>
                        <a:rPr sz="1200">
                          <a:latin typeface="微软雅黑"/>
                          <a:ea typeface="微软雅黑"/>
                          <a:cs typeface="微软雅黑"/>
                          <a:sym typeface="微软雅黑"/>
                        </a:rPr>
                        <a:t>适用于各种塑料、铝等制成的薄膜</a:t>
                      </a:r>
                    </a:p>
                  </a:txBody>
                  <a:tcPr marL="0" marR="0" marT="0" marB="0" anchor="ctr" anchorCtr="0" horzOverflow="overflow">
                    <a:lnL w="12700">
                      <a:solidFill>
                        <a:schemeClr val="accent3"/>
                      </a:solidFill>
                    </a:lnL>
                    <a:lnR w="12700">
                      <a:solidFill>
                        <a:schemeClr val="accent3"/>
                      </a:solidFill>
                    </a:lnR>
                    <a:lnT w="25400">
                      <a:solidFill>
                        <a:schemeClr val="accent3"/>
                      </a:solidFill>
                    </a:lnT>
                    <a:lnB w="12700">
                      <a:solidFill>
                        <a:schemeClr val="accent3"/>
                      </a:solidFill>
                    </a:lnB>
                    <a:solidFill>
                      <a:schemeClr val="accent3">
                        <a:alpha val="20000"/>
                      </a:schemeClr>
                    </a:solidFill>
                  </a:tcPr>
                </a:tc>
                <a:tc>
                  <a:txBody>
                    <a:bodyPr/>
                    <a:lstStyle/>
                    <a:p>
                      <a:pPr algn="ctr" defTabSz="1022985">
                        <a:defRPr sz="1800"/>
                      </a:pPr>
                      <a:r>
                        <a:rPr sz="1200">
                          <a:latin typeface="微软雅黑"/>
                          <a:ea typeface="微软雅黑"/>
                          <a:cs typeface="微软雅黑"/>
                          <a:sym typeface="微软雅黑"/>
                        </a:rPr>
                        <a:t>如塑料薄膜、塑料复合薄膜、共挤膜、铝箔、镀铝膜等</a:t>
                      </a:r>
                    </a:p>
                  </a:txBody>
                  <a:tcPr marL="0" marR="0" marT="0" marB="0" anchor="ctr" anchorCtr="0" horzOverflow="overflow">
                    <a:lnL w="12700">
                      <a:solidFill>
                        <a:schemeClr val="accent3"/>
                      </a:solidFill>
                    </a:lnL>
                    <a:lnR w="12700">
                      <a:solidFill>
                        <a:schemeClr val="accent3"/>
                      </a:solidFill>
                    </a:lnR>
                    <a:lnT w="25400">
                      <a:solidFill>
                        <a:schemeClr val="accent3"/>
                      </a:solidFill>
                    </a:lnT>
                    <a:lnB w="12700">
                      <a:solidFill>
                        <a:schemeClr val="accent3"/>
                      </a:solidFill>
                    </a:lnB>
                    <a:solidFill>
                      <a:schemeClr val="accent3">
                        <a:alpha val="20000"/>
                      </a:schemeClr>
                    </a:solidFill>
                  </a:tcPr>
                </a:tc>
              </a:tr>
              <a:tr h="576064">
                <a:tc vMerge="1">
                  <a:tcPr/>
                </a:tc>
                <a:tc>
                  <a:txBody>
                    <a:bodyPr/>
                    <a:lstStyle/>
                    <a:p>
                      <a:pPr algn="ctr" defTabSz="1022985">
                        <a:defRPr sz="1800"/>
                      </a:pPr>
                      <a:r>
                        <a:rPr sz="1200">
                          <a:latin typeface="微软雅黑"/>
                          <a:ea typeface="微软雅黑"/>
                          <a:cs typeface="微软雅黑"/>
                          <a:sym typeface="微软雅黑"/>
                        </a:rPr>
                        <a:t>片材</a:t>
                      </a:r>
                    </a:p>
                  </a:txBody>
                  <a:tcPr marL="0" marR="0" marT="0" marB="0" anchor="ctr" anchorCtr="0" horzOverflow="overflow">
                    <a:lnL w="12700">
                      <a:solidFill>
                        <a:schemeClr val="accent3"/>
                      </a:solidFill>
                    </a:lnL>
                    <a:lnR w="12700">
                      <a:solidFill>
                        <a:schemeClr val="accent3"/>
                      </a:solidFill>
                    </a:lnR>
                    <a:lnT w="12700">
                      <a:solidFill>
                        <a:schemeClr val="accent3"/>
                      </a:solidFill>
                    </a:lnT>
                    <a:lnB w="12700">
                      <a:solidFill>
                        <a:schemeClr val="accent3"/>
                      </a:solidFill>
                    </a:lnB>
                    <a:noFill/>
                  </a:tcPr>
                </a:tc>
                <a:tc>
                  <a:txBody>
                    <a:bodyPr/>
                    <a:lstStyle/>
                    <a:p>
                      <a:pPr algn="ctr" defTabSz="1022985">
                        <a:defRPr sz="1800"/>
                      </a:pPr>
                      <a:r>
                        <a:rPr sz="1200">
                          <a:latin typeface="微软雅黑"/>
                          <a:ea typeface="微软雅黑"/>
                          <a:cs typeface="微软雅黑"/>
                          <a:sym typeface="微软雅黑"/>
                        </a:rPr>
                        <a:t>适用于各种塑料、橡胶、建材等片材</a:t>
                      </a:r>
                    </a:p>
                  </a:txBody>
                  <a:tcPr marL="0" marR="0" marT="0" marB="0" anchor="ctr" anchorCtr="0" horzOverflow="overflow">
                    <a:lnL w="12700">
                      <a:solidFill>
                        <a:schemeClr val="accent3"/>
                      </a:solidFill>
                    </a:lnL>
                    <a:lnR w="12700">
                      <a:solidFill>
                        <a:schemeClr val="accent3"/>
                      </a:solidFill>
                    </a:lnR>
                    <a:lnT w="12700">
                      <a:solidFill>
                        <a:schemeClr val="accent3"/>
                      </a:solidFill>
                    </a:lnT>
                    <a:lnB w="12700">
                      <a:solidFill>
                        <a:schemeClr val="accent3"/>
                      </a:solidFill>
                    </a:lnB>
                    <a:noFill/>
                  </a:tcPr>
                </a:tc>
                <a:tc>
                  <a:txBody>
                    <a:bodyPr/>
                    <a:lstStyle/>
                    <a:p>
                      <a:pPr algn="ctr" defTabSz="1022985">
                        <a:defRPr sz="1200">
                          <a:latin typeface="微软雅黑"/>
                          <a:ea typeface="微软雅黑"/>
                          <a:cs typeface="微软雅黑"/>
                          <a:sym typeface="微软雅黑"/>
                        </a:defRPr>
                      </a:pPr>
                      <a:r>
                        <a:t>如</a:t>
                      </a:r>
                      <a:r>
                        <a:rPr>
                          <a:latin typeface="+mj-lt"/>
                          <a:ea typeface="+mj-ea"/>
                          <a:cs typeface="+mj-cs"/>
                          <a:sym typeface="Calibri"/>
                        </a:rPr>
                        <a:t>PP</a:t>
                      </a:r>
                      <a:r>
                        <a:t>、</a:t>
                      </a:r>
                      <a:r>
                        <a:rPr>
                          <a:latin typeface="+mj-lt"/>
                          <a:ea typeface="+mj-ea"/>
                          <a:cs typeface="+mj-cs"/>
                          <a:sym typeface="Calibri"/>
                        </a:rPr>
                        <a:t>PVC</a:t>
                      </a:r>
                      <a:r>
                        <a:t>、</a:t>
                      </a:r>
                      <a:r>
                        <a:rPr>
                          <a:latin typeface="+mj-lt"/>
                          <a:ea typeface="+mj-ea"/>
                          <a:cs typeface="+mj-cs"/>
                          <a:sym typeface="Calibri"/>
                        </a:rPr>
                        <a:t>PVDC</a:t>
                      </a:r>
                      <a:r>
                        <a:t>片材等</a:t>
                      </a:r>
                    </a:p>
                  </a:txBody>
                  <a:tcPr marL="0" marR="0" marT="0" marB="0" anchor="ctr" anchorCtr="0" horzOverflow="overflow">
                    <a:lnL w="12700">
                      <a:solidFill>
                        <a:schemeClr val="accent3"/>
                      </a:solidFill>
                    </a:lnL>
                    <a:lnR w="12700">
                      <a:solidFill>
                        <a:schemeClr val="accent3"/>
                      </a:solidFill>
                    </a:lnR>
                    <a:lnT w="12700">
                      <a:solidFill>
                        <a:schemeClr val="accent3"/>
                      </a:solidFill>
                    </a:lnT>
                    <a:lnB w="12700">
                      <a:solidFill>
                        <a:schemeClr val="accent3"/>
                      </a:solidFill>
                    </a:lnB>
                    <a:noFill/>
                  </a:tcPr>
                </a:tc>
              </a:tr>
              <a:tr h="792088">
                <a:tc vMerge="1">
                  <a:tcPr/>
                </a:tc>
                <a:tc>
                  <a:txBody>
                    <a:bodyPr/>
                    <a:lstStyle/>
                    <a:p>
                      <a:pPr algn="ctr" defTabSz="1022985">
                        <a:defRPr sz="1800"/>
                      </a:pPr>
                      <a:r>
                        <a:rPr sz="1200">
                          <a:latin typeface="微软雅黑"/>
                          <a:ea typeface="微软雅黑"/>
                          <a:cs typeface="微软雅黑"/>
                          <a:sym typeface="微软雅黑"/>
                        </a:rPr>
                        <a:t>容器</a:t>
                      </a:r>
                    </a:p>
                  </a:txBody>
                  <a:tcPr marL="0" marR="0" marT="0" marB="0" anchor="ctr" anchorCtr="0" horzOverflow="overflow">
                    <a:lnL w="12700">
                      <a:solidFill>
                        <a:schemeClr val="accent3"/>
                      </a:solidFill>
                    </a:lnL>
                    <a:lnR w="12700">
                      <a:solidFill>
                        <a:schemeClr val="accent3"/>
                      </a:solidFill>
                    </a:lnR>
                    <a:lnT w="12700">
                      <a:solidFill>
                        <a:schemeClr val="accent3"/>
                      </a:solidFill>
                    </a:lnT>
                    <a:lnB w="12700">
                      <a:solidFill>
                        <a:schemeClr val="accent3"/>
                      </a:solidFill>
                    </a:lnB>
                    <a:solidFill>
                      <a:schemeClr val="accent3">
                        <a:alpha val="20000"/>
                      </a:schemeClr>
                    </a:solidFill>
                  </a:tcPr>
                </a:tc>
                <a:tc>
                  <a:txBody>
                    <a:bodyPr/>
                    <a:lstStyle/>
                    <a:p>
                      <a:pPr algn="ctr" defTabSz="1022985">
                        <a:defRPr sz="1800"/>
                      </a:pPr>
                      <a:r>
                        <a:rPr sz="1200">
                          <a:latin typeface="微软雅黑"/>
                          <a:ea typeface="微软雅黑"/>
                          <a:cs typeface="微软雅黑"/>
                          <a:sym typeface="微软雅黑"/>
                        </a:rPr>
                        <a:t>适用于塑料、橡胶、玻璃、纸等材料制成的碗、瓶、袋、罐、盖等</a:t>
                      </a:r>
                    </a:p>
                  </a:txBody>
                  <a:tcPr marL="0" marR="0" marT="0" marB="0" anchor="ctr" anchorCtr="0" horzOverflow="overflow">
                    <a:lnL w="12700">
                      <a:solidFill>
                        <a:schemeClr val="accent3"/>
                      </a:solidFill>
                    </a:lnL>
                    <a:lnR w="12700">
                      <a:solidFill>
                        <a:schemeClr val="accent3"/>
                      </a:solidFill>
                    </a:lnR>
                    <a:lnT w="12700">
                      <a:solidFill>
                        <a:schemeClr val="accent3"/>
                      </a:solidFill>
                    </a:lnT>
                    <a:lnB w="12700">
                      <a:solidFill>
                        <a:schemeClr val="accent3"/>
                      </a:solidFill>
                    </a:lnB>
                    <a:solidFill>
                      <a:schemeClr val="accent3">
                        <a:alpha val="20000"/>
                      </a:schemeClr>
                    </a:solidFill>
                  </a:tcPr>
                </a:tc>
                <a:tc>
                  <a:txBody>
                    <a:bodyPr/>
                    <a:lstStyle/>
                    <a:p>
                      <a:pPr algn="ctr" defTabSz="1022985">
                        <a:defRPr sz="1800"/>
                      </a:pPr>
                      <a:r>
                        <a:rPr sz="1200">
                          <a:latin typeface="微软雅黑"/>
                          <a:ea typeface="微软雅黑"/>
                          <a:cs typeface="微软雅黑"/>
                          <a:sym typeface="微软雅黑"/>
                        </a:rPr>
                        <a:t>如可乐瓶、真空包装袋、塑料化妆品包装袋、果冻杯、酸奶杯、输液瓶、输液袋或盖等</a:t>
                      </a:r>
                    </a:p>
                  </a:txBody>
                  <a:tcPr marL="0" marR="0" marT="0" marB="0" anchor="ctr" anchorCtr="0" horzOverflow="overflow">
                    <a:lnL w="12700">
                      <a:solidFill>
                        <a:schemeClr val="accent3"/>
                      </a:solidFill>
                    </a:lnL>
                    <a:lnR w="12700">
                      <a:solidFill>
                        <a:schemeClr val="accent3"/>
                      </a:solidFill>
                    </a:lnR>
                    <a:lnT w="12700">
                      <a:solidFill>
                        <a:schemeClr val="accent3"/>
                      </a:solidFill>
                    </a:lnT>
                    <a:lnB w="12700">
                      <a:solidFill>
                        <a:schemeClr val="accent3"/>
                      </a:solidFill>
                    </a:lnB>
                    <a:solidFill>
                      <a:schemeClr val="accent3">
                        <a:alpha val="20000"/>
                      </a:schemeClr>
                    </a:solidFill>
                  </a:tcPr>
                </a:tc>
              </a:tr>
              <a:tr h="648072">
                <a:tc vMerge="1">
                  <a:tcPr/>
                </a:tc>
                <a:tc>
                  <a:txBody>
                    <a:bodyPr/>
                    <a:lstStyle/>
                    <a:p>
                      <a:pPr algn="ctr" defTabSz="1022985">
                        <a:defRPr sz="1200">
                          <a:latin typeface="微软雅黑"/>
                          <a:ea typeface="微软雅黑"/>
                          <a:cs typeface="微软雅黑"/>
                          <a:sym typeface="微软雅黑"/>
                        </a:defRPr>
                      </a:pPr>
                      <a:r>
                        <a:t>太阳能</a:t>
                      </a:r>
                    </a:p>
                    <a:p>
                      <a:pPr algn="ctr" defTabSz="1022985">
                        <a:defRPr sz="1200">
                          <a:latin typeface="微软雅黑"/>
                          <a:ea typeface="微软雅黑"/>
                          <a:cs typeface="微软雅黑"/>
                          <a:sym typeface="微软雅黑"/>
                        </a:defRPr>
                      </a:pPr>
                      <a:r>
                        <a:t>背板</a:t>
                      </a:r>
                    </a:p>
                  </a:txBody>
                  <a:tcPr marL="0" marR="0" marT="0" marB="0" anchor="ctr" anchorCtr="0" horzOverflow="overflow">
                    <a:lnL w="12700">
                      <a:solidFill>
                        <a:schemeClr val="accent3"/>
                      </a:solidFill>
                    </a:lnL>
                    <a:lnR w="12700">
                      <a:solidFill>
                        <a:schemeClr val="accent3"/>
                      </a:solidFill>
                    </a:lnR>
                    <a:lnT w="12700">
                      <a:solidFill>
                        <a:schemeClr val="accent3"/>
                      </a:solidFill>
                    </a:lnT>
                    <a:lnB w="12700">
                      <a:solidFill>
                        <a:schemeClr val="accent3"/>
                      </a:solidFill>
                    </a:lnB>
                    <a:noFill/>
                  </a:tcPr>
                </a:tc>
                <a:tc>
                  <a:txBody>
                    <a:bodyPr/>
                    <a:lstStyle/>
                    <a:p>
                      <a:pPr algn="ctr" defTabSz="1022985">
                        <a:defRPr sz="1800"/>
                      </a:pPr>
                      <a:r>
                        <a:rPr sz="1200">
                          <a:latin typeface="微软雅黑"/>
                          <a:ea typeface="微软雅黑"/>
                          <a:cs typeface="微软雅黑"/>
                          <a:sym typeface="微软雅黑"/>
                        </a:rPr>
                        <a:t>适用于乙烯醋酸乙烯脂树脂等材料制成的太阳能背板</a:t>
                      </a:r>
                    </a:p>
                  </a:txBody>
                  <a:tcPr marL="0" marR="0" marT="0" marB="0" anchor="ctr" anchorCtr="0" horzOverflow="overflow">
                    <a:lnL w="12700">
                      <a:solidFill>
                        <a:schemeClr val="accent3"/>
                      </a:solidFill>
                    </a:lnL>
                    <a:lnR w="12700">
                      <a:solidFill>
                        <a:schemeClr val="accent3"/>
                      </a:solidFill>
                    </a:lnR>
                    <a:lnT w="12700">
                      <a:solidFill>
                        <a:schemeClr val="accent3"/>
                      </a:solidFill>
                    </a:lnT>
                    <a:lnB w="12700">
                      <a:solidFill>
                        <a:schemeClr val="accent3"/>
                      </a:solidFill>
                    </a:lnB>
                    <a:noFill/>
                  </a:tcPr>
                </a:tc>
                <a:tc>
                  <a:txBody>
                    <a:bodyPr/>
                    <a:lstStyle/>
                    <a:p>
                      <a:pPr algn="ctr" defTabSz="1022985">
                        <a:defRPr sz="1200">
                          <a:sym typeface="Calibri"/>
                        </a:defRPr>
                      </a:pPr>
                      <a:r>
                        <a:t>TPT</a:t>
                      </a:r>
                      <a:r>
                        <a:rPr>
                          <a:latin typeface="微软雅黑"/>
                          <a:ea typeface="微软雅黑"/>
                          <a:cs typeface="微软雅黑"/>
                          <a:sym typeface="微软雅黑"/>
                        </a:rPr>
                        <a:t>、</a:t>
                      </a:r>
                      <a:r>
                        <a:t>TPE</a:t>
                      </a:r>
                      <a:r>
                        <a:rPr>
                          <a:latin typeface="微软雅黑"/>
                          <a:ea typeface="微软雅黑"/>
                          <a:cs typeface="微软雅黑"/>
                          <a:sym typeface="微软雅黑"/>
                        </a:rPr>
                        <a:t>、</a:t>
                      </a:r>
                      <a:r>
                        <a:t>BBF</a:t>
                      </a:r>
                      <a:r>
                        <a:rPr>
                          <a:latin typeface="微软雅黑"/>
                          <a:ea typeface="微软雅黑"/>
                          <a:cs typeface="微软雅黑"/>
                          <a:sym typeface="微软雅黑"/>
                        </a:rPr>
                        <a:t>、</a:t>
                      </a:r>
                      <a:r>
                        <a:t>EVA</a:t>
                      </a:r>
                      <a:r>
                        <a:rPr>
                          <a:latin typeface="微软雅黑"/>
                          <a:ea typeface="微软雅黑"/>
                          <a:cs typeface="微软雅黑"/>
                          <a:sym typeface="微软雅黑"/>
                        </a:rPr>
                        <a:t>或复合太阳能背板等</a:t>
                      </a:r>
                    </a:p>
                  </a:txBody>
                  <a:tcPr marL="0" marR="0" marT="0" marB="0" anchor="ctr" anchorCtr="0" horzOverflow="overflow">
                    <a:lnL w="12700">
                      <a:solidFill>
                        <a:schemeClr val="accent3"/>
                      </a:solidFill>
                    </a:lnL>
                    <a:lnR w="12700">
                      <a:solidFill>
                        <a:schemeClr val="accent3"/>
                      </a:solidFill>
                    </a:lnR>
                    <a:lnT w="12700">
                      <a:solidFill>
                        <a:schemeClr val="accent3"/>
                      </a:solidFill>
                    </a:lnT>
                    <a:lnB w="12700">
                      <a:solidFill>
                        <a:schemeClr val="accent3"/>
                      </a:solidFill>
                    </a:lnB>
                    <a:noFill/>
                  </a:tcPr>
                </a:tc>
              </a:tr>
            </a:tbl>
          </a:graphicData>
        </a:graphic>
      </p:graphicFrame>
      <p:sp>
        <p:nvSpPr>
          <p:cNvPr id="379" name="标题 8"/>
          <p:cNvSpPr txBox="1"/>
          <p:nvPr/>
        </p:nvSpPr>
        <p:spPr>
          <a:xfrm>
            <a:off x="971598" y="292665"/>
            <a:ext cx="5897276" cy="424181"/>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chor="ctr">
            <a:spAutoFit/>
          </a:bodyPr>
          <a:lstStyle>
            <a:lvl1pPr defTabSz="1022985">
              <a:defRPr sz="2000">
                <a:solidFill>
                  <a:srgbClr val="595959"/>
                </a:solidFill>
                <a:latin typeface="微软雅黑"/>
                <a:ea typeface="微软雅黑"/>
                <a:cs typeface="微软雅黑"/>
                <a:sym typeface="微软雅黑"/>
              </a:defRPr>
            </a:lvl1pPr>
          </a:lstStyle>
          <a:p>
            <a:pPr/>
            <a:r>
              <a:t>二 、 包装材料的阻隔性检测方案</a:t>
            </a:r>
          </a:p>
        </p:txBody>
      </p:sp>
    </p:spTree>
  </p:cSld>
  <p:clrMapOvr>
    <a:masterClrMapping/>
  </p:clrMapOvr>
  <mc:AlternateContent xmlns:mc="http://schemas.openxmlformats.org/markup-compatibility/2006">
    <mc:Choice xmlns:p14="http://schemas.microsoft.com/office/powerpoint/2010/main" Requires="p14">
      <p:transition spd="slow" advClick="0" advTm="11000" p14:dur="1200">
        <p:wipe dir="l"/>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1" name="TextBox 3"/>
          <p:cNvSpPr txBox="1"/>
          <p:nvPr/>
        </p:nvSpPr>
        <p:spPr>
          <a:xfrm>
            <a:off x="1163026" y="3985459"/>
            <a:ext cx="2012502" cy="599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1400">
                <a:latin typeface="微软雅黑"/>
                <a:ea typeface="微软雅黑"/>
                <a:cs typeface="微软雅黑"/>
                <a:sym typeface="微软雅黑"/>
              </a:defRPr>
            </a:pPr>
            <a:r>
              <a:t>N500型</a:t>
            </a:r>
          </a:p>
          <a:p>
            <a:pPr algn="ctr">
              <a:defRPr sz="1400">
                <a:latin typeface="微软雅黑"/>
                <a:ea typeface="微软雅黑"/>
                <a:cs typeface="微软雅黑"/>
                <a:sym typeface="微软雅黑"/>
              </a:defRPr>
            </a:pPr>
            <a:r>
              <a:t>气体透过率测定仪</a:t>
            </a:r>
          </a:p>
        </p:txBody>
      </p:sp>
      <p:pic>
        <p:nvPicPr>
          <p:cNvPr id="382" name="图片 4" descr="图片 4"/>
          <p:cNvPicPr>
            <a:picLocks noChangeAspect="1"/>
          </p:cNvPicPr>
          <p:nvPr/>
        </p:nvPicPr>
        <p:blipFill>
          <a:blip r:embed="rId2">
            <a:extLst/>
          </a:blip>
          <a:stretch>
            <a:fillRect/>
          </a:stretch>
        </p:blipFill>
        <p:spPr>
          <a:xfrm rot="21540000">
            <a:off x="272469" y="1450382"/>
            <a:ext cx="3594771" cy="2407766"/>
          </a:xfrm>
          <a:prstGeom prst="rect">
            <a:avLst/>
          </a:prstGeom>
          <a:ln w="12700">
            <a:miter lim="400000"/>
          </a:ln>
        </p:spPr>
      </p:pic>
      <p:sp>
        <p:nvSpPr>
          <p:cNvPr id="383" name="矩形 5"/>
          <p:cNvSpPr txBox="1"/>
          <p:nvPr/>
        </p:nvSpPr>
        <p:spPr>
          <a:xfrm>
            <a:off x="5837520" y="4018067"/>
            <a:ext cx="953898" cy="3454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sz="1400">
                <a:latin typeface="Arial"/>
                <a:ea typeface="Arial"/>
                <a:cs typeface="Arial"/>
                <a:sym typeface="Arial"/>
              </a:defRPr>
            </a:pPr>
            <a:r>
              <a:t>N530-G </a:t>
            </a:r>
            <a:r>
              <a:rPr>
                <a:latin typeface="微软雅黑"/>
                <a:ea typeface="微软雅黑"/>
                <a:cs typeface="微软雅黑"/>
                <a:sym typeface="微软雅黑"/>
              </a:rPr>
              <a:t>型</a:t>
            </a:r>
          </a:p>
        </p:txBody>
      </p:sp>
      <p:sp>
        <p:nvSpPr>
          <p:cNvPr id="384" name="矩形 6"/>
          <p:cNvSpPr txBox="1"/>
          <p:nvPr/>
        </p:nvSpPr>
        <p:spPr>
          <a:xfrm>
            <a:off x="5508104" y="4227912"/>
            <a:ext cx="1526539" cy="3454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1400">
                <a:latin typeface="微软雅黑"/>
                <a:ea typeface="微软雅黑"/>
                <a:cs typeface="微软雅黑"/>
                <a:sym typeface="微软雅黑"/>
              </a:defRPr>
            </a:lvl1pPr>
          </a:lstStyle>
          <a:p>
            <a:pPr/>
            <a:r>
              <a:t>气体透过率测定仪</a:t>
            </a:r>
          </a:p>
        </p:txBody>
      </p:sp>
      <p:pic>
        <p:nvPicPr>
          <p:cNvPr id="385" name="图片 7" descr="图片 7"/>
          <p:cNvPicPr>
            <a:picLocks noChangeAspect="1"/>
          </p:cNvPicPr>
          <p:nvPr/>
        </p:nvPicPr>
        <p:blipFill>
          <a:blip r:embed="rId3">
            <a:extLst/>
          </a:blip>
          <a:stretch>
            <a:fillRect/>
          </a:stretch>
        </p:blipFill>
        <p:spPr>
          <a:xfrm>
            <a:off x="4716448" y="1410482"/>
            <a:ext cx="3846022" cy="2574977"/>
          </a:xfrm>
          <a:prstGeom prst="rect">
            <a:avLst/>
          </a:prstGeom>
          <a:ln w="12700">
            <a:miter lim="400000"/>
          </a:ln>
        </p:spPr>
      </p:pic>
      <p:sp>
        <p:nvSpPr>
          <p:cNvPr id="386" name="矩形 8"/>
          <p:cNvSpPr txBox="1"/>
          <p:nvPr/>
        </p:nvSpPr>
        <p:spPr>
          <a:xfrm>
            <a:off x="827584" y="915566"/>
            <a:ext cx="8145144" cy="688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b="1">
                <a:latin typeface="微软雅黑"/>
                <a:ea typeface="微软雅黑"/>
                <a:cs typeface="微软雅黑"/>
                <a:sym typeface="微软雅黑"/>
              </a:defRPr>
            </a:pPr>
            <a:r>
              <a:t>压差法系列气体透过率测定仪</a:t>
            </a:r>
          </a:p>
          <a:p>
            <a:pPr>
              <a:defRPr>
                <a:latin typeface="微软雅黑"/>
                <a:ea typeface="微软雅黑"/>
                <a:cs typeface="微软雅黑"/>
                <a:sym typeface="微软雅黑"/>
              </a:defRPr>
            </a:pPr>
            <a:r>
              <a:t> </a:t>
            </a:r>
          </a:p>
        </p:txBody>
      </p:sp>
      <p:sp>
        <p:nvSpPr>
          <p:cNvPr id="387" name="标题 8"/>
          <p:cNvSpPr txBox="1"/>
          <p:nvPr/>
        </p:nvSpPr>
        <p:spPr>
          <a:xfrm>
            <a:off x="971598" y="292665"/>
            <a:ext cx="5897276" cy="424181"/>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chor="ctr">
            <a:spAutoFit/>
          </a:bodyPr>
          <a:lstStyle>
            <a:lvl1pPr defTabSz="1022985">
              <a:defRPr sz="2000">
                <a:solidFill>
                  <a:srgbClr val="595959"/>
                </a:solidFill>
                <a:latin typeface="微软雅黑"/>
                <a:ea typeface="微软雅黑"/>
                <a:cs typeface="微软雅黑"/>
                <a:sym typeface="微软雅黑"/>
              </a:defRPr>
            </a:lvl1pPr>
          </a:lstStyle>
          <a:p>
            <a:pPr/>
            <a:r>
              <a:t>二 、 包装材料的阻隔性检测方案</a:t>
            </a:r>
          </a:p>
        </p:txBody>
      </p:sp>
    </p:spTree>
  </p:cSld>
  <p:clrMapOvr>
    <a:masterClrMapping/>
  </p:clrMapOvr>
  <mc:AlternateContent xmlns:mc="http://schemas.openxmlformats.org/markup-compatibility/2006">
    <mc:Choice xmlns:p14="http://schemas.microsoft.com/office/powerpoint/2010/main" Requires="p14">
      <p:transition spd="slow" advClick="0" advTm="11000" p14:dur="12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1" grpId="1"/>
    </p:bldLst>
  </p:timing>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9" name="Rectangle 3"/>
          <p:cNvSpPr txBox="1"/>
          <p:nvPr/>
        </p:nvSpPr>
        <p:spPr>
          <a:xfrm>
            <a:off x="827582" y="976568"/>
            <a:ext cx="5040564" cy="370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sz="1600">
                <a:solidFill>
                  <a:srgbClr val="0070C0"/>
                </a:solidFill>
                <a:latin typeface="黑体"/>
                <a:ea typeface="黑体"/>
                <a:cs typeface="黑体"/>
                <a:sym typeface="黑体"/>
              </a:defRPr>
            </a:lvl1pPr>
          </a:lstStyle>
          <a:p>
            <a:pPr/>
            <a:r>
              <a:t>试验原理-压差法 GB/T 1038-2000</a:t>
            </a:r>
          </a:p>
        </p:txBody>
      </p:sp>
      <p:pic>
        <p:nvPicPr>
          <p:cNvPr id="390" name="图片 13" descr="图片 13"/>
          <p:cNvPicPr>
            <a:picLocks noChangeAspect="1"/>
          </p:cNvPicPr>
          <p:nvPr/>
        </p:nvPicPr>
        <p:blipFill>
          <a:blip r:embed="rId2">
            <a:extLst/>
          </a:blip>
          <a:stretch>
            <a:fillRect/>
          </a:stretch>
        </p:blipFill>
        <p:spPr>
          <a:xfrm>
            <a:off x="4863796" y="1491629"/>
            <a:ext cx="3517997" cy="2088234"/>
          </a:xfrm>
          <a:prstGeom prst="rect">
            <a:avLst/>
          </a:prstGeom>
          <a:ln w="12700">
            <a:miter lim="400000"/>
          </a:ln>
        </p:spPr>
      </p:pic>
      <p:sp>
        <p:nvSpPr>
          <p:cNvPr id="391" name="矩形 1"/>
          <p:cNvSpPr txBox="1"/>
          <p:nvPr/>
        </p:nvSpPr>
        <p:spPr>
          <a:xfrm>
            <a:off x="827582" y="1707652"/>
            <a:ext cx="3600403" cy="2225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85750" indent="-285750">
              <a:buSzPct val="100000"/>
              <a:buChar char="■"/>
              <a:defRPr sz="1600">
                <a:latin typeface="微软雅黑"/>
                <a:ea typeface="微软雅黑"/>
                <a:cs typeface="微软雅黑"/>
                <a:sym typeface="微软雅黑"/>
              </a:defRPr>
            </a:pPr>
            <a:r>
              <a:t>上腔：</a:t>
            </a:r>
            <a:r>
              <a:rPr sz="1400"/>
              <a:t>抽出空去形成真空，后输入 </a:t>
            </a:r>
            <a:endParaRPr sz="1400"/>
          </a:p>
          <a:p>
            <a:pPr>
              <a:defRPr sz="1400">
                <a:latin typeface="微软雅黑"/>
                <a:ea typeface="微软雅黑"/>
                <a:cs typeface="微软雅黑"/>
                <a:sym typeface="微软雅黑"/>
              </a:defRPr>
            </a:pPr>
            <a:r>
              <a:t>                  一个标准大气压，维持稳定；</a:t>
            </a:r>
          </a:p>
          <a:p>
            <a:pPr marL="285750" indent="-285750">
              <a:buSzPct val="100000"/>
              <a:buChar char="■"/>
              <a:defRPr sz="1600">
                <a:latin typeface="微软雅黑"/>
                <a:ea typeface="微软雅黑"/>
                <a:cs typeface="微软雅黑"/>
                <a:sym typeface="微软雅黑"/>
              </a:defRPr>
            </a:pPr>
            <a:r>
              <a:t>下腔： </a:t>
            </a:r>
            <a:r>
              <a:rPr sz="1400"/>
              <a:t>抽出空去形成真空；</a:t>
            </a:r>
            <a:endParaRPr sz="1400"/>
          </a:p>
          <a:p>
            <a:pPr marL="285750" indent="-285750">
              <a:buSzPct val="100000"/>
              <a:buChar char="■"/>
              <a:defRPr sz="1600">
                <a:latin typeface="微软雅黑"/>
                <a:ea typeface="微软雅黑"/>
                <a:cs typeface="微软雅黑"/>
                <a:sym typeface="微软雅黑"/>
              </a:defRPr>
            </a:pPr>
            <a:r>
              <a:t>压力差：</a:t>
            </a:r>
            <a:r>
              <a:rPr sz="1400"/>
              <a:t>气体在压差的作用下，</a:t>
            </a:r>
            <a:endParaRPr sz="1400"/>
          </a:p>
          <a:p>
            <a:pPr>
              <a:defRPr sz="1400">
                <a:latin typeface="微软雅黑"/>
                <a:ea typeface="微软雅黑"/>
                <a:cs typeface="微软雅黑"/>
                <a:sym typeface="微软雅黑"/>
              </a:defRPr>
            </a:pPr>
            <a:r>
              <a:t>                   高压腔通过薄膜向低压腔  </a:t>
            </a:r>
          </a:p>
          <a:p>
            <a:pPr>
              <a:defRPr sz="1400">
                <a:latin typeface="微软雅黑"/>
                <a:ea typeface="微软雅黑"/>
                <a:cs typeface="微软雅黑"/>
                <a:sym typeface="微软雅黑"/>
              </a:defRPr>
            </a:pPr>
            <a:r>
              <a:t>                   渗透；</a:t>
            </a:r>
          </a:p>
          <a:p>
            <a:pPr marL="285750" indent="-285750" algn="ctr">
              <a:buSzPct val="100000"/>
              <a:buChar char="■"/>
              <a:defRPr sz="1600">
                <a:latin typeface="微软雅黑"/>
                <a:ea typeface="微软雅黑"/>
                <a:cs typeface="微软雅黑"/>
                <a:sym typeface="微软雅黑"/>
              </a:defRPr>
            </a:pPr>
            <a:r>
              <a:t>计算：</a:t>
            </a:r>
            <a:r>
              <a:rPr sz="1400"/>
              <a:t>监测低压腔的压力变化可计算出所测试样的阻隔参数。</a:t>
            </a:r>
          </a:p>
        </p:txBody>
      </p:sp>
      <p:sp>
        <p:nvSpPr>
          <p:cNvPr id="392" name="标题 8"/>
          <p:cNvSpPr txBox="1"/>
          <p:nvPr/>
        </p:nvSpPr>
        <p:spPr>
          <a:xfrm>
            <a:off x="971598" y="292665"/>
            <a:ext cx="5897276" cy="424181"/>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chor="ctr">
            <a:spAutoFit/>
          </a:bodyPr>
          <a:lstStyle>
            <a:lvl1pPr defTabSz="1022985">
              <a:defRPr sz="2000">
                <a:solidFill>
                  <a:srgbClr val="595959"/>
                </a:solidFill>
                <a:latin typeface="微软雅黑"/>
                <a:ea typeface="微软雅黑"/>
                <a:cs typeface="微软雅黑"/>
                <a:sym typeface="微软雅黑"/>
              </a:defRPr>
            </a:lvl1pPr>
          </a:lstStyle>
          <a:p>
            <a:pPr/>
            <a:r>
              <a:t>二 、 包装材料的阻隔性检测方案</a:t>
            </a:r>
          </a:p>
        </p:txBody>
      </p:sp>
    </p:spTree>
  </p:cSld>
  <p:clrMapOvr>
    <a:masterClrMapping/>
  </p:clrMapOvr>
  <mc:AlternateContent xmlns:mc="http://schemas.openxmlformats.org/markup-compatibility/2006">
    <mc:Choice xmlns:p14="http://schemas.microsoft.com/office/powerpoint/2010/main" Requires="p14">
      <p:transition spd="slow" advClick="0" advTm="11000" p14:dur="1200">
        <p:wipe dir="l"/>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5" name="矩形 10"/>
          <p:cNvSpPr/>
          <p:nvPr/>
        </p:nvSpPr>
        <p:spPr>
          <a:xfrm>
            <a:off x="3616280" y="847110"/>
            <a:ext cx="1455414" cy="1585314"/>
          </a:xfrm>
          <a:custGeom>
            <a:avLst/>
            <a:gdLst/>
            <a:ahLst/>
            <a:cxnLst>
              <a:cxn ang="0">
                <a:pos x="wd2" y="hd2"/>
              </a:cxn>
              <a:cxn ang="5400000">
                <a:pos x="wd2" y="hd2"/>
              </a:cxn>
              <a:cxn ang="10800000">
                <a:pos x="wd2" y="hd2"/>
              </a:cxn>
              <a:cxn ang="16200000">
                <a:pos x="wd2" y="hd2"/>
              </a:cxn>
            </a:cxnLst>
            <a:rect l="0" t="0" r="r" b="b"/>
            <a:pathLst>
              <a:path w="21593" h="21214" fill="norm" stroke="1" extrusionOk="0">
                <a:moveTo>
                  <a:pt x="10807" y="0"/>
                </a:moveTo>
                <a:cubicBezTo>
                  <a:pt x="11320" y="0"/>
                  <a:pt x="12171" y="358"/>
                  <a:pt x="12522" y="484"/>
                </a:cubicBezTo>
                <a:lnTo>
                  <a:pt x="19957" y="4246"/>
                </a:lnTo>
                <a:cubicBezTo>
                  <a:pt x="20065" y="4340"/>
                  <a:pt x="20390" y="4487"/>
                  <a:pt x="20466" y="4572"/>
                </a:cubicBezTo>
                <a:cubicBezTo>
                  <a:pt x="21255" y="5084"/>
                  <a:pt x="21519" y="5370"/>
                  <a:pt x="21570" y="6471"/>
                </a:cubicBezTo>
                <a:cubicBezTo>
                  <a:pt x="21600" y="6489"/>
                  <a:pt x="21559" y="7732"/>
                  <a:pt x="21593" y="7748"/>
                </a:cubicBezTo>
                <a:cubicBezTo>
                  <a:pt x="21596" y="8402"/>
                  <a:pt x="21526" y="13519"/>
                  <a:pt x="21525" y="14213"/>
                </a:cubicBezTo>
                <a:cubicBezTo>
                  <a:pt x="21523" y="14468"/>
                  <a:pt x="21542" y="14702"/>
                  <a:pt x="21540" y="14957"/>
                </a:cubicBezTo>
                <a:cubicBezTo>
                  <a:pt x="21465" y="16352"/>
                  <a:pt x="21485" y="16653"/>
                  <a:pt x="20296" y="17168"/>
                </a:cubicBezTo>
                <a:cubicBezTo>
                  <a:pt x="20324" y="17162"/>
                  <a:pt x="20885" y="16894"/>
                  <a:pt x="19417" y="17655"/>
                </a:cubicBezTo>
                <a:cubicBezTo>
                  <a:pt x="18238" y="18268"/>
                  <a:pt x="16305" y="19131"/>
                  <a:pt x="13101" y="20649"/>
                </a:cubicBezTo>
                <a:cubicBezTo>
                  <a:pt x="11624" y="21221"/>
                  <a:pt x="10493" y="21600"/>
                  <a:pt x="8315" y="20564"/>
                </a:cubicBezTo>
                <a:cubicBezTo>
                  <a:pt x="5931" y="19401"/>
                  <a:pt x="3990" y="18516"/>
                  <a:pt x="1559" y="17268"/>
                </a:cubicBezTo>
                <a:cubicBezTo>
                  <a:pt x="1063" y="16971"/>
                  <a:pt x="1010" y="16955"/>
                  <a:pt x="652" y="16655"/>
                </a:cubicBezTo>
                <a:cubicBezTo>
                  <a:pt x="155" y="16265"/>
                  <a:pt x="1" y="15741"/>
                  <a:pt x="11" y="14889"/>
                </a:cubicBezTo>
                <a:cubicBezTo>
                  <a:pt x="7" y="14756"/>
                  <a:pt x="4" y="14623"/>
                  <a:pt x="0" y="14490"/>
                </a:cubicBezTo>
                <a:lnTo>
                  <a:pt x="41" y="6901"/>
                </a:lnTo>
                <a:cubicBezTo>
                  <a:pt x="41" y="6735"/>
                  <a:pt x="41" y="6568"/>
                  <a:pt x="41" y="6401"/>
                </a:cubicBezTo>
                <a:cubicBezTo>
                  <a:pt x="46" y="5443"/>
                  <a:pt x="244" y="5187"/>
                  <a:pt x="1244" y="4518"/>
                </a:cubicBezTo>
                <a:lnTo>
                  <a:pt x="1758" y="4211"/>
                </a:lnTo>
                <a:lnTo>
                  <a:pt x="8955" y="568"/>
                </a:lnTo>
                <a:cubicBezTo>
                  <a:pt x="9636" y="186"/>
                  <a:pt x="10151" y="0"/>
                  <a:pt x="10807" y="0"/>
                </a:cubicBezTo>
                <a:close/>
              </a:path>
            </a:pathLst>
          </a:custGeom>
          <a:solidFill>
            <a:srgbClr val="9FD4A5"/>
          </a:solidFill>
          <a:ln w="12700">
            <a:miter lim="400000"/>
          </a:ln>
        </p:spPr>
        <p:txBody>
          <a:bodyPr lIns="45718" tIns="45718" rIns="45718" bIns="45718" anchor="ctr"/>
          <a:lstStyle/>
          <a:p>
            <a:pPr algn="ctr">
              <a:defRPr>
                <a:solidFill>
                  <a:srgbClr val="CCE8CF"/>
                </a:solidFill>
                <a:latin typeface="Impact"/>
                <a:ea typeface="Impact"/>
                <a:cs typeface="Impact"/>
                <a:sym typeface="Impact"/>
              </a:defRPr>
            </a:pPr>
          </a:p>
        </p:txBody>
      </p:sp>
      <p:sp>
        <p:nvSpPr>
          <p:cNvPr id="146" name="TextBox 4"/>
          <p:cNvSpPr txBox="1"/>
          <p:nvPr/>
        </p:nvSpPr>
        <p:spPr>
          <a:xfrm>
            <a:off x="1465555" y="2731435"/>
            <a:ext cx="6584982" cy="635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1" sz="3600">
                <a:solidFill>
                  <a:srgbClr val="404040"/>
                </a:solidFill>
                <a:latin typeface="微软雅黑"/>
                <a:ea typeface="微软雅黑"/>
                <a:cs typeface="微软雅黑"/>
                <a:sym typeface="微软雅黑"/>
              </a:defRPr>
            </a:lvl1pPr>
          </a:lstStyle>
          <a:p>
            <a:pPr/>
            <a:r>
              <a:t>包装材料的阻隔性的重要性</a:t>
            </a:r>
          </a:p>
        </p:txBody>
      </p:sp>
      <p:grpSp>
        <p:nvGrpSpPr>
          <p:cNvPr id="149" name="组合 6"/>
          <p:cNvGrpSpPr/>
          <p:nvPr/>
        </p:nvGrpSpPr>
        <p:grpSpPr>
          <a:xfrm>
            <a:off x="4094736" y="670797"/>
            <a:ext cx="1677557" cy="1828804"/>
            <a:chOff x="0" y="-1"/>
            <a:chExt cx="1677556" cy="1828802"/>
          </a:xfrm>
        </p:grpSpPr>
        <p:sp>
          <p:nvSpPr>
            <p:cNvPr id="147" name="矩形 10"/>
            <p:cNvSpPr/>
            <p:nvPr/>
          </p:nvSpPr>
          <p:spPr>
            <a:xfrm>
              <a:off x="0" y="-2"/>
              <a:ext cx="1677557" cy="1828804"/>
            </a:xfrm>
            <a:custGeom>
              <a:avLst/>
              <a:gdLst/>
              <a:ahLst/>
              <a:cxnLst>
                <a:cxn ang="0">
                  <a:pos x="wd2" y="hd2"/>
                </a:cxn>
                <a:cxn ang="5400000">
                  <a:pos x="wd2" y="hd2"/>
                </a:cxn>
                <a:cxn ang="10800000">
                  <a:pos x="wd2" y="hd2"/>
                </a:cxn>
                <a:cxn ang="16200000">
                  <a:pos x="wd2" y="hd2"/>
                </a:cxn>
              </a:cxnLst>
              <a:rect l="0" t="0" r="r" b="b"/>
              <a:pathLst>
                <a:path w="21593" h="21214" fill="norm" stroke="1" extrusionOk="0">
                  <a:moveTo>
                    <a:pt x="10807" y="0"/>
                  </a:moveTo>
                  <a:cubicBezTo>
                    <a:pt x="11320" y="0"/>
                    <a:pt x="12171" y="358"/>
                    <a:pt x="12522" y="483"/>
                  </a:cubicBezTo>
                  <a:lnTo>
                    <a:pt x="19957" y="4246"/>
                  </a:lnTo>
                  <a:cubicBezTo>
                    <a:pt x="20065" y="4340"/>
                    <a:pt x="20390" y="4487"/>
                    <a:pt x="20466" y="4572"/>
                  </a:cubicBezTo>
                  <a:cubicBezTo>
                    <a:pt x="21255" y="5084"/>
                    <a:pt x="21519" y="5370"/>
                    <a:pt x="21570" y="6471"/>
                  </a:cubicBezTo>
                  <a:cubicBezTo>
                    <a:pt x="21600" y="6489"/>
                    <a:pt x="21559" y="7732"/>
                    <a:pt x="21593" y="7748"/>
                  </a:cubicBezTo>
                  <a:cubicBezTo>
                    <a:pt x="21596" y="8402"/>
                    <a:pt x="21526" y="13519"/>
                    <a:pt x="21525" y="14213"/>
                  </a:cubicBezTo>
                  <a:cubicBezTo>
                    <a:pt x="21523" y="14468"/>
                    <a:pt x="21542" y="14702"/>
                    <a:pt x="21540" y="14957"/>
                  </a:cubicBezTo>
                  <a:cubicBezTo>
                    <a:pt x="21465" y="16352"/>
                    <a:pt x="21485" y="16653"/>
                    <a:pt x="20296" y="17168"/>
                  </a:cubicBezTo>
                  <a:cubicBezTo>
                    <a:pt x="20324" y="17162"/>
                    <a:pt x="20885" y="16894"/>
                    <a:pt x="19417" y="17655"/>
                  </a:cubicBezTo>
                  <a:cubicBezTo>
                    <a:pt x="18238" y="18268"/>
                    <a:pt x="16305" y="19131"/>
                    <a:pt x="13101" y="20649"/>
                  </a:cubicBezTo>
                  <a:cubicBezTo>
                    <a:pt x="11624" y="21221"/>
                    <a:pt x="10493" y="21600"/>
                    <a:pt x="8315" y="20564"/>
                  </a:cubicBezTo>
                  <a:cubicBezTo>
                    <a:pt x="5931" y="19401"/>
                    <a:pt x="3990" y="18516"/>
                    <a:pt x="1559" y="17268"/>
                  </a:cubicBezTo>
                  <a:cubicBezTo>
                    <a:pt x="1063" y="16971"/>
                    <a:pt x="1010" y="16955"/>
                    <a:pt x="652" y="16655"/>
                  </a:cubicBezTo>
                  <a:cubicBezTo>
                    <a:pt x="155" y="16265"/>
                    <a:pt x="1" y="15741"/>
                    <a:pt x="11" y="14889"/>
                  </a:cubicBezTo>
                  <a:cubicBezTo>
                    <a:pt x="7" y="14756"/>
                    <a:pt x="4" y="14623"/>
                    <a:pt x="0" y="14490"/>
                  </a:cubicBezTo>
                  <a:lnTo>
                    <a:pt x="41" y="6901"/>
                  </a:lnTo>
                  <a:cubicBezTo>
                    <a:pt x="41" y="6735"/>
                    <a:pt x="41" y="6568"/>
                    <a:pt x="41" y="6401"/>
                  </a:cubicBezTo>
                  <a:cubicBezTo>
                    <a:pt x="46" y="5443"/>
                    <a:pt x="244" y="5187"/>
                    <a:pt x="1244" y="4518"/>
                  </a:cubicBezTo>
                  <a:lnTo>
                    <a:pt x="1758" y="4211"/>
                  </a:lnTo>
                  <a:lnTo>
                    <a:pt x="8955" y="568"/>
                  </a:lnTo>
                  <a:cubicBezTo>
                    <a:pt x="9636" y="186"/>
                    <a:pt x="10151" y="0"/>
                    <a:pt x="10807" y="0"/>
                  </a:cubicBezTo>
                  <a:close/>
                </a:path>
              </a:pathLst>
            </a:custGeom>
            <a:gradFill flip="none" rotWithShape="1">
              <a:gsLst>
                <a:gs pos="0">
                  <a:srgbClr val="CCE8CF"/>
                </a:gs>
                <a:gs pos="50000">
                  <a:srgbClr val="BDE1C1"/>
                </a:gs>
                <a:gs pos="100000">
                  <a:srgbClr val="81C688"/>
                </a:gs>
              </a:gsLst>
              <a:lin ang="18900000" scaled="0"/>
            </a:gradFill>
            <a:ln w="15875" cap="flat">
              <a:solidFill>
                <a:srgbClr val="B5DEBA"/>
              </a:solidFill>
              <a:prstDash val="solid"/>
              <a:round/>
            </a:ln>
            <a:effectLst>
              <a:outerShdw sx="100000" sy="100000" kx="0" ky="0" algn="b" rotWithShape="0" blurRad="444500" dist="254000" dir="8100000">
                <a:srgbClr val="000000">
                  <a:alpha val="50000"/>
                </a:srgbClr>
              </a:outerShdw>
            </a:effectLst>
          </p:spPr>
          <p:txBody>
            <a:bodyPr wrap="square" lIns="45718" tIns="45718" rIns="45718" bIns="45718" numCol="1" anchor="ctr">
              <a:noAutofit/>
            </a:bodyPr>
            <a:lstStyle/>
            <a:p>
              <a:pPr algn="ctr">
                <a:defRPr>
                  <a:solidFill>
                    <a:srgbClr val="FFFFFF"/>
                  </a:solidFill>
                  <a:latin typeface="Arial"/>
                  <a:ea typeface="Arial"/>
                  <a:cs typeface="Arial"/>
                  <a:sym typeface="Arial"/>
                </a:defRPr>
              </a:pPr>
            </a:p>
          </p:txBody>
        </p:sp>
        <p:sp>
          <p:nvSpPr>
            <p:cNvPr id="148" name="KSO_Shape"/>
            <p:cNvSpPr/>
            <p:nvPr/>
          </p:nvSpPr>
          <p:spPr>
            <a:xfrm>
              <a:off x="555422" y="584946"/>
              <a:ext cx="566702" cy="6589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296"/>
                  </a:moveTo>
                  <a:lnTo>
                    <a:pt x="479" y="20296"/>
                  </a:lnTo>
                  <a:lnTo>
                    <a:pt x="479" y="9312"/>
                  </a:lnTo>
                  <a:lnTo>
                    <a:pt x="987" y="9156"/>
                  </a:lnTo>
                  <a:lnTo>
                    <a:pt x="6585" y="7468"/>
                  </a:lnTo>
                  <a:lnTo>
                    <a:pt x="6585" y="4429"/>
                  </a:lnTo>
                  <a:lnTo>
                    <a:pt x="7019" y="4254"/>
                  </a:lnTo>
                  <a:lnTo>
                    <a:pt x="16406" y="438"/>
                  </a:lnTo>
                  <a:lnTo>
                    <a:pt x="17489" y="0"/>
                  </a:lnTo>
                  <a:lnTo>
                    <a:pt x="17489" y="179"/>
                  </a:lnTo>
                  <a:lnTo>
                    <a:pt x="20446" y="1700"/>
                  </a:lnTo>
                  <a:lnTo>
                    <a:pt x="20446" y="20216"/>
                  </a:lnTo>
                  <a:lnTo>
                    <a:pt x="21600" y="20216"/>
                  </a:lnTo>
                  <a:lnTo>
                    <a:pt x="21600" y="21520"/>
                  </a:lnTo>
                  <a:lnTo>
                    <a:pt x="15972" y="21520"/>
                  </a:lnTo>
                  <a:lnTo>
                    <a:pt x="15972" y="2055"/>
                  </a:lnTo>
                  <a:lnTo>
                    <a:pt x="8099" y="5254"/>
                  </a:lnTo>
                  <a:lnTo>
                    <a:pt x="8099" y="7011"/>
                  </a:lnTo>
                  <a:lnTo>
                    <a:pt x="10381" y="6324"/>
                  </a:lnTo>
                  <a:lnTo>
                    <a:pt x="11260" y="6056"/>
                  </a:lnTo>
                  <a:lnTo>
                    <a:pt x="11260" y="6037"/>
                  </a:lnTo>
                  <a:lnTo>
                    <a:pt x="11286" y="6046"/>
                  </a:lnTo>
                  <a:lnTo>
                    <a:pt x="11382" y="6021"/>
                  </a:lnTo>
                  <a:lnTo>
                    <a:pt x="11382" y="6101"/>
                  </a:lnTo>
                  <a:lnTo>
                    <a:pt x="14328" y="7609"/>
                  </a:lnTo>
                  <a:lnTo>
                    <a:pt x="14328" y="20175"/>
                  </a:lnTo>
                  <a:lnTo>
                    <a:pt x="15497" y="20175"/>
                  </a:lnTo>
                  <a:lnTo>
                    <a:pt x="15497" y="21482"/>
                  </a:lnTo>
                  <a:lnTo>
                    <a:pt x="9872" y="21482"/>
                  </a:lnTo>
                  <a:lnTo>
                    <a:pt x="9872" y="7855"/>
                  </a:lnTo>
                  <a:lnTo>
                    <a:pt x="1996" y="10233"/>
                  </a:lnTo>
                  <a:lnTo>
                    <a:pt x="1996" y="21600"/>
                  </a:lnTo>
                  <a:lnTo>
                    <a:pt x="0" y="21600"/>
                  </a:lnTo>
                  <a:lnTo>
                    <a:pt x="0" y="20296"/>
                  </a:lnTo>
                  <a:close/>
                  <a:moveTo>
                    <a:pt x="2879" y="21434"/>
                  </a:moveTo>
                  <a:lnTo>
                    <a:pt x="8711" y="21434"/>
                  </a:lnTo>
                  <a:lnTo>
                    <a:pt x="8711" y="19139"/>
                  </a:lnTo>
                  <a:lnTo>
                    <a:pt x="5569" y="19315"/>
                  </a:lnTo>
                  <a:lnTo>
                    <a:pt x="2879" y="19468"/>
                  </a:lnTo>
                  <a:lnTo>
                    <a:pt x="2879" y="21434"/>
                  </a:lnTo>
                  <a:close/>
                  <a:moveTo>
                    <a:pt x="2879" y="12936"/>
                  </a:moveTo>
                  <a:lnTo>
                    <a:pt x="5569" y="12278"/>
                  </a:lnTo>
                  <a:lnTo>
                    <a:pt x="8711" y="11517"/>
                  </a:lnTo>
                  <a:lnTo>
                    <a:pt x="8711" y="9213"/>
                  </a:lnTo>
                  <a:lnTo>
                    <a:pt x="5569" y="10156"/>
                  </a:lnTo>
                  <a:lnTo>
                    <a:pt x="2879" y="10965"/>
                  </a:lnTo>
                  <a:lnTo>
                    <a:pt x="2879" y="12936"/>
                  </a:lnTo>
                  <a:close/>
                  <a:moveTo>
                    <a:pt x="2879" y="15742"/>
                  </a:moveTo>
                  <a:lnTo>
                    <a:pt x="5569" y="15301"/>
                  </a:lnTo>
                  <a:lnTo>
                    <a:pt x="8711" y="14790"/>
                  </a:lnTo>
                  <a:lnTo>
                    <a:pt x="8711" y="12492"/>
                  </a:lnTo>
                  <a:lnTo>
                    <a:pt x="5569" y="13179"/>
                  </a:lnTo>
                  <a:lnTo>
                    <a:pt x="2879" y="13774"/>
                  </a:lnTo>
                  <a:lnTo>
                    <a:pt x="2879" y="15742"/>
                  </a:lnTo>
                  <a:close/>
                  <a:moveTo>
                    <a:pt x="2879" y="18570"/>
                  </a:moveTo>
                  <a:lnTo>
                    <a:pt x="5569" y="18347"/>
                  </a:lnTo>
                  <a:lnTo>
                    <a:pt x="8711" y="18091"/>
                  </a:lnTo>
                  <a:lnTo>
                    <a:pt x="8711" y="15793"/>
                  </a:lnTo>
                  <a:lnTo>
                    <a:pt x="5569" y="16228"/>
                  </a:lnTo>
                  <a:lnTo>
                    <a:pt x="2879" y="16599"/>
                  </a:lnTo>
                  <a:lnTo>
                    <a:pt x="2879" y="18570"/>
                  </a:lnTo>
                  <a:close/>
                </a:path>
              </a:pathLst>
            </a:custGeom>
            <a:solidFill>
              <a:srgbClr val="44964D"/>
            </a:solidFill>
            <a:ln w="12700" cap="flat">
              <a:noFill/>
              <a:miter lim="400000"/>
            </a:ln>
            <a:effectLst/>
          </p:spPr>
          <p:txBody>
            <a:bodyPr wrap="square" lIns="45718" tIns="45718" rIns="45718" bIns="45718" numCol="1" anchor="ctr">
              <a:noAutofit/>
            </a:bodyPr>
            <a:lstStyle/>
            <a:p>
              <a:pPr algn="ctr">
                <a:defRPr>
                  <a:solidFill>
                    <a:srgbClr val="FFFFFF"/>
                  </a:solidFill>
                </a:defRPr>
              </a:pPr>
            </a:p>
          </p:txBody>
        </p:sp>
      </p:grpSp>
      <p:grpSp>
        <p:nvGrpSpPr>
          <p:cNvPr id="152" name="矩形 10"/>
          <p:cNvGrpSpPr/>
          <p:nvPr/>
        </p:nvGrpSpPr>
        <p:grpSpPr>
          <a:xfrm>
            <a:off x="3416420" y="493548"/>
            <a:ext cx="924716" cy="1008090"/>
            <a:chOff x="0" y="-1"/>
            <a:chExt cx="924715" cy="1008088"/>
          </a:xfrm>
        </p:grpSpPr>
        <p:sp>
          <p:nvSpPr>
            <p:cNvPr id="150" name="形状"/>
            <p:cNvSpPr/>
            <p:nvPr/>
          </p:nvSpPr>
          <p:spPr>
            <a:xfrm>
              <a:off x="-1" y="-2"/>
              <a:ext cx="924717" cy="1008090"/>
            </a:xfrm>
            <a:custGeom>
              <a:avLst/>
              <a:gdLst/>
              <a:ahLst/>
              <a:cxnLst>
                <a:cxn ang="0">
                  <a:pos x="wd2" y="hd2"/>
                </a:cxn>
                <a:cxn ang="5400000">
                  <a:pos x="wd2" y="hd2"/>
                </a:cxn>
                <a:cxn ang="10800000">
                  <a:pos x="wd2" y="hd2"/>
                </a:cxn>
                <a:cxn ang="16200000">
                  <a:pos x="wd2" y="hd2"/>
                </a:cxn>
              </a:cxnLst>
              <a:rect l="0" t="0" r="r" b="b"/>
              <a:pathLst>
                <a:path w="21593" h="21214" fill="norm" stroke="1" extrusionOk="0">
                  <a:moveTo>
                    <a:pt x="10807" y="0"/>
                  </a:moveTo>
                  <a:cubicBezTo>
                    <a:pt x="11320" y="0"/>
                    <a:pt x="12171" y="358"/>
                    <a:pt x="12522" y="483"/>
                  </a:cubicBezTo>
                  <a:lnTo>
                    <a:pt x="19957" y="4246"/>
                  </a:lnTo>
                  <a:cubicBezTo>
                    <a:pt x="20065" y="4340"/>
                    <a:pt x="20390" y="4487"/>
                    <a:pt x="20466" y="4572"/>
                  </a:cubicBezTo>
                  <a:cubicBezTo>
                    <a:pt x="21255" y="5084"/>
                    <a:pt x="21519" y="5370"/>
                    <a:pt x="21570" y="6471"/>
                  </a:cubicBezTo>
                  <a:cubicBezTo>
                    <a:pt x="21600" y="6489"/>
                    <a:pt x="21559" y="7732"/>
                    <a:pt x="21593" y="7748"/>
                  </a:cubicBezTo>
                  <a:cubicBezTo>
                    <a:pt x="21596" y="8402"/>
                    <a:pt x="21526" y="13519"/>
                    <a:pt x="21525" y="14213"/>
                  </a:cubicBezTo>
                  <a:cubicBezTo>
                    <a:pt x="21523" y="14468"/>
                    <a:pt x="21542" y="14702"/>
                    <a:pt x="21540" y="14957"/>
                  </a:cubicBezTo>
                  <a:cubicBezTo>
                    <a:pt x="21465" y="16352"/>
                    <a:pt x="21485" y="16653"/>
                    <a:pt x="20296" y="17168"/>
                  </a:cubicBezTo>
                  <a:cubicBezTo>
                    <a:pt x="20324" y="17162"/>
                    <a:pt x="20885" y="16894"/>
                    <a:pt x="19417" y="17655"/>
                  </a:cubicBezTo>
                  <a:cubicBezTo>
                    <a:pt x="18238" y="18268"/>
                    <a:pt x="16305" y="19131"/>
                    <a:pt x="13101" y="20649"/>
                  </a:cubicBezTo>
                  <a:cubicBezTo>
                    <a:pt x="11624" y="21221"/>
                    <a:pt x="10493" y="21600"/>
                    <a:pt x="8315" y="20564"/>
                  </a:cubicBezTo>
                  <a:cubicBezTo>
                    <a:pt x="5931" y="19401"/>
                    <a:pt x="3990" y="18516"/>
                    <a:pt x="1559" y="17268"/>
                  </a:cubicBezTo>
                  <a:cubicBezTo>
                    <a:pt x="1063" y="16971"/>
                    <a:pt x="1010" y="16955"/>
                    <a:pt x="652" y="16655"/>
                  </a:cubicBezTo>
                  <a:cubicBezTo>
                    <a:pt x="155" y="16265"/>
                    <a:pt x="1" y="15741"/>
                    <a:pt x="11" y="14889"/>
                  </a:cubicBezTo>
                  <a:cubicBezTo>
                    <a:pt x="7" y="14756"/>
                    <a:pt x="4" y="14623"/>
                    <a:pt x="0" y="14490"/>
                  </a:cubicBezTo>
                  <a:lnTo>
                    <a:pt x="41" y="6901"/>
                  </a:lnTo>
                  <a:cubicBezTo>
                    <a:pt x="41" y="6735"/>
                    <a:pt x="41" y="6568"/>
                    <a:pt x="41" y="6401"/>
                  </a:cubicBezTo>
                  <a:cubicBezTo>
                    <a:pt x="46" y="5443"/>
                    <a:pt x="244" y="5187"/>
                    <a:pt x="1244" y="4518"/>
                  </a:cubicBezTo>
                  <a:lnTo>
                    <a:pt x="1758" y="4211"/>
                  </a:lnTo>
                  <a:lnTo>
                    <a:pt x="8955" y="568"/>
                  </a:lnTo>
                  <a:cubicBezTo>
                    <a:pt x="9636" y="186"/>
                    <a:pt x="10151" y="0"/>
                    <a:pt x="10807" y="0"/>
                  </a:cubicBezTo>
                  <a:close/>
                </a:path>
              </a:pathLst>
            </a:custGeom>
            <a:gradFill flip="none" rotWithShape="1">
              <a:gsLst>
                <a:gs pos="0">
                  <a:srgbClr val="37AAFF"/>
                </a:gs>
                <a:gs pos="50000">
                  <a:schemeClr val="accent1"/>
                </a:gs>
                <a:gs pos="100000">
                  <a:srgbClr val="004C84"/>
                </a:gs>
              </a:gsLst>
              <a:lin ang="18900000" scaled="0"/>
            </a:gradFill>
            <a:ln w="15875" cap="flat">
              <a:solidFill>
                <a:srgbClr val="37AAFF"/>
              </a:solidFill>
              <a:prstDash val="solid"/>
              <a:round/>
            </a:ln>
            <a:effectLst/>
          </p:spPr>
          <p:txBody>
            <a:bodyPr wrap="square" lIns="45718" tIns="45718" rIns="45718" bIns="45718" numCol="1" anchor="ctr">
              <a:noAutofit/>
            </a:bodyPr>
            <a:lstStyle/>
            <a:p>
              <a:pPr algn="ctr">
                <a:defRPr sz="2800">
                  <a:solidFill>
                    <a:srgbClr val="FFFFFF"/>
                  </a:solidFill>
                  <a:latin typeface="Impact"/>
                  <a:ea typeface="Impact"/>
                  <a:cs typeface="Impact"/>
                  <a:sym typeface="Impact"/>
                </a:defRPr>
              </a:pPr>
            </a:p>
          </p:txBody>
        </p:sp>
        <p:sp>
          <p:nvSpPr>
            <p:cNvPr id="151" name="01"/>
            <p:cNvSpPr txBox="1"/>
            <p:nvPr/>
          </p:nvSpPr>
          <p:spPr>
            <a:xfrm>
              <a:off x="-1" y="178936"/>
              <a:ext cx="924712" cy="6502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sz="3600">
                  <a:solidFill>
                    <a:srgbClr val="FFFFFF"/>
                  </a:solidFill>
                  <a:latin typeface="Impact"/>
                  <a:ea typeface="Impact"/>
                  <a:cs typeface="Impact"/>
                  <a:sym typeface="Impact"/>
                </a:defRPr>
              </a:lvl1pPr>
            </a:lstStyle>
            <a:p>
              <a:pPr/>
              <a:r>
                <a:t>01</a:t>
              </a:r>
            </a:p>
          </p:txBody>
        </p:sp>
      </p:grpSp>
      <p:sp>
        <p:nvSpPr>
          <p:cNvPr id="153" name="椭圆 12"/>
          <p:cNvSpPr/>
          <p:nvPr/>
        </p:nvSpPr>
        <p:spPr>
          <a:xfrm>
            <a:off x="6276337" y="4108222"/>
            <a:ext cx="1131593" cy="1131593"/>
          </a:xfrm>
          <a:prstGeom prst="ellipse">
            <a:avLst/>
          </a:prstGeom>
          <a:gradFill>
            <a:gsLst>
              <a:gs pos="0">
                <a:srgbClr val="CCE8CF"/>
              </a:gs>
              <a:gs pos="50000">
                <a:srgbClr val="BDE1C1"/>
              </a:gs>
              <a:gs pos="100000">
                <a:srgbClr val="81C688"/>
              </a:gs>
            </a:gsLst>
            <a:lin ang="18900000"/>
          </a:gradFill>
          <a:ln w="19050">
            <a:solidFill>
              <a:srgbClr val="B5DEBA"/>
            </a:solidFill>
          </a:ln>
          <a:effectLst>
            <a:outerShdw sx="100000" sy="100000" kx="0" ky="0" algn="b" rotWithShape="0" blurRad="444500" dist="254000" dir="8100000">
              <a:srgbClr val="000000">
                <a:alpha val="5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154" name="椭圆 13"/>
          <p:cNvSpPr/>
          <p:nvPr/>
        </p:nvSpPr>
        <p:spPr>
          <a:xfrm>
            <a:off x="8436578" y="3843592"/>
            <a:ext cx="1131593" cy="1131593"/>
          </a:xfrm>
          <a:prstGeom prst="ellipse">
            <a:avLst/>
          </a:prstGeom>
          <a:gradFill>
            <a:gsLst>
              <a:gs pos="0">
                <a:srgbClr val="CCE8CF"/>
              </a:gs>
              <a:gs pos="50000">
                <a:srgbClr val="BDE1C1"/>
              </a:gs>
              <a:gs pos="100000">
                <a:srgbClr val="81C688"/>
              </a:gs>
            </a:gsLst>
            <a:lin ang="18900000"/>
          </a:gradFill>
          <a:ln w="19050">
            <a:solidFill>
              <a:srgbClr val="B5DEBA"/>
            </a:solidFill>
          </a:ln>
          <a:effectLst>
            <a:outerShdw sx="100000" sy="100000" kx="0" ky="0" algn="b" rotWithShape="0" blurRad="444500" dist="254000" dir="8100000">
              <a:srgbClr val="000000">
                <a:alpha val="5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155" name="椭圆 14"/>
          <p:cNvSpPr/>
          <p:nvPr/>
        </p:nvSpPr>
        <p:spPr>
          <a:xfrm>
            <a:off x="1947459" y="4716088"/>
            <a:ext cx="1131593" cy="1131593"/>
          </a:xfrm>
          <a:prstGeom prst="ellipse">
            <a:avLst/>
          </a:prstGeom>
          <a:gradFill>
            <a:gsLst>
              <a:gs pos="0">
                <a:srgbClr val="CCE8CF"/>
              </a:gs>
              <a:gs pos="50000">
                <a:srgbClr val="BDE1C1"/>
              </a:gs>
              <a:gs pos="100000">
                <a:srgbClr val="81C688"/>
              </a:gs>
            </a:gsLst>
            <a:lin ang="18900000"/>
          </a:gradFill>
          <a:ln w="19050">
            <a:solidFill>
              <a:srgbClr val="B5DEBA"/>
            </a:solidFill>
          </a:ln>
          <a:effectLst>
            <a:outerShdw sx="100000" sy="100000" kx="0" ky="0" algn="b" rotWithShape="0" blurRad="444500" dist="254000" dir="8100000">
              <a:srgbClr val="000000">
                <a:alpha val="5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156" name="椭圆 15"/>
          <p:cNvSpPr/>
          <p:nvPr/>
        </p:nvSpPr>
        <p:spPr>
          <a:xfrm>
            <a:off x="4752911" y="4607323"/>
            <a:ext cx="576003" cy="576003"/>
          </a:xfrm>
          <a:prstGeom prst="ellipse">
            <a:avLst/>
          </a:prstGeom>
          <a:gradFill>
            <a:gsLst>
              <a:gs pos="0">
                <a:srgbClr val="CCE8CF"/>
              </a:gs>
              <a:gs pos="50000">
                <a:srgbClr val="BDE1C1"/>
              </a:gs>
              <a:gs pos="100000">
                <a:srgbClr val="81C688"/>
              </a:gs>
            </a:gsLst>
            <a:lin ang="18900000"/>
          </a:gradFill>
          <a:ln w="19050">
            <a:solidFill>
              <a:srgbClr val="B5DEBA"/>
            </a:solidFill>
          </a:ln>
          <a:effectLst>
            <a:outerShdw sx="100000" sy="100000" kx="0" ky="0" algn="b" rotWithShape="0" blurRad="444500" dist="254000" dir="8100000">
              <a:srgbClr val="000000">
                <a:alpha val="5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157" name="椭圆 16"/>
          <p:cNvSpPr/>
          <p:nvPr/>
        </p:nvSpPr>
        <p:spPr>
          <a:xfrm>
            <a:off x="7753446" y="4716088"/>
            <a:ext cx="648003" cy="648003"/>
          </a:xfrm>
          <a:prstGeom prst="ellipse">
            <a:avLst/>
          </a:prstGeom>
          <a:solidFill>
            <a:schemeClr val="accent1"/>
          </a:solidFill>
          <a:ln w="12700">
            <a:miter lim="400000"/>
          </a:ln>
          <a:effectLst>
            <a:outerShdw sx="100000" sy="100000" kx="0" ky="0" algn="b" rotWithShape="0" blurRad="279400" dist="101600" dir="8100000">
              <a:srgbClr val="000000">
                <a:alpha val="4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158" name="椭圆 17"/>
          <p:cNvSpPr/>
          <p:nvPr/>
        </p:nvSpPr>
        <p:spPr>
          <a:xfrm>
            <a:off x="5412339" y="4932088"/>
            <a:ext cx="864003" cy="864003"/>
          </a:xfrm>
          <a:prstGeom prst="ellipse">
            <a:avLst/>
          </a:prstGeom>
          <a:solidFill>
            <a:schemeClr val="accent1"/>
          </a:solidFill>
          <a:ln w="12700">
            <a:miter lim="400000"/>
          </a:ln>
          <a:effectLst>
            <a:outerShdw sx="100000" sy="100000" kx="0" ky="0" algn="b" rotWithShape="0" blurRad="279400" dist="101600" dir="8100000">
              <a:srgbClr val="000000">
                <a:alpha val="4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159" name="椭圆 18"/>
          <p:cNvSpPr/>
          <p:nvPr/>
        </p:nvSpPr>
        <p:spPr>
          <a:xfrm>
            <a:off x="3160391" y="4327714"/>
            <a:ext cx="504003" cy="504003"/>
          </a:xfrm>
          <a:prstGeom prst="ellipse">
            <a:avLst/>
          </a:prstGeom>
          <a:gradFill>
            <a:gsLst>
              <a:gs pos="0">
                <a:srgbClr val="CCE8CF"/>
              </a:gs>
              <a:gs pos="50000">
                <a:srgbClr val="BDE1C1"/>
              </a:gs>
              <a:gs pos="100000">
                <a:srgbClr val="81C688"/>
              </a:gs>
            </a:gsLst>
            <a:lin ang="18900000"/>
          </a:gradFill>
          <a:ln w="19050">
            <a:solidFill>
              <a:srgbClr val="B5DEBA"/>
            </a:solidFill>
          </a:ln>
          <a:effectLst>
            <a:outerShdw sx="100000" sy="100000" kx="0" ky="0" algn="b" rotWithShape="0" blurRad="444500" dist="254000" dir="8100000">
              <a:srgbClr val="000000">
                <a:alpha val="5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160" name="椭圆 19"/>
          <p:cNvSpPr/>
          <p:nvPr/>
        </p:nvSpPr>
        <p:spPr>
          <a:xfrm>
            <a:off x="1259632" y="4607087"/>
            <a:ext cx="504003" cy="504002"/>
          </a:xfrm>
          <a:prstGeom prst="ellipse">
            <a:avLst/>
          </a:prstGeom>
          <a:solidFill>
            <a:schemeClr val="accent1"/>
          </a:solidFill>
          <a:ln w="12700">
            <a:miter lim="400000"/>
          </a:ln>
          <a:effectLst>
            <a:outerShdw sx="100000" sy="100000" kx="0" ky="0" algn="b" rotWithShape="0" blurRad="279400" dist="101600" dir="8100000">
              <a:srgbClr val="000000">
                <a:alpha val="4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161" name="椭圆 20"/>
          <p:cNvSpPr/>
          <p:nvPr/>
        </p:nvSpPr>
        <p:spPr>
          <a:xfrm>
            <a:off x="755631" y="5029882"/>
            <a:ext cx="504003" cy="504003"/>
          </a:xfrm>
          <a:prstGeom prst="ellipse">
            <a:avLst/>
          </a:prstGeom>
          <a:gradFill>
            <a:gsLst>
              <a:gs pos="0">
                <a:srgbClr val="CCE8CF"/>
              </a:gs>
              <a:gs pos="50000">
                <a:srgbClr val="BDE1C1"/>
              </a:gs>
              <a:gs pos="100000">
                <a:srgbClr val="81C688"/>
              </a:gs>
            </a:gsLst>
            <a:lin ang="18900000"/>
          </a:gradFill>
          <a:ln w="19050">
            <a:solidFill>
              <a:srgbClr val="B5DEBA"/>
            </a:solidFill>
          </a:ln>
          <a:effectLst>
            <a:outerShdw sx="100000" sy="100000" kx="0" ky="0" algn="b" rotWithShape="0" blurRad="444500" dist="254000" dir="8100000">
              <a:srgbClr val="000000">
                <a:alpha val="5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162" name="椭圆 21"/>
          <p:cNvSpPr/>
          <p:nvPr/>
        </p:nvSpPr>
        <p:spPr>
          <a:xfrm>
            <a:off x="251518" y="4891382"/>
            <a:ext cx="324003" cy="324003"/>
          </a:xfrm>
          <a:prstGeom prst="ellipse">
            <a:avLst/>
          </a:prstGeom>
          <a:gradFill>
            <a:gsLst>
              <a:gs pos="0">
                <a:srgbClr val="CCE8CF"/>
              </a:gs>
              <a:gs pos="50000">
                <a:srgbClr val="BDE1C1"/>
              </a:gs>
              <a:gs pos="100000">
                <a:srgbClr val="81C688"/>
              </a:gs>
            </a:gsLst>
            <a:lin ang="18900000"/>
          </a:gradFill>
          <a:ln w="19050">
            <a:solidFill>
              <a:srgbClr val="B5DEBA"/>
            </a:solidFill>
          </a:ln>
          <a:effectLst>
            <a:outerShdw sx="100000" sy="100000" kx="0" ky="0" algn="b" rotWithShape="0" blurRad="444500" dist="254000" dir="8100000">
              <a:srgbClr val="000000">
                <a:alpha val="5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163" name="椭圆 22"/>
          <p:cNvSpPr/>
          <p:nvPr/>
        </p:nvSpPr>
        <p:spPr>
          <a:xfrm>
            <a:off x="3927566" y="4512812"/>
            <a:ext cx="252003" cy="252003"/>
          </a:xfrm>
          <a:prstGeom prst="ellipse">
            <a:avLst/>
          </a:prstGeom>
          <a:solidFill>
            <a:schemeClr val="accent1"/>
          </a:solidFill>
          <a:ln w="12700">
            <a:miter lim="400000"/>
          </a:ln>
          <a:effectLst>
            <a:outerShdw sx="100000" sy="100000" kx="0" ky="0" algn="b" rotWithShape="0" blurRad="279400" dist="101600" dir="8100000">
              <a:srgbClr val="000000">
                <a:alpha val="4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164" name="椭圆 23"/>
          <p:cNvSpPr/>
          <p:nvPr/>
        </p:nvSpPr>
        <p:spPr>
          <a:xfrm>
            <a:off x="4382072" y="4283385"/>
            <a:ext cx="252003" cy="252003"/>
          </a:xfrm>
          <a:prstGeom prst="ellipse">
            <a:avLst/>
          </a:prstGeom>
          <a:gradFill>
            <a:gsLst>
              <a:gs pos="0">
                <a:srgbClr val="CCE8CF"/>
              </a:gs>
              <a:gs pos="50000">
                <a:srgbClr val="BDE1C1"/>
              </a:gs>
              <a:gs pos="100000">
                <a:srgbClr val="81C688"/>
              </a:gs>
            </a:gsLst>
            <a:lin ang="18900000"/>
          </a:gradFill>
          <a:ln>
            <a:solidFill>
              <a:srgbClr val="B5DEBA"/>
            </a:solidFill>
          </a:ln>
          <a:effectLst>
            <a:outerShdw sx="100000" sy="100000" kx="0" ky="0" algn="b" rotWithShape="0" blurRad="444500" dist="254000" dir="8100000">
              <a:srgbClr val="000000">
                <a:alpha val="5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165" name="椭圆 24"/>
          <p:cNvSpPr/>
          <p:nvPr/>
        </p:nvSpPr>
        <p:spPr>
          <a:xfrm>
            <a:off x="71519" y="4697867"/>
            <a:ext cx="180002" cy="180003"/>
          </a:xfrm>
          <a:prstGeom prst="ellipse">
            <a:avLst/>
          </a:prstGeom>
          <a:solidFill>
            <a:schemeClr val="accent1"/>
          </a:solidFill>
          <a:ln w="12700">
            <a:miter lim="400000"/>
          </a:ln>
          <a:effectLst>
            <a:outerShdw sx="100000" sy="100000" kx="0" ky="0" algn="b" rotWithShape="0" blurRad="279400" dist="101600" dir="8100000">
              <a:srgbClr val="000000">
                <a:alpha val="4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pic>
        <p:nvPicPr>
          <p:cNvPr id="166" name="手" descr="手"/>
          <p:cNvPicPr>
            <a:picLocks noChangeAspect="1"/>
          </p:cNvPicPr>
          <p:nvPr/>
        </p:nvPicPr>
        <p:blipFill>
          <a:blip r:embed="rId2">
            <a:extLst/>
          </a:blip>
          <a:stretch>
            <a:fillRect/>
          </a:stretch>
        </p:blipFill>
        <p:spPr>
          <a:xfrm>
            <a:off x="4139951" y="1563652"/>
            <a:ext cx="1549213" cy="442480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0" advTm="6000" p14:dur="1200">
        <p:push dir="u"/>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166"/>
                                        </p:tgtEl>
                                        <p:attrNameLst>
                                          <p:attrName>style.visibility</p:attrName>
                                        </p:attrNameLst>
                                      </p:cBhvr>
                                      <p:to>
                                        <p:strVal val="visible"/>
                                      </p:to>
                                    </p:set>
                                    <p:anim calcmode="lin" valueType="num">
                                      <p:cBhvr>
                                        <p:cTn id="7" dur="1000" fill="hold"/>
                                        <p:tgtEl>
                                          <p:spTgt spid="166"/>
                                        </p:tgtEl>
                                        <p:attrNameLst>
                                          <p:attrName>ppt_x</p:attrName>
                                        </p:attrNameLst>
                                      </p:cBhvr>
                                      <p:tavLst>
                                        <p:tav tm="0">
                                          <p:val>
                                            <p:strVal val="#ppt_x"/>
                                          </p:val>
                                        </p:tav>
                                        <p:tav tm="100000">
                                          <p:val>
                                            <p:strVal val="#ppt_x"/>
                                          </p:val>
                                        </p:tav>
                                      </p:tavLst>
                                    </p:anim>
                                    <p:anim calcmode="lin" valueType="num">
                                      <p:cBhvr>
                                        <p:cTn id="8" dur="1000" fill="hold"/>
                                        <p:tgtEl>
                                          <p:spTgt spid="16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Class="entr" nodeType="afterEffect" presetSubtype="16" presetID="23" grpId="2" fill="hold">
                                  <p:stCondLst>
                                    <p:cond delay="1500"/>
                                  </p:stCondLst>
                                  <p:iterate type="el" backwards="0">
                                    <p:tmAbs val="0"/>
                                  </p:iterate>
                                  <p:childTnLst>
                                    <p:set>
                                      <p:cBhvr>
                                        <p:cTn id="11" fill="hold"/>
                                        <p:tgtEl>
                                          <p:spTgt spid="145"/>
                                        </p:tgtEl>
                                        <p:attrNameLst>
                                          <p:attrName>style.visibility</p:attrName>
                                        </p:attrNameLst>
                                      </p:cBhvr>
                                      <p:to>
                                        <p:strVal val="visible"/>
                                      </p:to>
                                    </p:set>
                                    <p:anim calcmode="lin" valueType="num">
                                      <p:cBhvr>
                                        <p:cTn id="12" dur="250" fill="hold"/>
                                        <p:tgtEl>
                                          <p:spTgt spid="145"/>
                                        </p:tgtEl>
                                        <p:attrNameLst>
                                          <p:attrName>ppt_w</p:attrName>
                                        </p:attrNameLst>
                                      </p:cBhvr>
                                      <p:tavLst>
                                        <p:tav tm="0">
                                          <p:val>
                                            <p:fltVal val="0"/>
                                          </p:val>
                                        </p:tav>
                                        <p:tav tm="100000">
                                          <p:val>
                                            <p:strVal val="#ppt_w"/>
                                          </p:val>
                                        </p:tav>
                                      </p:tavLst>
                                    </p:anim>
                                    <p:anim calcmode="lin" valueType="num">
                                      <p:cBhvr>
                                        <p:cTn id="13" dur="250" fill="hold"/>
                                        <p:tgtEl>
                                          <p:spTgt spid="145"/>
                                        </p:tgtEl>
                                        <p:attrNameLst>
                                          <p:attrName>ppt_h</p:attrName>
                                        </p:attrNameLst>
                                      </p:cBhvr>
                                      <p:tavLst>
                                        <p:tav tm="0">
                                          <p:val>
                                            <p:fltVal val="0"/>
                                          </p:val>
                                        </p:tav>
                                        <p:tav tm="100000">
                                          <p:val>
                                            <p:strVal val="#ppt_h"/>
                                          </p:val>
                                        </p:tav>
                                      </p:tavLst>
                                    </p:anim>
                                  </p:childTnLst>
                                </p:cTn>
                              </p:par>
                            </p:childTnLst>
                          </p:cTn>
                        </p:par>
                        <p:par>
                          <p:cTn id="14" fill="hold">
                            <p:stCondLst>
                              <p:cond delay="2750"/>
                            </p:stCondLst>
                            <p:childTnLst>
                              <p:par>
                                <p:cTn id="15" presetClass="entr" nodeType="afterEffect" presetID="9" grpId="3" fill="hold">
                                  <p:stCondLst>
                                    <p:cond delay="1250"/>
                                  </p:stCondLst>
                                  <p:iterate type="el" backwards="0">
                                    <p:tmAbs val="0"/>
                                  </p:iterate>
                                  <p:childTnLst>
                                    <p:set>
                                      <p:cBhvr>
                                        <p:cTn id="16" fill="hold"/>
                                        <p:tgtEl>
                                          <p:spTgt spid="149"/>
                                        </p:tgtEl>
                                        <p:attrNameLst>
                                          <p:attrName>style.visibility</p:attrName>
                                        </p:attrNameLst>
                                      </p:cBhvr>
                                      <p:to>
                                        <p:strVal val="visible"/>
                                      </p:to>
                                    </p:set>
                                    <p:animEffect filter="dissolve" transition="in">
                                      <p:cBhvr>
                                        <p:cTn id="17" dur="250"/>
                                        <p:tgtEl>
                                          <p:spTgt spid="149"/>
                                        </p:tgtEl>
                                      </p:cBhvr>
                                    </p:animEffect>
                                  </p:childTnLst>
                                </p:cTn>
                              </p:par>
                            </p:childTnLst>
                          </p:cTn>
                        </p:par>
                        <p:par>
                          <p:cTn id="18" fill="hold">
                            <p:stCondLst>
                              <p:cond delay="0"/>
                            </p:stCondLst>
                            <p:childTnLst>
                              <p:par>
                                <p:cTn id="19" presetClass="path" nodeType="afterEffect" presetSubtype="0" presetID="-1" grpId="4" accel="50000" decel="50000" fill="hold">
                                  <p:stCondLst>
                                    <p:cond delay="0"/>
                                  </p:stCondLst>
                                  <p:childTnLst>
                                    <p:animMotion path="M 0.000000 0.000000 L -0.063020 -0.000622" origin="layout" pathEditMode="relative">
                                      <p:cBhvr>
                                        <p:cTn id="20" dur="1250" fill="hold"/>
                                        <p:tgtEl>
                                          <p:spTgt spid="149"/>
                                        </p:tgtEl>
                                        <p:attrNameLst>
                                          <p:attrName>ppt_x</p:attrName>
                                          <p:attrName>ppt_y</p:attrName>
                                        </p:attrNameLst>
                                      </p:cBhvr>
                                    </p:animMotion>
                                  </p:childTnLst>
                                </p:cTn>
                              </p:par>
                            </p:childTnLst>
                          </p:cTn>
                        </p:par>
                        <p:par>
                          <p:cTn id="21" fill="hold">
                            <p:stCondLst>
                              <p:cond delay="0"/>
                            </p:stCondLst>
                            <p:childTnLst>
                              <p:par>
                                <p:cTn id="22" presetClass="path" nodeType="afterEffect" presetSubtype="0" presetID="-1" grpId="5" accel="50000" decel="50000" fill="hold">
                                  <p:stCondLst>
                                    <p:cond delay="1250"/>
                                  </p:stCondLst>
                                  <p:childTnLst>
                                    <p:animMotion path="M 0.000000 0.000000 L 0.066835 -0.000929" origin="layout" pathEditMode="relative">
                                      <p:cBhvr>
                                        <p:cTn id="23" dur="1250" fill="hold"/>
                                        <p:tgtEl>
                                          <p:spTgt spid="166"/>
                                        </p:tgtEl>
                                        <p:attrNameLst>
                                          <p:attrName>ppt_x</p:attrName>
                                          <p:attrName>ppt_y</p:attrName>
                                        </p:attrNameLst>
                                      </p:cBhvr>
                                    </p:animMotion>
                                  </p:childTnLst>
                                </p:cTn>
                              </p:par>
                            </p:childTnLst>
                          </p:cTn>
                        </p:par>
                        <p:par>
                          <p:cTn id="24" fill="hold">
                            <p:stCondLst>
                              <p:cond delay="2500"/>
                            </p:stCondLst>
                            <p:childTnLst>
                              <p:par>
                                <p:cTn id="25" presetClass="exit" nodeType="afterEffect" presetSubtype="4" presetID="2" grpId="6" fill="hold">
                                  <p:stCondLst>
                                    <p:cond delay="0"/>
                                  </p:stCondLst>
                                  <p:iterate type="el" backwards="0">
                                    <p:tmAbs val="0"/>
                                  </p:iterate>
                                  <p:childTnLst>
                                    <p:anim calcmode="lin" valueType="num">
                                      <p:cBhvr>
                                        <p:cTn id="26" dur="500" fill="hold"/>
                                        <p:tgtEl>
                                          <p:spTgt spid="166"/>
                                        </p:tgtEl>
                                        <p:attrNameLst>
                                          <p:attrName>ppt_x</p:attrName>
                                        </p:attrNameLst>
                                      </p:cBhvr>
                                      <p:tavLst>
                                        <p:tav tm="0">
                                          <p:val>
                                            <p:strVal val="ppt_x"/>
                                          </p:val>
                                        </p:tav>
                                        <p:tav tm="100000">
                                          <p:val>
                                            <p:strVal val="ppt_x"/>
                                          </p:val>
                                        </p:tav>
                                      </p:tavLst>
                                    </p:anim>
                                    <p:anim calcmode="lin" valueType="num">
                                      <p:cBhvr>
                                        <p:cTn id="27" dur="500" fill="hold"/>
                                        <p:tgtEl>
                                          <p:spTgt spid="166"/>
                                        </p:tgtEl>
                                        <p:attrNameLst>
                                          <p:attrName>ppt_y</p:attrName>
                                        </p:attrNameLst>
                                      </p:cBhvr>
                                      <p:tavLst>
                                        <p:tav tm="0">
                                          <p:val>
                                            <p:strVal val="ppt_y"/>
                                          </p:val>
                                        </p:tav>
                                        <p:tav tm="100000">
                                          <p:val>
                                            <p:strVal val="1+ppt_h/2"/>
                                          </p:val>
                                        </p:tav>
                                      </p:tavLst>
                                    </p:anim>
                                    <p:set>
                                      <p:cBhvr>
                                        <p:cTn id="28" fill="hold">
                                          <p:stCondLst>
                                            <p:cond delay="499"/>
                                          </p:stCondLst>
                                        </p:cTn>
                                        <p:tgtEl>
                                          <p:spTgt spid="166"/>
                                        </p:tgtEl>
                                        <p:attrNameLst>
                                          <p:attrName>style.visibility</p:attrName>
                                        </p:attrNameLst>
                                      </p:cBhvr>
                                      <p:to>
                                        <p:strVal val="hidden"/>
                                      </p:to>
                                    </p:set>
                                  </p:childTnLst>
                                </p:cTn>
                              </p:par>
                            </p:childTnLst>
                          </p:cTn>
                        </p:par>
                        <p:par>
                          <p:cTn id="29" fill="hold">
                            <p:stCondLst>
                              <p:cond delay="3000"/>
                            </p:stCondLst>
                            <p:childTnLst>
                              <p:par>
                                <p:cTn id="30" presetClass="entr" nodeType="afterEffect" presetSubtype="9" presetID="15" grpId="7" fill="hold">
                                  <p:stCondLst>
                                    <p:cond delay="0"/>
                                  </p:stCondLst>
                                  <p:iterate type="el" backwards="0">
                                    <p:tmAbs val="0"/>
                                  </p:iterate>
                                  <p:childTnLst>
                                    <p:set>
                                      <p:cBhvr>
                                        <p:cTn id="31" fill="hold"/>
                                        <p:tgtEl>
                                          <p:spTgt spid="152"/>
                                        </p:tgtEl>
                                        <p:attrNameLst>
                                          <p:attrName>style.visibility</p:attrName>
                                        </p:attrNameLst>
                                      </p:cBhvr>
                                      <p:to>
                                        <p:strVal val="visible"/>
                                      </p:to>
                                    </p:set>
                                    <p:anim calcmode="lin" valueType="num">
                                      <p:cBhvr>
                                        <p:cTn id="32" dur="500" fill="hold"/>
                                        <p:tgtEl>
                                          <p:spTgt spid="152"/>
                                        </p:tgtEl>
                                        <p:attrNameLst>
                                          <p:attrName>ppt_w</p:attrName>
                                        </p:attrNameLst>
                                      </p:cBhvr>
                                      <p:tavLst>
                                        <p:tav tm="0">
                                          <p:val>
                                            <p:fltVal val="0"/>
                                          </p:val>
                                        </p:tav>
                                        <p:tav tm="100000">
                                          <p:val>
                                            <p:strVal val="#ppt_w"/>
                                          </p:val>
                                        </p:tav>
                                      </p:tavLst>
                                    </p:anim>
                                    <p:anim calcmode="lin" valueType="num">
                                      <p:cBhvr>
                                        <p:cTn id="33" dur="500" fill="hold"/>
                                        <p:tgtEl>
                                          <p:spTgt spid="152"/>
                                        </p:tgtEl>
                                        <p:attrNameLst>
                                          <p:attrName>ppt_h</p:attrName>
                                        </p:attrNameLst>
                                      </p:cBhvr>
                                      <p:tavLst>
                                        <p:tav tm="0">
                                          <p:val>
                                            <p:fltVal val="0"/>
                                          </p:val>
                                        </p:tav>
                                        <p:tav tm="100000">
                                          <p:val>
                                            <p:strVal val="#ppt_h"/>
                                          </p:val>
                                        </p:tav>
                                      </p:tavLst>
                                    </p:anim>
                                    <p:anim calcmode="lin" valueType="num">
                                      <p:cBhvr>
                                        <p:cTn id="34" dur="500" fill="hold"/>
                                        <p:tgtEl>
                                          <p:spTgt spid="152"/>
                                        </p:tgtEl>
                                        <p:attrNameLst>
                                          <p:attrName>ppt_x</p:attrName>
                                        </p:attrNameLst>
                                      </p:cBhvr>
                                      <p:tavLst>
                                        <p:tav tm="0" fmla="#ppt_x+(cos(-2*pi*(1-$))*-#ppt_x-sin(-2*pi*(1-$))*(1-#ppt_y))*(1-$)">
                                          <p:val>
                                            <p:fltVal val="0"/>
                                          </p:val>
                                        </p:tav>
                                        <p:tav tm="100000">
                                          <p:val>
                                            <p:fltVal val="1"/>
                                          </p:val>
                                        </p:tav>
                                      </p:tavLst>
                                    </p:anim>
                                    <p:anim calcmode="lin" valueType="num">
                                      <p:cBhvr>
                                        <p:cTn id="35" dur="500" fill="hold"/>
                                        <p:tgtEl>
                                          <p:spTgt spid="152"/>
                                        </p:tgtEl>
                                        <p:attrNameLst>
                                          <p:attrName>ppt_y</p:attrName>
                                        </p:attrNameLst>
                                      </p:cBhvr>
                                      <p:tavLst>
                                        <p:tav tm="0" fmla="#ppt_y+(sin(-2*pi*(1-$))*-#ppt_x+cos(-2*pi*(1-$))*(1-#ppt_y))*(1-$)">
                                          <p:val>
                                            <p:fltVal val="0"/>
                                          </p:val>
                                        </p:tav>
                                        <p:tav tm="100000">
                                          <p:val>
                                            <p:fltVal val="1"/>
                                          </p:val>
                                        </p:tav>
                                      </p:tavLst>
                                    </p:anim>
                                  </p:childTnLst>
                                </p:cTn>
                              </p:par>
                            </p:childTnLst>
                          </p:cTn>
                        </p:par>
                        <p:par>
                          <p:cTn id="36" fill="hold">
                            <p:stCondLst>
                              <p:cond delay="3500"/>
                            </p:stCondLst>
                            <p:childTnLst>
                              <p:par>
                                <p:cTn id="37" presetClass="entr" nodeType="afterEffect" presetSubtype="16" presetID="23" grpId="8" fill="hold">
                                  <p:stCondLst>
                                    <p:cond delay="0"/>
                                  </p:stCondLst>
                                  <p:iterate type="el" backwards="0">
                                    <p:tmAbs val="0"/>
                                  </p:iterate>
                                  <p:childTnLst>
                                    <p:set>
                                      <p:cBhvr>
                                        <p:cTn id="38" fill="hold"/>
                                        <p:tgtEl>
                                          <p:spTgt spid="154"/>
                                        </p:tgtEl>
                                        <p:attrNameLst>
                                          <p:attrName>style.visibility</p:attrName>
                                        </p:attrNameLst>
                                      </p:cBhvr>
                                      <p:to>
                                        <p:strVal val="visible"/>
                                      </p:to>
                                    </p:set>
                                    <p:anim calcmode="lin" valueType="num">
                                      <p:cBhvr>
                                        <p:cTn id="39" dur="500" fill="hold"/>
                                        <p:tgtEl>
                                          <p:spTgt spid="154"/>
                                        </p:tgtEl>
                                        <p:attrNameLst>
                                          <p:attrName>ppt_w</p:attrName>
                                        </p:attrNameLst>
                                      </p:cBhvr>
                                      <p:tavLst>
                                        <p:tav tm="0">
                                          <p:val>
                                            <p:fltVal val="0"/>
                                          </p:val>
                                        </p:tav>
                                        <p:tav tm="100000">
                                          <p:val>
                                            <p:strVal val="#ppt_w"/>
                                          </p:val>
                                        </p:tav>
                                      </p:tavLst>
                                    </p:anim>
                                    <p:anim calcmode="lin" valueType="num">
                                      <p:cBhvr>
                                        <p:cTn id="40" dur="500" fill="hold"/>
                                        <p:tgtEl>
                                          <p:spTgt spid="154"/>
                                        </p:tgtEl>
                                        <p:attrNameLst>
                                          <p:attrName>ppt_h</p:attrName>
                                        </p:attrNameLst>
                                      </p:cBhvr>
                                      <p:tavLst>
                                        <p:tav tm="0">
                                          <p:val>
                                            <p:fltVal val="0"/>
                                          </p:val>
                                        </p:tav>
                                        <p:tav tm="100000">
                                          <p:val>
                                            <p:strVal val="#ppt_h"/>
                                          </p:val>
                                        </p:tav>
                                      </p:tavLst>
                                    </p:anim>
                                  </p:childTnLst>
                                </p:cTn>
                              </p:par>
                            </p:childTnLst>
                          </p:cTn>
                        </p:par>
                        <p:par>
                          <p:cTn id="41" fill="hold">
                            <p:stCondLst>
                              <p:cond delay="4000"/>
                            </p:stCondLst>
                            <p:childTnLst>
                              <p:par>
                                <p:cTn id="42" presetClass="entr" nodeType="afterEffect" presetSubtype="16" presetID="23" grpId="9" fill="hold">
                                  <p:stCondLst>
                                    <p:cond delay="100"/>
                                  </p:stCondLst>
                                  <p:iterate type="el" backwards="0">
                                    <p:tmAbs val="0"/>
                                  </p:iterate>
                                  <p:childTnLst>
                                    <p:set>
                                      <p:cBhvr>
                                        <p:cTn id="43" fill="hold"/>
                                        <p:tgtEl>
                                          <p:spTgt spid="155"/>
                                        </p:tgtEl>
                                        <p:attrNameLst>
                                          <p:attrName>style.visibility</p:attrName>
                                        </p:attrNameLst>
                                      </p:cBhvr>
                                      <p:to>
                                        <p:strVal val="visible"/>
                                      </p:to>
                                    </p:set>
                                    <p:anim calcmode="lin" valueType="num">
                                      <p:cBhvr>
                                        <p:cTn id="44" dur="500" fill="hold"/>
                                        <p:tgtEl>
                                          <p:spTgt spid="155"/>
                                        </p:tgtEl>
                                        <p:attrNameLst>
                                          <p:attrName>ppt_w</p:attrName>
                                        </p:attrNameLst>
                                      </p:cBhvr>
                                      <p:tavLst>
                                        <p:tav tm="0">
                                          <p:val>
                                            <p:fltVal val="0"/>
                                          </p:val>
                                        </p:tav>
                                        <p:tav tm="100000">
                                          <p:val>
                                            <p:strVal val="#ppt_w"/>
                                          </p:val>
                                        </p:tav>
                                      </p:tavLst>
                                    </p:anim>
                                    <p:anim calcmode="lin" valueType="num">
                                      <p:cBhvr>
                                        <p:cTn id="45" dur="500" fill="hold"/>
                                        <p:tgtEl>
                                          <p:spTgt spid="155"/>
                                        </p:tgtEl>
                                        <p:attrNameLst>
                                          <p:attrName>ppt_h</p:attrName>
                                        </p:attrNameLst>
                                      </p:cBhvr>
                                      <p:tavLst>
                                        <p:tav tm="0">
                                          <p:val>
                                            <p:fltVal val="0"/>
                                          </p:val>
                                        </p:tav>
                                        <p:tav tm="100000">
                                          <p:val>
                                            <p:strVal val="#ppt_h"/>
                                          </p:val>
                                        </p:tav>
                                      </p:tavLst>
                                    </p:anim>
                                  </p:childTnLst>
                                </p:cTn>
                              </p:par>
                            </p:childTnLst>
                          </p:cTn>
                        </p:par>
                        <p:par>
                          <p:cTn id="46" fill="hold">
                            <p:stCondLst>
                              <p:cond delay="4600"/>
                            </p:stCondLst>
                            <p:childTnLst>
                              <p:par>
                                <p:cTn id="47" presetClass="entr" nodeType="afterEffect" presetSubtype="16" presetID="23" grpId="10" fill="hold">
                                  <p:stCondLst>
                                    <p:cond delay="103"/>
                                  </p:stCondLst>
                                  <p:iterate type="el" backwards="0">
                                    <p:tmAbs val="0"/>
                                  </p:iterate>
                                  <p:childTnLst>
                                    <p:set>
                                      <p:cBhvr>
                                        <p:cTn id="48" fill="hold"/>
                                        <p:tgtEl>
                                          <p:spTgt spid="156"/>
                                        </p:tgtEl>
                                        <p:attrNameLst>
                                          <p:attrName>style.visibility</p:attrName>
                                        </p:attrNameLst>
                                      </p:cBhvr>
                                      <p:to>
                                        <p:strVal val="visible"/>
                                      </p:to>
                                    </p:set>
                                    <p:anim calcmode="lin" valueType="num">
                                      <p:cBhvr>
                                        <p:cTn id="49" dur="589" fill="hold"/>
                                        <p:tgtEl>
                                          <p:spTgt spid="156"/>
                                        </p:tgtEl>
                                        <p:attrNameLst>
                                          <p:attrName>ppt_w</p:attrName>
                                        </p:attrNameLst>
                                      </p:cBhvr>
                                      <p:tavLst>
                                        <p:tav tm="0">
                                          <p:val>
                                            <p:fltVal val="0"/>
                                          </p:val>
                                        </p:tav>
                                        <p:tav tm="100000">
                                          <p:val>
                                            <p:strVal val="#ppt_w"/>
                                          </p:val>
                                        </p:tav>
                                      </p:tavLst>
                                    </p:anim>
                                    <p:anim calcmode="lin" valueType="num">
                                      <p:cBhvr>
                                        <p:cTn id="50" dur="589" fill="hold"/>
                                        <p:tgtEl>
                                          <p:spTgt spid="156"/>
                                        </p:tgtEl>
                                        <p:attrNameLst>
                                          <p:attrName>ppt_h</p:attrName>
                                        </p:attrNameLst>
                                      </p:cBhvr>
                                      <p:tavLst>
                                        <p:tav tm="0">
                                          <p:val>
                                            <p:fltVal val="0"/>
                                          </p:val>
                                        </p:tav>
                                        <p:tav tm="100000">
                                          <p:val>
                                            <p:strVal val="#ppt_h"/>
                                          </p:val>
                                        </p:tav>
                                      </p:tavLst>
                                    </p:anim>
                                  </p:childTnLst>
                                </p:cTn>
                              </p:par>
                            </p:childTnLst>
                          </p:cTn>
                        </p:par>
                        <p:par>
                          <p:cTn id="51" fill="hold">
                            <p:stCondLst>
                              <p:cond delay="5292"/>
                            </p:stCondLst>
                            <p:childTnLst>
                              <p:par>
                                <p:cTn id="52" presetClass="entr" nodeType="afterEffect" presetSubtype="16" presetID="23" grpId="11" fill="hold">
                                  <p:stCondLst>
                                    <p:cond delay="250"/>
                                  </p:stCondLst>
                                  <p:iterate type="el" backwards="0">
                                    <p:tmAbs val="0"/>
                                  </p:iterate>
                                  <p:childTnLst>
                                    <p:set>
                                      <p:cBhvr>
                                        <p:cTn id="53" fill="hold"/>
                                        <p:tgtEl>
                                          <p:spTgt spid="157"/>
                                        </p:tgtEl>
                                        <p:attrNameLst>
                                          <p:attrName>style.visibility</p:attrName>
                                        </p:attrNameLst>
                                      </p:cBhvr>
                                      <p:to>
                                        <p:strVal val="visible"/>
                                      </p:to>
                                    </p:set>
                                    <p:anim calcmode="lin" valueType="num">
                                      <p:cBhvr>
                                        <p:cTn id="54" dur="500" fill="hold"/>
                                        <p:tgtEl>
                                          <p:spTgt spid="157"/>
                                        </p:tgtEl>
                                        <p:attrNameLst>
                                          <p:attrName>ppt_w</p:attrName>
                                        </p:attrNameLst>
                                      </p:cBhvr>
                                      <p:tavLst>
                                        <p:tav tm="0">
                                          <p:val>
                                            <p:fltVal val="0"/>
                                          </p:val>
                                        </p:tav>
                                        <p:tav tm="100000">
                                          <p:val>
                                            <p:strVal val="#ppt_w"/>
                                          </p:val>
                                        </p:tav>
                                      </p:tavLst>
                                    </p:anim>
                                    <p:anim calcmode="lin" valueType="num">
                                      <p:cBhvr>
                                        <p:cTn id="55" dur="500" fill="hold"/>
                                        <p:tgtEl>
                                          <p:spTgt spid="157"/>
                                        </p:tgtEl>
                                        <p:attrNameLst>
                                          <p:attrName>ppt_h</p:attrName>
                                        </p:attrNameLst>
                                      </p:cBhvr>
                                      <p:tavLst>
                                        <p:tav tm="0">
                                          <p:val>
                                            <p:fltVal val="0"/>
                                          </p:val>
                                        </p:tav>
                                        <p:tav tm="100000">
                                          <p:val>
                                            <p:strVal val="#ppt_h"/>
                                          </p:val>
                                        </p:tav>
                                      </p:tavLst>
                                    </p:anim>
                                  </p:childTnLst>
                                </p:cTn>
                              </p:par>
                            </p:childTnLst>
                          </p:cTn>
                        </p:par>
                        <p:par>
                          <p:cTn id="56" fill="hold">
                            <p:stCondLst>
                              <p:cond delay="6042"/>
                            </p:stCondLst>
                            <p:childTnLst>
                              <p:par>
                                <p:cTn id="57" presetClass="entr" nodeType="afterEffect" presetSubtype="16" presetID="23" grpId="12" fill="hold">
                                  <p:stCondLst>
                                    <p:cond delay="350"/>
                                  </p:stCondLst>
                                  <p:iterate type="el" backwards="0">
                                    <p:tmAbs val="0"/>
                                  </p:iterate>
                                  <p:childTnLst>
                                    <p:set>
                                      <p:cBhvr>
                                        <p:cTn id="58" fill="hold"/>
                                        <p:tgtEl>
                                          <p:spTgt spid="153"/>
                                        </p:tgtEl>
                                        <p:attrNameLst>
                                          <p:attrName>style.visibility</p:attrName>
                                        </p:attrNameLst>
                                      </p:cBhvr>
                                      <p:to>
                                        <p:strVal val="visible"/>
                                      </p:to>
                                    </p:set>
                                    <p:anim calcmode="lin" valueType="num">
                                      <p:cBhvr>
                                        <p:cTn id="59" dur="500" fill="hold"/>
                                        <p:tgtEl>
                                          <p:spTgt spid="153"/>
                                        </p:tgtEl>
                                        <p:attrNameLst>
                                          <p:attrName>ppt_w</p:attrName>
                                        </p:attrNameLst>
                                      </p:cBhvr>
                                      <p:tavLst>
                                        <p:tav tm="0">
                                          <p:val>
                                            <p:fltVal val="0"/>
                                          </p:val>
                                        </p:tav>
                                        <p:tav tm="100000">
                                          <p:val>
                                            <p:strVal val="#ppt_w"/>
                                          </p:val>
                                        </p:tav>
                                      </p:tavLst>
                                    </p:anim>
                                    <p:anim calcmode="lin" valueType="num">
                                      <p:cBhvr>
                                        <p:cTn id="60" dur="500" fill="hold"/>
                                        <p:tgtEl>
                                          <p:spTgt spid="153"/>
                                        </p:tgtEl>
                                        <p:attrNameLst>
                                          <p:attrName>ppt_h</p:attrName>
                                        </p:attrNameLst>
                                      </p:cBhvr>
                                      <p:tavLst>
                                        <p:tav tm="0">
                                          <p:val>
                                            <p:fltVal val="0"/>
                                          </p:val>
                                        </p:tav>
                                        <p:tav tm="100000">
                                          <p:val>
                                            <p:strVal val="#ppt_h"/>
                                          </p:val>
                                        </p:tav>
                                      </p:tavLst>
                                    </p:anim>
                                  </p:childTnLst>
                                </p:cTn>
                              </p:par>
                            </p:childTnLst>
                          </p:cTn>
                        </p:par>
                        <p:par>
                          <p:cTn id="61" fill="hold">
                            <p:stCondLst>
                              <p:cond delay="6892"/>
                            </p:stCondLst>
                            <p:childTnLst>
                              <p:par>
                                <p:cTn id="62" presetClass="entr" nodeType="afterEffect" presetSubtype="16" presetID="23" grpId="13" fill="hold">
                                  <p:stCondLst>
                                    <p:cond delay="46"/>
                                  </p:stCondLst>
                                  <p:iterate type="el" backwards="0">
                                    <p:tmAbs val="0"/>
                                  </p:iterate>
                                  <p:childTnLst>
                                    <p:set>
                                      <p:cBhvr>
                                        <p:cTn id="63" fill="hold"/>
                                        <p:tgtEl>
                                          <p:spTgt spid="159"/>
                                        </p:tgtEl>
                                        <p:attrNameLst>
                                          <p:attrName>style.visibility</p:attrName>
                                        </p:attrNameLst>
                                      </p:cBhvr>
                                      <p:to>
                                        <p:strVal val="visible"/>
                                      </p:to>
                                    </p:set>
                                    <p:anim calcmode="lin" valueType="num">
                                      <p:cBhvr>
                                        <p:cTn id="64" dur="227" fill="hold"/>
                                        <p:tgtEl>
                                          <p:spTgt spid="159"/>
                                        </p:tgtEl>
                                        <p:attrNameLst>
                                          <p:attrName>ppt_w</p:attrName>
                                        </p:attrNameLst>
                                      </p:cBhvr>
                                      <p:tavLst>
                                        <p:tav tm="0">
                                          <p:val>
                                            <p:fltVal val="0"/>
                                          </p:val>
                                        </p:tav>
                                        <p:tav tm="100000">
                                          <p:val>
                                            <p:strVal val="#ppt_w"/>
                                          </p:val>
                                        </p:tav>
                                      </p:tavLst>
                                    </p:anim>
                                    <p:anim calcmode="lin" valueType="num">
                                      <p:cBhvr>
                                        <p:cTn id="65" dur="227" fill="hold"/>
                                        <p:tgtEl>
                                          <p:spTgt spid="159"/>
                                        </p:tgtEl>
                                        <p:attrNameLst>
                                          <p:attrName>ppt_h</p:attrName>
                                        </p:attrNameLst>
                                      </p:cBhvr>
                                      <p:tavLst>
                                        <p:tav tm="0">
                                          <p:val>
                                            <p:fltVal val="0"/>
                                          </p:val>
                                        </p:tav>
                                        <p:tav tm="100000">
                                          <p:val>
                                            <p:strVal val="#ppt_h"/>
                                          </p:val>
                                        </p:tav>
                                      </p:tavLst>
                                    </p:anim>
                                  </p:childTnLst>
                                </p:cTn>
                              </p:par>
                            </p:childTnLst>
                          </p:cTn>
                        </p:par>
                        <p:par>
                          <p:cTn id="66" fill="hold">
                            <p:stCondLst>
                              <p:cond delay="7165"/>
                            </p:stCondLst>
                            <p:childTnLst>
                              <p:par>
                                <p:cTn id="67" presetClass="entr" nodeType="afterEffect" presetSubtype="16" presetID="23" grpId="14" fill="hold">
                                  <p:stCondLst>
                                    <p:cond delay="46"/>
                                  </p:stCondLst>
                                  <p:iterate type="el" backwards="0">
                                    <p:tmAbs val="0"/>
                                  </p:iterate>
                                  <p:childTnLst>
                                    <p:set>
                                      <p:cBhvr>
                                        <p:cTn id="68" fill="hold"/>
                                        <p:tgtEl>
                                          <p:spTgt spid="158"/>
                                        </p:tgtEl>
                                        <p:attrNameLst>
                                          <p:attrName>style.visibility</p:attrName>
                                        </p:attrNameLst>
                                      </p:cBhvr>
                                      <p:to>
                                        <p:strVal val="visible"/>
                                      </p:to>
                                    </p:set>
                                    <p:anim calcmode="lin" valueType="num">
                                      <p:cBhvr>
                                        <p:cTn id="69" dur="500" fill="hold"/>
                                        <p:tgtEl>
                                          <p:spTgt spid="158"/>
                                        </p:tgtEl>
                                        <p:attrNameLst>
                                          <p:attrName>ppt_w</p:attrName>
                                        </p:attrNameLst>
                                      </p:cBhvr>
                                      <p:tavLst>
                                        <p:tav tm="0">
                                          <p:val>
                                            <p:fltVal val="0"/>
                                          </p:val>
                                        </p:tav>
                                        <p:tav tm="100000">
                                          <p:val>
                                            <p:strVal val="#ppt_w"/>
                                          </p:val>
                                        </p:tav>
                                      </p:tavLst>
                                    </p:anim>
                                    <p:anim calcmode="lin" valueType="num">
                                      <p:cBhvr>
                                        <p:cTn id="70" dur="500" fill="hold"/>
                                        <p:tgtEl>
                                          <p:spTgt spid="158"/>
                                        </p:tgtEl>
                                        <p:attrNameLst>
                                          <p:attrName>ppt_h</p:attrName>
                                        </p:attrNameLst>
                                      </p:cBhvr>
                                      <p:tavLst>
                                        <p:tav tm="0">
                                          <p:val>
                                            <p:fltVal val="0"/>
                                          </p:val>
                                        </p:tav>
                                        <p:tav tm="100000">
                                          <p:val>
                                            <p:strVal val="#ppt_h"/>
                                          </p:val>
                                        </p:tav>
                                      </p:tavLst>
                                    </p:anim>
                                  </p:childTnLst>
                                </p:cTn>
                              </p:par>
                            </p:childTnLst>
                          </p:cTn>
                        </p:par>
                        <p:par>
                          <p:cTn id="71" fill="hold">
                            <p:stCondLst>
                              <p:cond delay="7711"/>
                            </p:stCondLst>
                            <p:childTnLst>
                              <p:par>
                                <p:cTn id="72" presetClass="entr" nodeType="afterEffect" presetSubtype="16" presetID="23" grpId="15" fill="hold">
                                  <p:stCondLst>
                                    <p:cond delay="296"/>
                                  </p:stCondLst>
                                  <p:iterate type="el" backwards="0">
                                    <p:tmAbs val="0"/>
                                  </p:iterate>
                                  <p:childTnLst>
                                    <p:set>
                                      <p:cBhvr>
                                        <p:cTn id="73" fill="hold"/>
                                        <p:tgtEl>
                                          <p:spTgt spid="160"/>
                                        </p:tgtEl>
                                        <p:attrNameLst>
                                          <p:attrName>style.visibility</p:attrName>
                                        </p:attrNameLst>
                                      </p:cBhvr>
                                      <p:to>
                                        <p:strVal val="visible"/>
                                      </p:to>
                                    </p:set>
                                    <p:anim calcmode="lin" valueType="num">
                                      <p:cBhvr>
                                        <p:cTn id="74" dur="695" fill="hold"/>
                                        <p:tgtEl>
                                          <p:spTgt spid="160"/>
                                        </p:tgtEl>
                                        <p:attrNameLst>
                                          <p:attrName>ppt_w</p:attrName>
                                        </p:attrNameLst>
                                      </p:cBhvr>
                                      <p:tavLst>
                                        <p:tav tm="0">
                                          <p:val>
                                            <p:fltVal val="0"/>
                                          </p:val>
                                        </p:tav>
                                        <p:tav tm="100000">
                                          <p:val>
                                            <p:strVal val="#ppt_w"/>
                                          </p:val>
                                        </p:tav>
                                      </p:tavLst>
                                    </p:anim>
                                    <p:anim calcmode="lin" valueType="num">
                                      <p:cBhvr>
                                        <p:cTn id="75" dur="695" fill="hold"/>
                                        <p:tgtEl>
                                          <p:spTgt spid="160"/>
                                        </p:tgtEl>
                                        <p:attrNameLst>
                                          <p:attrName>ppt_h</p:attrName>
                                        </p:attrNameLst>
                                      </p:cBhvr>
                                      <p:tavLst>
                                        <p:tav tm="0">
                                          <p:val>
                                            <p:fltVal val="0"/>
                                          </p:val>
                                        </p:tav>
                                        <p:tav tm="100000">
                                          <p:val>
                                            <p:strVal val="#ppt_h"/>
                                          </p:val>
                                        </p:tav>
                                      </p:tavLst>
                                    </p:anim>
                                  </p:childTnLst>
                                </p:cTn>
                              </p:par>
                            </p:childTnLst>
                          </p:cTn>
                        </p:par>
                        <p:par>
                          <p:cTn id="76" fill="hold">
                            <p:stCondLst>
                              <p:cond delay="8702"/>
                            </p:stCondLst>
                            <p:childTnLst>
                              <p:par>
                                <p:cTn id="77" presetClass="entr" nodeType="afterEffect" presetSubtype="16" presetID="23" grpId="16" fill="hold">
                                  <p:stCondLst>
                                    <p:cond delay="382"/>
                                  </p:stCondLst>
                                  <p:iterate type="el" backwards="0">
                                    <p:tmAbs val="0"/>
                                  </p:iterate>
                                  <p:childTnLst>
                                    <p:set>
                                      <p:cBhvr>
                                        <p:cTn id="78" fill="hold"/>
                                        <p:tgtEl>
                                          <p:spTgt spid="161"/>
                                        </p:tgtEl>
                                        <p:attrNameLst>
                                          <p:attrName>style.visibility</p:attrName>
                                        </p:attrNameLst>
                                      </p:cBhvr>
                                      <p:to>
                                        <p:strVal val="visible"/>
                                      </p:to>
                                    </p:set>
                                    <p:anim calcmode="lin" valueType="num">
                                      <p:cBhvr>
                                        <p:cTn id="79" dur="500" fill="hold"/>
                                        <p:tgtEl>
                                          <p:spTgt spid="161"/>
                                        </p:tgtEl>
                                        <p:attrNameLst>
                                          <p:attrName>ppt_w</p:attrName>
                                        </p:attrNameLst>
                                      </p:cBhvr>
                                      <p:tavLst>
                                        <p:tav tm="0">
                                          <p:val>
                                            <p:fltVal val="0"/>
                                          </p:val>
                                        </p:tav>
                                        <p:tav tm="100000">
                                          <p:val>
                                            <p:strVal val="#ppt_w"/>
                                          </p:val>
                                        </p:tav>
                                      </p:tavLst>
                                    </p:anim>
                                    <p:anim calcmode="lin" valueType="num">
                                      <p:cBhvr>
                                        <p:cTn id="80" dur="500" fill="hold"/>
                                        <p:tgtEl>
                                          <p:spTgt spid="161"/>
                                        </p:tgtEl>
                                        <p:attrNameLst>
                                          <p:attrName>ppt_h</p:attrName>
                                        </p:attrNameLst>
                                      </p:cBhvr>
                                      <p:tavLst>
                                        <p:tav tm="0">
                                          <p:val>
                                            <p:fltVal val="0"/>
                                          </p:val>
                                        </p:tav>
                                        <p:tav tm="100000">
                                          <p:val>
                                            <p:strVal val="#ppt_h"/>
                                          </p:val>
                                        </p:tav>
                                      </p:tavLst>
                                    </p:anim>
                                  </p:childTnLst>
                                </p:cTn>
                              </p:par>
                            </p:childTnLst>
                          </p:cTn>
                        </p:par>
                        <p:par>
                          <p:cTn id="81" fill="hold">
                            <p:stCondLst>
                              <p:cond delay="9584"/>
                            </p:stCondLst>
                            <p:childTnLst>
                              <p:par>
                                <p:cTn id="82" presetClass="entr" nodeType="afterEffect" presetSubtype="16" presetID="23" grpId="17" fill="hold">
                                  <p:stCondLst>
                                    <p:cond delay="301"/>
                                  </p:stCondLst>
                                  <p:iterate type="el" backwards="0">
                                    <p:tmAbs val="0"/>
                                  </p:iterate>
                                  <p:childTnLst>
                                    <p:set>
                                      <p:cBhvr>
                                        <p:cTn id="83" fill="hold"/>
                                        <p:tgtEl>
                                          <p:spTgt spid="162"/>
                                        </p:tgtEl>
                                        <p:attrNameLst>
                                          <p:attrName>style.visibility</p:attrName>
                                        </p:attrNameLst>
                                      </p:cBhvr>
                                      <p:to>
                                        <p:strVal val="visible"/>
                                      </p:to>
                                    </p:set>
                                    <p:anim calcmode="lin" valueType="num">
                                      <p:cBhvr>
                                        <p:cTn id="84" dur="244" fill="hold"/>
                                        <p:tgtEl>
                                          <p:spTgt spid="162"/>
                                        </p:tgtEl>
                                        <p:attrNameLst>
                                          <p:attrName>ppt_w</p:attrName>
                                        </p:attrNameLst>
                                      </p:cBhvr>
                                      <p:tavLst>
                                        <p:tav tm="0">
                                          <p:val>
                                            <p:fltVal val="0"/>
                                          </p:val>
                                        </p:tav>
                                        <p:tav tm="100000">
                                          <p:val>
                                            <p:strVal val="#ppt_w"/>
                                          </p:val>
                                        </p:tav>
                                      </p:tavLst>
                                    </p:anim>
                                    <p:anim calcmode="lin" valueType="num">
                                      <p:cBhvr>
                                        <p:cTn id="85" dur="244" fill="hold"/>
                                        <p:tgtEl>
                                          <p:spTgt spid="162"/>
                                        </p:tgtEl>
                                        <p:attrNameLst>
                                          <p:attrName>ppt_h</p:attrName>
                                        </p:attrNameLst>
                                      </p:cBhvr>
                                      <p:tavLst>
                                        <p:tav tm="0">
                                          <p:val>
                                            <p:fltVal val="0"/>
                                          </p:val>
                                        </p:tav>
                                        <p:tav tm="100000">
                                          <p:val>
                                            <p:strVal val="#ppt_h"/>
                                          </p:val>
                                        </p:tav>
                                      </p:tavLst>
                                    </p:anim>
                                  </p:childTnLst>
                                </p:cTn>
                              </p:par>
                            </p:childTnLst>
                          </p:cTn>
                        </p:par>
                        <p:par>
                          <p:cTn id="86" fill="hold">
                            <p:stCondLst>
                              <p:cond delay="10129"/>
                            </p:stCondLst>
                            <p:childTnLst>
                              <p:par>
                                <p:cTn id="87" presetClass="entr" nodeType="afterEffect" presetSubtype="16" presetID="23" grpId="18" fill="hold">
                                  <p:stCondLst>
                                    <p:cond delay="500"/>
                                  </p:stCondLst>
                                  <p:iterate type="el" backwards="0">
                                    <p:tmAbs val="0"/>
                                  </p:iterate>
                                  <p:childTnLst>
                                    <p:set>
                                      <p:cBhvr>
                                        <p:cTn id="88" fill="hold"/>
                                        <p:tgtEl>
                                          <p:spTgt spid="163"/>
                                        </p:tgtEl>
                                        <p:attrNameLst>
                                          <p:attrName>style.visibility</p:attrName>
                                        </p:attrNameLst>
                                      </p:cBhvr>
                                      <p:to>
                                        <p:strVal val="visible"/>
                                      </p:to>
                                    </p:set>
                                    <p:anim calcmode="lin" valueType="num">
                                      <p:cBhvr>
                                        <p:cTn id="89" dur="534" fill="hold"/>
                                        <p:tgtEl>
                                          <p:spTgt spid="163"/>
                                        </p:tgtEl>
                                        <p:attrNameLst>
                                          <p:attrName>ppt_w</p:attrName>
                                        </p:attrNameLst>
                                      </p:cBhvr>
                                      <p:tavLst>
                                        <p:tav tm="0">
                                          <p:val>
                                            <p:fltVal val="0"/>
                                          </p:val>
                                        </p:tav>
                                        <p:tav tm="100000">
                                          <p:val>
                                            <p:strVal val="#ppt_w"/>
                                          </p:val>
                                        </p:tav>
                                      </p:tavLst>
                                    </p:anim>
                                    <p:anim calcmode="lin" valueType="num">
                                      <p:cBhvr>
                                        <p:cTn id="90" dur="534" fill="hold"/>
                                        <p:tgtEl>
                                          <p:spTgt spid="163"/>
                                        </p:tgtEl>
                                        <p:attrNameLst>
                                          <p:attrName>ppt_h</p:attrName>
                                        </p:attrNameLst>
                                      </p:cBhvr>
                                      <p:tavLst>
                                        <p:tav tm="0">
                                          <p:val>
                                            <p:fltVal val="0"/>
                                          </p:val>
                                        </p:tav>
                                        <p:tav tm="100000">
                                          <p:val>
                                            <p:strVal val="#ppt_h"/>
                                          </p:val>
                                        </p:tav>
                                      </p:tavLst>
                                    </p:anim>
                                  </p:childTnLst>
                                </p:cTn>
                              </p:par>
                            </p:childTnLst>
                          </p:cTn>
                        </p:par>
                        <p:par>
                          <p:cTn id="91" fill="hold">
                            <p:stCondLst>
                              <p:cond delay="11163"/>
                            </p:stCondLst>
                            <p:childTnLst>
                              <p:par>
                                <p:cTn id="92" presetClass="entr" nodeType="afterEffect" presetSubtype="16" presetID="23" grpId="19" fill="hold">
                                  <p:stCondLst>
                                    <p:cond delay="500"/>
                                  </p:stCondLst>
                                  <p:iterate type="el" backwards="0">
                                    <p:tmAbs val="0"/>
                                  </p:iterate>
                                  <p:childTnLst>
                                    <p:set>
                                      <p:cBhvr>
                                        <p:cTn id="93" fill="hold"/>
                                        <p:tgtEl>
                                          <p:spTgt spid="164"/>
                                        </p:tgtEl>
                                        <p:attrNameLst>
                                          <p:attrName>style.visibility</p:attrName>
                                        </p:attrNameLst>
                                      </p:cBhvr>
                                      <p:to>
                                        <p:strVal val="visible"/>
                                      </p:to>
                                    </p:set>
                                    <p:anim calcmode="lin" valueType="num">
                                      <p:cBhvr>
                                        <p:cTn id="94" dur="106" fill="hold"/>
                                        <p:tgtEl>
                                          <p:spTgt spid="164"/>
                                        </p:tgtEl>
                                        <p:attrNameLst>
                                          <p:attrName>ppt_w</p:attrName>
                                        </p:attrNameLst>
                                      </p:cBhvr>
                                      <p:tavLst>
                                        <p:tav tm="0">
                                          <p:val>
                                            <p:fltVal val="0"/>
                                          </p:val>
                                        </p:tav>
                                        <p:tav tm="100000">
                                          <p:val>
                                            <p:strVal val="#ppt_w"/>
                                          </p:val>
                                        </p:tav>
                                      </p:tavLst>
                                    </p:anim>
                                    <p:anim calcmode="lin" valueType="num">
                                      <p:cBhvr>
                                        <p:cTn id="95" dur="106" fill="hold"/>
                                        <p:tgtEl>
                                          <p:spTgt spid="164"/>
                                        </p:tgtEl>
                                        <p:attrNameLst>
                                          <p:attrName>ppt_h</p:attrName>
                                        </p:attrNameLst>
                                      </p:cBhvr>
                                      <p:tavLst>
                                        <p:tav tm="0">
                                          <p:val>
                                            <p:fltVal val="0"/>
                                          </p:val>
                                        </p:tav>
                                        <p:tav tm="100000">
                                          <p:val>
                                            <p:strVal val="#ppt_h"/>
                                          </p:val>
                                        </p:tav>
                                      </p:tavLst>
                                    </p:anim>
                                  </p:childTnLst>
                                </p:cTn>
                              </p:par>
                            </p:childTnLst>
                          </p:cTn>
                        </p:par>
                        <p:par>
                          <p:cTn id="96" fill="hold">
                            <p:stCondLst>
                              <p:cond delay="11769"/>
                            </p:stCondLst>
                            <p:childTnLst>
                              <p:par>
                                <p:cTn id="97" presetClass="entr" nodeType="afterEffect" presetSubtype="16" presetID="23" grpId="20" fill="hold">
                                  <p:stCondLst>
                                    <p:cond delay="401"/>
                                  </p:stCondLst>
                                  <p:iterate type="el" backwards="0">
                                    <p:tmAbs val="0"/>
                                  </p:iterate>
                                  <p:childTnLst>
                                    <p:set>
                                      <p:cBhvr>
                                        <p:cTn id="98" fill="hold"/>
                                        <p:tgtEl>
                                          <p:spTgt spid="165"/>
                                        </p:tgtEl>
                                        <p:attrNameLst>
                                          <p:attrName>style.visibility</p:attrName>
                                        </p:attrNameLst>
                                      </p:cBhvr>
                                      <p:to>
                                        <p:strVal val="visible"/>
                                      </p:to>
                                    </p:set>
                                    <p:anim calcmode="lin" valueType="num">
                                      <p:cBhvr>
                                        <p:cTn id="99" dur="500" fill="hold"/>
                                        <p:tgtEl>
                                          <p:spTgt spid="165"/>
                                        </p:tgtEl>
                                        <p:attrNameLst>
                                          <p:attrName>ppt_w</p:attrName>
                                        </p:attrNameLst>
                                      </p:cBhvr>
                                      <p:tavLst>
                                        <p:tav tm="0">
                                          <p:val>
                                            <p:fltVal val="0"/>
                                          </p:val>
                                        </p:tav>
                                        <p:tav tm="100000">
                                          <p:val>
                                            <p:strVal val="#ppt_w"/>
                                          </p:val>
                                        </p:tav>
                                      </p:tavLst>
                                    </p:anim>
                                    <p:anim calcmode="lin" valueType="num">
                                      <p:cBhvr>
                                        <p:cTn id="100" dur="500" fill="hold"/>
                                        <p:tgtEl>
                                          <p:spTgt spid="165"/>
                                        </p:tgtEl>
                                        <p:attrNameLst>
                                          <p:attrName>ppt_h</p:attrName>
                                        </p:attrNameLst>
                                      </p:cBhvr>
                                      <p:tavLst>
                                        <p:tav tm="0">
                                          <p:val>
                                            <p:fltVal val="0"/>
                                          </p:val>
                                        </p:tav>
                                        <p:tav tm="100000">
                                          <p:val>
                                            <p:strVal val="#ppt_h"/>
                                          </p:val>
                                        </p:tav>
                                      </p:tavLst>
                                    </p:anim>
                                  </p:childTnLst>
                                </p:cTn>
                              </p:par>
                            </p:childTnLst>
                          </p:cTn>
                        </p:par>
                        <p:par>
                          <p:cTn id="101" fill="hold">
                            <p:stCondLst>
                              <p:cond delay="0"/>
                            </p:stCondLst>
                            <p:childTnLst>
                              <p:par>
                                <p:cTn id="102" presetClass="emph" nodeType="afterEffect" presetSubtype="0" presetID="26" grpId="21" fill="hold">
                                  <p:stCondLst>
                                    <p:cond delay="0"/>
                                  </p:stCondLst>
                                  <p:childTnLst>
                                    <p:animEffect filter="fade" transition="out">
                                      <p:cBhvr>
                                        <p:cTn id="103" dur="500" fill="hold" tmFilter="0, 0; .2, .5; .8, .5; 1, 0"/>
                                        <p:tgtEl>
                                          <p:spTgt spid="154"/>
                                        </p:tgtEl>
                                      </p:cBhvr>
                                    </p:animEffect>
                                    <p:animScale>
                                      <p:cBhvr>
                                        <p:cTn id="104" dur="250" fill="hold" autoRev="1"/>
                                        <p:tgtEl>
                                          <p:spTgt spid="154"/>
                                        </p:tgtEl>
                                      </p:cBhvr>
                                      <p:by x="105000" y="105000"/>
                                    </p:animScale>
                                  </p:childTnLst>
                                </p:cTn>
                              </p:par>
                            </p:childTnLst>
                          </p:cTn>
                        </p:par>
                        <p:par>
                          <p:cTn id="105" fill="hold">
                            <p:stCondLst>
                              <p:cond delay="0"/>
                            </p:stCondLst>
                            <p:childTnLst>
                              <p:par>
                                <p:cTn id="106" presetClass="emph" nodeType="afterEffect" presetSubtype="0" presetID="26" grpId="22" fill="hold">
                                  <p:stCondLst>
                                    <p:cond delay="300"/>
                                  </p:stCondLst>
                                  <p:childTnLst>
                                    <p:animEffect filter="fade" transition="out">
                                      <p:cBhvr>
                                        <p:cTn id="107" dur="350" fill="hold" tmFilter="0, 0; .2, .5; .8, .5; 1, 0"/>
                                        <p:tgtEl>
                                          <p:spTgt spid="155"/>
                                        </p:tgtEl>
                                      </p:cBhvr>
                                    </p:animEffect>
                                    <p:animScale>
                                      <p:cBhvr>
                                        <p:cTn id="108" dur="175" fill="hold" autoRev="1"/>
                                        <p:tgtEl>
                                          <p:spTgt spid="155"/>
                                        </p:tgtEl>
                                      </p:cBhvr>
                                      <p:by x="105000" y="105000"/>
                                    </p:animScale>
                                  </p:childTnLst>
                                </p:cTn>
                              </p:par>
                            </p:childTnLst>
                          </p:cTn>
                        </p:par>
                        <p:par>
                          <p:cTn id="109" fill="hold">
                            <p:stCondLst>
                              <p:cond delay="0"/>
                            </p:stCondLst>
                            <p:childTnLst>
                              <p:par>
                                <p:cTn id="110" presetClass="emph" nodeType="afterEffect" presetSubtype="0" presetID="26" grpId="23" fill="hold">
                                  <p:stCondLst>
                                    <p:cond delay="500"/>
                                  </p:stCondLst>
                                  <p:childTnLst>
                                    <p:animEffect filter="fade" transition="out">
                                      <p:cBhvr>
                                        <p:cTn id="111" dur="250" fill="hold" tmFilter="0, 0; .2, .5; .8, .5; 1, 0"/>
                                        <p:tgtEl>
                                          <p:spTgt spid="160"/>
                                        </p:tgtEl>
                                      </p:cBhvr>
                                    </p:animEffect>
                                    <p:animScale>
                                      <p:cBhvr>
                                        <p:cTn id="112" dur="125" fill="hold" autoRev="1"/>
                                        <p:tgtEl>
                                          <p:spTgt spid="160"/>
                                        </p:tgtEl>
                                      </p:cBhvr>
                                      <p:by x="105000" y="105000"/>
                                    </p:animScale>
                                  </p:childTnLst>
                                </p:cTn>
                              </p:par>
                            </p:childTnLst>
                          </p:cTn>
                        </p:par>
                        <p:par>
                          <p:cTn id="113" fill="hold">
                            <p:stCondLst>
                              <p:cond delay="0"/>
                            </p:stCondLst>
                            <p:childTnLst>
                              <p:par>
                                <p:cTn id="114" presetClass="emph" nodeType="afterEffect" presetSubtype="0" presetID="26" grpId="24" fill="hold">
                                  <p:stCondLst>
                                    <p:cond delay="150"/>
                                  </p:stCondLst>
                                  <p:childTnLst>
                                    <p:animEffect filter="fade" transition="out">
                                      <p:cBhvr>
                                        <p:cTn id="115" dur="400" fill="hold" tmFilter="0, 0; .2, .5; .8, .5; 1, 0"/>
                                        <p:tgtEl>
                                          <p:spTgt spid="153"/>
                                        </p:tgtEl>
                                      </p:cBhvr>
                                    </p:animEffect>
                                    <p:animScale>
                                      <p:cBhvr>
                                        <p:cTn id="116" dur="200" fill="hold" autoRev="1"/>
                                        <p:tgtEl>
                                          <p:spTgt spid="153"/>
                                        </p:tgtEl>
                                      </p:cBhvr>
                                      <p:by x="105000" y="105000"/>
                                    </p:animScale>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6" grpId="10"/>
      <p:bldP build="whole" bldLvl="1" animBg="1" rev="0" advAuto="0" spid="166" grpId="6"/>
      <p:bldP build="whole" bldLvl="1" animBg="1" rev="0" advAuto="0" spid="158" grpId="14"/>
      <p:bldP build="whole" bldLvl="1" animBg="1" rev="0" advAuto="0" spid="154" grpId="21"/>
      <p:bldP build="whole" bldLvl="1" animBg="1" rev="0" advAuto="0" spid="160" grpId="15"/>
      <p:bldP build="whole" bldLvl="1" animBg="1" rev="0" advAuto="0" spid="165" grpId="20"/>
      <p:bldP build="whole" bldLvl="1" animBg="1" rev="0" advAuto="0" spid="155" grpId="9"/>
      <p:bldP build="whole" bldLvl="1" animBg="1" rev="0" advAuto="0" spid="153" grpId="12"/>
      <p:bldP build="whole" bldLvl="1" animBg="1" rev="0" advAuto="0" spid="159" grpId="13"/>
      <p:bldP build="whole" bldLvl="1" animBg="1" rev="0" advAuto="0" spid="145" grpId="2"/>
      <p:bldP build="whole" bldLvl="1" animBg="1" rev="0" advAuto="0" spid="157" grpId="11"/>
      <p:bldP build="whole" bldLvl="1" animBg="1" rev="0" advAuto="0" spid="149" grpId="3"/>
      <p:bldP build="whole" bldLvl="1" animBg="1" rev="0" advAuto="0" spid="161" grpId="16"/>
      <p:bldP build="whole" bldLvl="1" animBg="1" rev="0" advAuto="0" spid="160" grpId="23"/>
      <p:bldP build="whole" bldLvl="1" animBg="1" rev="0" advAuto="0" spid="153" grpId="24"/>
      <p:bldP build="whole" bldLvl="1" animBg="1" rev="0" advAuto="0" spid="164" grpId="19"/>
      <p:bldP build="whole" bldLvl="1" animBg="1" rev="0" advAuto="0" spid="155" grpId="22"/>
      <p:bldP build="whole" bldLvl="1" animBg="1" rev="0" advAuto="0" spid="163" grpId="18"/>
      <p:bldP build="whole" bldLvl="1" animBg="1" rev="0" advAuto="0" spid="162" grpId="17"/>
      <p:bldP build="whole" bldLvl="1" animBg="1" rev="0" advAuto="0" spid="166" grpId="1"/>
      <p:bldP build="whole" bldLvl="1" animBg="1" rev="0" advAuto="0" spid="152" grpId="7"/>
      <p:bldP build="whole" bldLvl="1" animBg="1" rev="0" advAuto="0" spid="154" grpId="8"/>
    </p:bldLst>
  </p:timing>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4" name="Rectangle 3"/>
          <p:cNvSpPr txBox="1"/>
          <p:nvPr/>
        </p:nvSpPr>
        <p:spPr>
          <a:xfrm>
            <a:off x="752600" y="943910"/>
            <a:ext cx="7707832" cy="370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p>
            <a:pPr>
              <a:defRPr sz="1600">
                <a:solidFill>
                  <a:srgbClr val="0070C0"/>
                </a:solidFill>
                <a:latin typeface="黑体"/>
                <a:ea typeface="黑体"/>
                <a:cs typeface="黑体"/>
                <a:sym typeface="黑体"/>
              </a:defRPr>
            </a:pPr>
            <a:r>
              <a:t>应用行业：</a:t>
            </a:r>
            <a:r>
              <a:rPr sz="1400">
                <a:solidFill>
                  <a:srgbClr val="000000"/>
                </a:solidFill>
                <a:latin typeface="微软雅黑"/>
                <a:ea typeface="微软雅黑"/>
                <a:cs typeface="微软雅黑"/>
                <a:sym typeface="微软雅黑"/>
              </a:rPr>
              <a:t>包装、薄膜、食品、药品、日化等行业，以及质检、药检、高校、科研机构等单位。</a:t>
            </a:r>
          </a:p>
        </p:txBody>
      </p:sp>
      <p:graphicFrame>
        <p:nvGraphicFramePr>
          <p:cNvPr id="395" name="表格 4"/>
          <p:cNvGraphicFramePr/>
          <p:nvPr/>
        </p:nvGraphicFramePr>
        <p:xfrm>
          <a:off x="1186136" y="1635646"/>
          <a:ext cx="6840760" cy="2643609"/>
        </p:xfrm>
        <a:graphic xmlns:a="http://schemas.openxmlformats.org/drawingml/2006/main">
          <a:graphicData uri="http://schemas.openxmlformats.org/drawingml/2006/table">
            <a:tbl>
              <a:tblPr firstCol="1" firstRow="1" lastCol="0" lastRow="0" bandCol="0" bandRow="0" rtl="0">
                <a:tableStyleId>{4C3C2611-4C71-4FC5-86AE-919BDF0F9419}</a:tableStyleId>
              </a:tblPr>
              <a:tblGrid>
                <a:gridCol w="1008112"/>
                <a:gridCol w="1008112"/>
                <a:gridCol w="1656184"/>
                <a:gridCol w="3168352"/>
              </a:tblGrid>
              <a:tr h="432048">
                <a:tc>
                  <a:txBody>
                    <a:bodyPr/>
                    <a:lstStyle/>
                    <a:p>
                      <a:pPr algn="ctr" defTabSz="1022985">
                        <a:defRPr b="0" sz="1800"/>
                      </a:pPr>
                      <a:r>
                        <a:rPr b="1" sz="1200">
                          <a:latin typeface="微软雅黑"/>
                          <a:ea typeface="微软雅黑"/>
                          <a:cs typeface="微软雅黑"/>
                          <a:sym typeface="微软雅黑"/>
                        </a:rPr>
                        <a:t>检测对象</a:t>
                      </a:r>
                    </a:p>
                  </a:txBody>
                  <a:tcPr marL="0" marR="0" marT="0" marB="0" anchor="ctr" anchorCtr="0" horzOverflow="overflow">
                    <a:lnL w="12700">
                      <a:solidFill>
                        <a:schemeClr val="accent4"/>
                      </a:solidFill>
                    </a:lnL>
                    <a:lnR w="12700">
                      <a:solidFill>
                        <a:schemeClr val="accent4"/>
                      </a:solidFill>
                    </a:lnR>
                    <a:lnT w="12700">
                      <a:solidFill>
                        <a:schemeClr val="accent4"/>
                      </a:solidFill>
                    </a:lnT>
                    <a:lnB w="25400">
                      <a:solidFill>
                        <a:schemeClr val="accent4"/>
                      </a:solidFill>
                    </a:lnB>
                  </a:tcPr>
                </a:tc>
                <a:tc>
                  <a:txBody>
                    <a:bodyPr/>
                    <a:lstStyle/>
                    <a:p>
                      <a:pPr algn="ctr" defTabSz="1022985">
                        <a:defRPr b="0" sz="1800"/>
                      </a:pPr>
                      <a:r>
                        <a:rPr b="1" sz="1200">
                          <a:latin typeface="微软雅黑"/>
                          <a:ea typeface="微软雅黑"/>
                          <a:cs typeface="微软雅黑"/>
                          <a:sym typeface="微软雅黑"/>
                        </a:rPr>
                        <a:t>材料类型</a:t>
                      </a:r>
                    </a:p>
                  </a:txBody>
                  <a:tcPr marL="0" marR="0" marT="0" marB="0" anchor="ctr" anchorCtr="0" horzOverflow="overflow">
                    <a:lnL w="12700">
                      <a:solidFill>
                        <a:schemeClr val="accent4"/>
                      </a:solidFill>
                    </a:lnL>
                    <a:lnR w="12700">
                      <a:solidFill>
                        <a:schemeClr val="accent4"/>
                      </a:solidFill>
                    </a:lnR>
                    <a:lnT w="12700">
                      <a:solidFill>
                        <a:schemeClr val="accent4"/>
                      </a:solidFill>
                    </a:lnT>
                    <a:lnB w="25400">
                      <a:solidFill>
                        <a:schemeClr val="accent4"/>
                      </a:solidFill>
                    </a:lnB>
                  </a:tcPr>
                </a:tc>
                <a:tc>
                  <a:txBody>
                    <a:bodyPr/>
                    <a:lstStyle/>
                    <a:p>
                      <a:pPr algn="ctr" defTabSz="1022985">
                        <a:defRPr sz="1200">
                          <a:sym typeface="Calibri"/>
                        </a:defRPr>
                      </a:pPr>
                      <a:r>
                        <a:t>    </a:t>
                      </a:r>
                      <a:r>
                        <a:rPr>
                          <a:latin typeface="微软雅黑"/>
                          <a:ea typeface="微软雅黑"/>
                          <a:cs typeface="微软雅黑"/>
                          <a:sym typeface="微软雅黑"/>
                        </a:rPr>
                        <a:t>测试参数</a:t>
                      </a:r>
                    </a:p>
                  </a:txBody>
                  <a:tcPr marL="0" marR="0" marT="0" marB="0" anchor="ctr" anchorCtr="0" horzOverflow="overflow">
                    <a:lnL w="12700">
                      <a:solidFill>
                        <a:schemeClr val="accent4"/>
                      </a:solidFill>
                    </a:lnL>
                    <a:lnR w="12700">
                      <a:solidFill>
                        <a:schemeClr val="accent4"/>
                      </a:solidFill>
                    </a:lnR>
                    <a:lnT w="12700">
                      <a:solidFill>
                        <a:schemeClr val="accent4"/>
                      </a:solidFill>
                    </a:lnT>
                    <a:lnB w="25400">
                      <a:solidFill>
                        <a:schemeClr val="accent4"/>
                      </a:solidFill>
                    </a:lnB>
                  </a:tcPr>
                </a:tc>
                <a:tc>
                  <a:txBody>
                    <a:bodyPr/>
                    <a:lstStyle/>
                    <a:p>
                      <a:pPr algn="ctr" defTabSz="1022985">
                        <a:defRPr b="0" sz="1800"/>
                      </a:pPr>
                      <a:r>
                        <a:rPr b="1" sz="1200">
                          <a:latin typeface="微软雅黑"/>
                          <a:ea typeface="微软雅黑"/>
                          <a:cs typeface="微软雅黑"/>
                          <a:sym typeface="微软雅黑"/>
                        </a:rPr>
                        <a:t>应用举例</a:t>
                      </a:r>
                    </a:p>
                  </a:txBody>
                  <a:tcPr marL="0" marR="0" marT="0" marB="0" anchor="ctr" anchorCtr="0" horzOverflow="overflow">
                    <a:lnL w="12700">
                      <a:solidFill>
                        <a:schemeClr val="accent4"/>
                      </a:solidFill>
                    </a:lnL>
                    <a:lnR w="12700">
                      <a:solidFill>
                        <a:schemeClr val="accent4"/>
                      </a:solidFill>
                    </a:lnR>
                    <a:lnT w="12700">
                      <a:solidFill>
                        <a:schemeClr val="accent4"/>
                      </a:solidFill>
                    </a:lnT>
                    <a:lnB w="25400">
                      <a:solidFill>
                        <a:schemeClr val="accent4"/>
                      </a:solidFill>
                    </a:lnB>
                  </a:tcPr>
                </a:tc>
              </a:tr>
              <a:tr h="483367">
                <a:tc rowSpan="4">
                  <a:txBody>
                    <a:bodyPr/>
                    <a:lstStyle/>
                    <a:p>
                      <a:pPr algn="ctr" defTabSz="1022985">
                        <a:defRPr sz="1200">
                          <a:latin typeface="微软雅黑"/>
                          <a:ea typeface="微软雅黑"/>
                          <a:cs typeface="微软雅黑"/>
                          <a:sym typeface="微软雅黑"/>
                        </a:defRPr>
                      </a:pPr>
                      <a:r>
                        <a:t>包装材料</a:t>
                      </a:r>
                    </a:p>
                    <a:p>
                      <a:pPr algn="ctr" defTabSz="1022985">
                        <a:defRPr sz="1200">
                          <a:latin typeface="微软雅黑"/>
                          <a:ea typeface="微软雅黑"/>
                          <a:cs typeface="微软雅黑"/>
                          <a:sym typeface="微软雅黑"/>
                        </a:defRPr>
                      </a:pPr>
                      <a:r>
                        <a:t>测试</a:t>
                      </a:r>
                    </a:p>
                  </a:txBody>
                  <a:tcPr marL="0" marR="0" marT="0" marB="0" anchor="ctr" anchorCtr="0" horzOverflow="overflow">
                    <a:lnL w="12700">
                      <a:solidFill>
                        <a:schemeClr val="accent4"/>
                      </a:solidFill>
                    </a:lnL>
                    <a:lnR w="12700">
                      <a:solidFill>
                        <a:schemeClr val="accent4"/>
                      </a:solidFill>
                    </a:lnR>
                    <a:lnT w="25400">
                      <a:solidFill>
                        <a:schemeClr val="accent4"/>
                      </a:solidFill>
                    </a:lnT>
                    <a:lnB w="12700">
                      <a:solidFill>
                        <a:schemeClr val="accent4"/>
                      </a:solidFill>
                    </a:lnB>
                    <a:solidFill>
                      <a:schemeClr val="accent4">
                        <a:alpha val="20000"/>
                      </a:schemeClr>
                    </a:solidFill>
                  </a:tcPr>
                </a:tc>
                <a:tc>
                  <a:txBody>
                    <a:bodyPr/>
                    <a:lstStyle/>
                    <a:p>
                      <a:pPr algn="ctr" defTabSz="1022985">
                        <a:defRPr sz="1800"/>
                      </a:pPr>
                      <a:r>
                        <a:rPr sz="1200">
                          <a:latin typeface="微软雅黑"/>
                          <a:ea typeface="微软雅黑"/>
                          <a:cs typeface="微软雅黑"/>
                          <a:sym typeface="微软雅黑"/>
                        </a:rPr>
                        <a:t>薄膜</a:t>
                      </a:r>
                    </a:p>
                  </a:txBody>
                  <a:tcPr marL="0" marR="0" marT="0" marB="0" anchor="ctr" anchorCtr="0" horzOverflow="overflow">
                    <a:lnL w="12700">
                      <a:solidFill>
                        <a:schemeClr val="accent4"/>
                      </a:solidFill>
                    </a:lnL>
                    <a:lnR w="12700">
                      <a:solidFill>
                        <a:schemeClr val="accent4"/>
                      </a:solidFill>
                    </a:lnR>
                    <a:lnT w="25400">
                      <a:solidFill>
                        <a:schemeClr val="accent4"/>
                      </a:solidFill>
                    </a:lnT>
                    <a:lnB w="12700">
                      <a:solidFill>
                        <a:schemeClr val="accent4"/>
                      </a:solidFill>
                    </a:lnB>
                    <a:solidFill>
                      <a:schemeClr val="accent4">
                        <a:alpha val="20000"/>
                      </a:schemeClr>
                    </a:solidFill>
                  </a:tcPr>
                </a:tc>
                <a:tc rowSpan="4">
                  <a:txBody>
                    <a:bodyPr/>
                    <a:lstStyle/>
                    <a:p>
                      <a:pPr algn="ctr" defTabSz="1022985">
                        <a:defRPr sz="1800"/>
                      </a:pPr>
                      <a:r>
                        <a:rPr b="1" baseline="-25000" sz="2000">
                          <a:latin typeface="微软雅黑"/>
                          <a:ea typeface="微软雅黑"/>
                          <a:cs typeface="微软雅黑"/>
                          <a:sym typeface="微软雅黑"/>
                        </a:rPr>
                        <a:t>氧气、二氧化碳、氮气等</a:t>
                      </a:r>
                    </a:p>
                  </a:txBody>
                  <a:tcPr marL="0" marR="0" marT="0" marB="0" anchor="ctr" anchorCtr="0" horzOverflow="overflow">
                    <a:lnL w="12700">
                      <a:solidFill>
                        <a:schemeClr val="accent4"/>
                      </a:solidFill>
                    </a:lnL>
                    <a:lnR w="12700">
                      <a:solidFill>
                        <a:schemeClr val="accent4"/>
                      </a:solidFill>
                    </a:lnR>
                    <a:lnT w="25400">
                      <a:solidFill>
                        <a:schemeClr val="accent4"/>
                      </a:solidFill>
                    </a:lnT>
                    <a:lnB w="12700">
                      <a:solidFill>
                        <a:schemeClr val="accent4"/>
                      </a:solidFill>
                    </a:lnB>
                    <a:solidFill>
                      <a:schemeClr val="accent4">
                        <a:alpha val="20000"/>
                      </a:schemeClr>
                    </a:solidFill>
                  </a:tcPr>
                </a:tc>
                <a:tc>
                  <a:txBody>
                    <a:bodyPr/>
                    <a:lstStyle/>
                    <a:p>
                      <a:pPr algn="ctr" defTabSz="1022985">
                        <a:defRPr sz="1800"/>
                      </a:pPr>
                      <a:r>
                        <a:rPr sz="1200">
                          <a:latin typeface="微软雅黑"/>
                          <a:ea typeface="微软雅黑"/>
                          <a:cs typeface="微软雅黑"/>
                          <a:sym typeface="微软雅黑"/>
                        </a:rPr>
                        <a:t>塑料薄膜、塑料复合薄膜、共挤膜、铝箔、镀铝膜等</a:t>
                      </a:r>
                    </a:p>
                  </a:txBody>
                  <a:tcPr marL="0" marR="0" marT="0" marB="0" anchor="ctr" anchorCtr="0" horzOverflow="overflow">
                    <a:lnL w="12700">
                      <a:solidFill>
                        <a:schemeClr val="accent4"/>
                      </a:solidFill>
                    </a:lnL>
                    <a:lnR w="12700">
                      <a:solidFill>
                        <a:schemeClr val="accent4"/>
                      </a:solidFill>
                    </a:lnR>
                    <a:lnT w="25400">
                      <a:solidFill>
                        <a:schemeClr val="accent4"/>
                      </a:solidFill>
                    </a:lnT>
                    <a:lnB w="12700">
                      <a:solidFill>
                        <a:schemeClr val="accent4"/>
                      </a:solidFill>
                    </a:lnB>
                    <a:solidFill>
                      <a:schemeClr val="accent4">
                        <a:alpha val="20000"/>
                      </a:schemeClr>
                    </a:solidFill>
                  </a:tcPr>
                </a:tc>
              </a:tr>
              <a:tr h="432048">
                <a:tc vMerge="1">
                  <a:tcPr/>
                </a:tc>
                <a:tc>
                  <a:txBody>
                    <a:bodyPr/>
                    <a:lstStyle/>
                    <a:p>
                      <a:pPr algn="ctr" defTabSz="1022985">
                        <a:defRPr sz="1800"/>
                      </a:pPr>
                      <a:r>
                        <a:rPr sz="1200">
                          <a:latin typeface="微软雅黑"/>
                          <a:ea typeface="微软雅黑"/>
                          <a:cs typeface="微软雅黑"/>
                          <a:sym typeface="微软雅黑"/>
                        </a:rPr>
                        <a:t>片材</a:t>
                      </a:r>
                    </a:p>
                  </a:txBody>
                  <a:tcPr marL="0" marR="0" marT="0" marB="0" anchor="ctr" anchorCtr="0" horzOverflow="overflow">
                    <a:lnL w="12700">
                      <a:solidFill>
                        <a:schemeClr val="accent4"/>
                      </a:solidFill>
                    </a:lnL>
                    <a:lnR w="12700">
                      <a:solidFill>
                        <a:schemeClr val="accent4"/>
                      </a:solidFill>
                    </a:lnR>
                    <a:lnT w="12700">
                      <a:solidFill>
                        <a:schemeClr val="accent4"/>
                      </a:solidFill>
                    </a:lnT>
                    <a:lnB w="12700">
                      <a:solidFill>
                        <a:schemeClr val="accent4"/>
                      </a:solidFill>
                    </a:lnB>
                    <a:noFill/>
                  </a:tcPr>
                </a:tc>
                <a:tc vMerge="1">
                  <a:tcPr/>
                </a:tc>
                <a:tc>
                  <a:txBody>
                    <a:bodyPr/>
                    <a:lstStyle/>
                    <a:p>
                      <a:pPr algn="ctr" defTabSz="1022985">
                        <a:defRPr sz="1200">
                          <a:sym typeface="Calibri"/>
                        </a:defRPr>
                      </a:pPr>
                      <a:r>
                        <a:t>PP</a:t>
                      </a:r>
                      <a:r>
                        <a:rPr>
                          <a:latin typeface="微软雅黑"/>
                          <a:ea typeface="微软雅黑"/>
                          <a:cs typeface="微软雅黑"/>
                          <a:sym typeface="微软雅黑"/>
                        </a:rPr>
                        <a:t>、</a:t>
                      </a:r>
                      <a:r>
                        <a:t>PVC</a:t>
                      </a:r>
                      <a:r>
                        <a:rPr>
                          <a:latin typeface="微软雅黑"/>
                          <a:ea typeface="微软雅黑"/>
                          <a:cs typeface="微软雅黑"/>
                          <a:sym typeface="微软雅黑"/>
                        </a:rPr>
                        <a:t>、</a:t>
                      </a:r>
                      <a:r>
                        <a:t>PVDC</a:t>
                      </a:r>
                      <a:r>
                        <a:rPr>
                          <a:latin typeface="微软雅黑"/>
                          <a:ea typeface="微软雅黑"/>
                          <a:cs typeface="微软雅黑"/>
                          <a:sym typeface="微软雅黑"/>
                        </a:rPr>
                        <a:t>片材等</a:t>
                      </a:r>
                    </a:p>
                  </a:txBody>
                  <a:tcPr marL="0" marR="0" marT="0" marB="0" anchor="ctr" anchorCtr="0" horzOverflow="overflow">
                    <a:lnL w="12700">
                      <a:solidFill>
                        <a:schemeClr val="accent4"/>
                      </a:solidFill>
                    </a:lnL>
                    <a:lnR w="12700">
                      <a:solidFill>
                        <a:schemeClr val="accent4"/>
                      </a:solidFill>
                    </a:lnR>
                    <a:lnT w="12700">
                      <a:solidFill>
                        <a:schemeClr val="accent4"/>
                      </a:solidFill>
                    </a:lnT>
                    <a:lnB w="12700">
                      <a:solidFill>
                        <a:schemeClr val="accent4"/>
                      </a:solidFill>
                    </a:lnB>
                    <a:noFill/>
                  </a:tcPr>
                </a:tc>
              </a:tr>
              <a:tr h="596753">
                <a:tc vMerge="1">
                  <a:tcPr/>
                </a:tc>
                <a:tc>
                  <a:txBody>
                    <a:bodyPr/>
                    <a:lstStyle/>
                    <a:p>
                      <a:pPr algn="ctr" defTabSz="1022985">
                        <a:defRPr sz="1800"/>
                      </a:pPr>
                      <a:r>
                        <a:rPr sz="1200">
                          <a:latin typeface="微软雅黑"/>
                          <a:ea typeface="微软雅黑"/>
                          <a:cs typeface="微软雅黑"/>
                          <a:sym typeface="微软雅黑"/>
                        </a:rPr>
                        <a:t>容器</a:t>
                      </a:r>
                    </a:p>
                  </a:txBody>
                  <a:tcPr marL="0" marR="0" marT="0" marB="0" anchor="ctr" anchorCtr="0" horzOverflow="overflow">
                    <a:lnL w="12700">
                      <a:solidFill>
                        <a:schemeClr val="accent4"/>
                      </a:solidFill>
                    </a:lnL>
                    <a:lnR w="12700">
                      <a:solidFill>
                        <a:schemeClr val="accent4"/>
                      </a:solidFill>
                    </a:lnR>
                    <a:lnT w="12700">
                      <a:solidFill>
                        <a:schemeClr val="accent4"/>
                      </a:solidFill>
                    </a:lnT>
                    <a:lnB w="12700">
                      <a:solidFill>
                        <a:schemeClr val="accent4"/>
                      </a:solidFill>
                    </a:lnB>
                    <a:solidFill>
                      <a:schemeClr val="accent4">
                        <a:alpha val="20000"/>
                      </a:schemeClr>
                    </a:solidFill>
                  </a:tcPr>
                </a:tc>
                <a:tc vMerge="1">
                  <a:tcPr/>
                </a:tc>
                <a:tc>
                  <a:txBody>
                    <a:bodyPr/>
                    <a:lstStyle/>
                    <a:p>
                      <a:pPr algn="ctr" defTabSz="1022985">
                        <a:defRPr sz="1800"/>
                      </a:pPr>
                      <a:r>
                        <a:rPr sz="1200">
                          <a:latin typeface="微软雅黑"/>
                          <a:ea typeface="微软雅黑"/>
                          <a:cs typeface="微软雅黑"/>
                          <a:sym typeface="微软雅黑"/>
                        </a:rPr>
                        <a:t>可乐瓶、真空包装袋、塑料化妆品包装袋、果冻杯、酸奶杯、输液瓶、输液袋或盖等</a:t>
                      </a:r>
                    </a:p>
                  </a:txBody>
                  <a:tcPr marL="0" marR="0" marT="0" marB="0" anchor="ctr" anchorCtr="0" horzOverflow="overflow">
                    <a:lnL w="12700">
                      <a:solidFill>
                        <a:schemeClr val="accent4"/>
                      </a:solidFill>
                    </a:lnL>
                    <a:lnR w="12700">
                      <a:solidFill>
                        <a:schemeClr val="accent4"/>
                      </a:solidFill>
                    </a:lnR>
                    <a:lnT w="12700">
                      <a:solidFill>
                        <a:schemeClr val="accent4"/>
                      </a:solidFill>
                    </a:lnT>
                    <a:lnB w="12700">
                      <a:solidFill>
                        <a:schemeClr val="accent4"/>
                      </a:solidFill>
                    </a:lnB>
                    <a:solidFill>
                      <a:schemeClr val="accent4">
                        <a:alpha val="20000"/>
                      </a:schemeClr>
                    </a:solidFill>
                  </a:tcPr>
                </a:tc>
              </a:tr>
              <a:tr h="699391">
                <a:tc vMerge="1">
                  <a:tcPr/>
                </a:tc>
                <a:tc>
                  <a:txBody>
                    <a:bodyPr/>
                    <a:lstStyle/>
                    <a:p>
                      <a:pPr algn="ctr" defTabSz="1022985">
                        <a:defRPr sz="1200">
                          <a:latin typeface="微软雅黑"/>
                          <a:ea typeface="微软雅黑"/>
                          <a:cs typeface="微软雅黑"/>
                          <a:sym typeface="微软雅黑"/>
                        </a:defRPr>
                      </a:pPr>
                      <a:r>
                        <a:t>太阳能</a:t>
                      </a:r>
                    </a:p>
                    <a:p>
                      <a:pPr algn="ctr" defTabSz="1022985">
                        <a:defRPr sz="1200">
                          <a:latin typeface="微软雅黑"/>
                          <a:ea typeface="微软雅黑"/>
                          <a:cs typeface="微软雅黑"/>
                          <a:sym typeface="微软雅黑"/>
                        </a:defRPr>
                      </a:pPr>
                      <a:r>
                        <a:t>背板</a:t>
                      </a:r>
                    </a:p>
                  </a:txBody>
                  <a:tcPr marL="0" marR="0" marT="0" marB="0" anchor="ctr" anchorCtr="0" horzOverflow="overflow">
                    <a:lnL w="12700">
                      <a:solidFill>
                        <a:schemeClr val="accent4"/>
                      </a:solidFill>
                    </a:lnL>
                    <a:lnR w="12700">
                      <a:solidFill>
                        <a:schemeClr val="accent4"/>
                      </a:solidFill>
                    </a:lnR>
                    <a:lnT w="12700">
                      <a:solidFill>
                        <a:schemeClr val="accent4"/>
                      </a:solidFill>
                    </a:lnT>
                    <a:lnB w="12700">
                      <a:solidFill>
                        <a:schemeClr val="accent4"/>
                      </a:solidFill>
                    </a:lnB>
                    <a:noFill/>
                  </a:tcPr>
                </a:tc>
                <a:tc vMerge="1">
                  <a:tcPr/>
                </a:tc>
                <a:tc>
                  <a:txBody>
                    <a:bodyPr/>
                    <a:lstStyle/>
                    <a:p>
                      <a:pPr algn="ctr" defTabSz="1022985">
                        <a:defRPr sz="1200">
                          <a:sym typeface="Calibri"/>
                        </a:defRPr>
                      </a:pPr>
                      <a:r>
                        <a:t>TPT</a:t>
                      </a:r>
                      <a:r>
                        <a:rPr>
                          <a:latin typeface="微软雅黑"/>
                          <a:ea typeface="微软雅黑"/>
                          <a:cs typeface="微软雅黑"/>
                          <a:sym typeface="微软雅黑"/>
                        </a:rPr>
                        <a:t>、</a:t>
                      </a:r>
                      <a:r>
                        <a:t>TPE</a:t>
                      </a:r>
                      <a:r>
                        <a:rPr>
                          <a:latin typeface="微软雅黑"/>
                          <a:ea typeface="微软雅黑"/>
                          <a:cs typeface="微软雅黑"/>
                          <a:sym typeface="微软雅黑"/>
                        </a:rPr>
                        <a:t>、</a:t>
                      </a:r>
                      <a:r>
                        <a:t>BBF</a:t>
                      </a:r>
                      <a:r>
                        <a:rPr>
                          <a:latin typeface="微软雅黑"/>
                          <a:ea typeface="微软雅黑"/>
                          <a:cs typeface="微软雅黑"/>
                          <a:sym typeface="微软雅黑"/>
                        </a:rPr>
                        <a:t>、</a:t>
                      </a:r>
                      <a:r>
                        <a:t>EVA</a:t>
                      </a:r>
                      <a:r>
                        <a:rPr>
                          <a:latin typeface="微软雅黑"/>
                          <a:ea typeface="微软雅黑"/>
                          <a:cs typeface="微软雅黑"/>
                          <a:sym typeface="微软雅黑"/>
                        </a:rPr>
                        <a:t>或复合太阳能背板等</a:t>
                      </a:r>
                    </a:p>
                  </a:txBody>
                  <a:tcPr marL="0" marR="0" marT="0" marB="0" anchor="ctr" anchorCtr="0" horzOverflow="overflow">
                    <a:lnL w="12700">
                      <a:solidFill>
                        <a:schemeClr val="accent4"/>
                      </a:solidFill>
                    </a:lnL>
                    <a:lnR w="12700">
                      <a:solidFill>
                        <a:schemeClr val="accent4"/>
                      </a:solidFill>
                    </a:lnR>
                    <a:lnT w="12700">
                      <a:solidFill>
                        <a:schemeClr val="accent4"/>
                      </a:solidFill>
                    </a:lnT>
                    <a:lnB w="12700">
                      <a:solidFill>
                        <a:schemeClr val="accent4"/>
                      </a:solidFill>
                    </a:lnB>
                    <a:noFill/>
                  </a:tcPr>
                </a:tc>
              </a:tr>
            </a:tbl>
          </a:graphicData>
        </a:graphic>
      </p:graphicFrame>
      <p:sp>
        <p:nvSpPr>
          <p:cNvPr id="396" name="标题 8"/>
          <p:cNvSpPr txBox="1"/>
          <p:nvPr/>
        </p:nvSpPr>
        <p:spPr>
          <a:xfrm>
            <a:off x="971598" y="292665"/>
            <a:ext cx="5897276" cy="424181"/>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chor="ctr">
            <a:spAutoFit/>
          </a:bodyPr>
          <a:lstStyle>
            <a:lvl1pPr defTabSz="1022985">
              <a:defRPr sz="2000">
                <a:solidFill>
                  <a:srgbClr val="595959"/>
                </a:solidFill>
                <a:latin typeface="微软雅黑"/>
                <a:ea typeface="微软雅黑"/>
                <a:cs typeface="微软雅黑"/>
                <a:sym typeface="微软雅黑"/>
              </a:defRPr>
            </a:lvl1pPr>
          </a:lstStyle>
          <a:p>
            <a:pPr/>
            <a:r>
              <a:t>二 、 包装材料的阻隔性检测方案</a:t>
            </a:r>
          </a:p>
        </p:txBody>
      </p:sp>
    </p:spTree>
  </p:cSld>
  <p:clrMapOvr>
    <a:masterClrMapping/>
  </p:clrMapOvr>
  <mc:AlternateContent xmlns:mc="http://schemas.openxmlformats.org/markup-compatibility/2006">
    <mc:Choice xmlns:p14="http://schemas.microsoft.com/office/powerpoint/2010/main" Requires="p14">
      <p:transition spd="slow" advClick="0" advTm="11000" p14:dur="1200">
        <p:wipe dir="l"/>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98" name="Picture 6" descr="Picture 6"/>
          <p:cNvPicPr>
            <a:picLocks noChangeAspect="1"/>
          </p:cNvPicPr>
          <p:nvPr/>
        </p:nvPicPr>
        <p:blipFill>
          <a:blip r:embed="rId2">
            <a:extLst/>
          </a:blip>
          <a:stretch>
            <a:fillRect/>
          </a:stretch>
        </p:blipFill>
        <p:spPr>
          <a:xfrm>
            <a:off x="5436096" y="2997218"/>
            <a:ext cx="2664298" cy="1986996"/>
          </a:xfrm>
          <a:prstGeom prst="rect">
            <a:avLst/>
          </a:prstGeom>
          <a:ln>
            <a:solidFill>
              <a:schemeClr val="accent1"/>
            </a:solidFill>
          </a:ln>
        </p:spPr>
      </p:pic>
      <p:pic>
        <p:nvPicPr>
          <p:cNvPr id="399" name="Picture 2" descr="Picture 2"/>
          <p:cNvPicPr>
            <a:picLocks noChangeAspect="1"/>
          </p:cNvPicPr>
          <p:nvPr/>
        </p:nvPicPr>
        <p:blipFill>
          <a:blip r:embed="rId3">
            <a:extLst/>
          </a:blip>
          <a:stretch>
            <a:fillRect/>
          </a:stretch>
        </p:blipFill>
        <p:spPr>
          <a:xfrm>
            <a:off x="5868144" y="1038243"/>
            <a:ext cx="2847977" cy="1958976"/>
          </a:xfrm>
          <a:prstGeom prst="rect">
            <a:avLst/>
          </a:prstGeom>
          <a:ln w="12700">
            <a:miter lim="400000"/>
          </a:ln>
        </p:spPr>
      </p:pic>
      <p:sp>
        <p:nvSpPr>
          <p:cNvPr id="400" name="椭圆 7"/>
          <p:cNvSpPr/>
          <p:nvPr/>
        </p:nvSpPr>
        <p:spPr>
          <a:xfrm>
            <a:off x="728799" y="1117702"/>
            <a:ext cx="266719" cy="266778"/>
          </a:xfrm>
          <a:prstGeom prst="ellipse">
            <a:avLst/>
          </a:prstGeom>
          <a:gradFill>
            <a:gsLst>
              <a:gs pos="0">
                <a:srgbClr val="E0E0E0"/>
              </a:gs>
              <a:gs pos="100000">
                <a:srgbClr val="CCE8CF"/>
              </a:gs>
            </a:gsLst>
            <a:lin ang="8100000"/>
          </a:gradFill>
          <a:ln w="25400">
            <a:solidFill>
              <a:srgbClr val="B5DEBA"/>
            </a:solidFill>
          </a:ln>
          <a:effectLst>
            <a:outerShdw sx="100000" sy="100000" kx="0" ky="0" algn="b" rotWithShape="0" blurRad="444500" dist="279400" dir="8100000">
              <a:srgbClr val="000000">
                <a:alpha val="4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401" name="椭圆 8"/>
          <p:cNvSpPr/>
          <p:nvPr/>
        </p:nvSpPr>
        <p:spPr>
          <a:xfrm>
            <a:off x="595440" y="1109313"/>
            <a:ext cx="133361" cy="133391"/>
          </a:xfrm>
          <a:prstGeom prst="ellipse">
            <a:avLst/>
          </a:prstGeom>
          <a:solidFill>
            <a:schemeClr val="accent2"/>
          </a:solidFill>
          <a:ln w="12700">
            <a:miter lim="400000"/>
          </a:ln>
          <a:effectLst>
            <a:outerShdw sx="100000" sy="100000" kx="0" ky="0" algn="b" rotWithShape="0" blurRad="279400" dist="101600" dir="8100000">
              <a:srgbClr val="000000">
                <a:alpha val="4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402" name="TextBox 9"/>
          <p:cNvSpPr txBox="1"/>
          <p:nvPr/>
        </p:nvSpPr>
        <p:spPr>
          <a:xfrm>
            <a:off x="1259630" y="1503792"/>
            <a:ext cx="4824539" cy="380939"/>
          </a:xfrm>
          <a:prstGeom prst="rect">
            <a:avLst/>
          </a:prstGeom>
          <a:ln w="12700">
            <a:miter lim="400000"/>
          </a:ln>
          <a:extLst>
            <a:ext uri="{C572A759-6A51-4108-AA02-DFA0A04FC94B}">
              <ma14:wrappingTextBoxFlag xmlns:ma14="http://schemas.microsoft.com/office/mac/drawingml/2011/main" val="1"/>
            </a:ext>
          </a:extLst>
        </p:spPr>
        <p:txBody>
          <a:bodyPr lIns="50769" tIns="50769" rIns="50769" bIns="50769">
            <a:spAutoFit/>
          </a:bodyPr>
          <a:lstStyle/>
          <a:p>
            <a:pPr>
              <a:lnSpc>
                <a:spcPct val="150000"/>
              </a:lnSpc>
              <a:defRPr sz="1600">
                <a:solidFill>
                  <a:srgbClr val="0070C0"/>
                </a:solidFill>
                <a:latin typeface="黑体"/>
                <a:ea typeface="黑体"/>
                <a:cs typeface="黑体"/>
                <a:sym typeface="黑体"/>
              </a:defRPr>
            </a:pPr>
            <a:r>
              <a:t>符合国内外标准 </a:t>
            </a:r>
            <a:r>
              <a:rPr>
                <a:latin typeface="Arial"/>
                <a:ea typeface="Arial"/>
                <a:cs typeface="Arial"/>
                <a:sym typeface="Arial"/>
              </a:rPr>
              <a:t>-----------------</a:t>
            </a:r>
            <a:r>
              <a:rPr>
                <a:latin typeface="微软雅黑"/>
                <a:ea typeface="微软雅黑"/>
                <a:cs typeface="微软雅黑"/>
                <a:sym typeface="微软雅黑"/>
              </a:rPr>
              <a:t>测试工作的前提       </a:t>
            </a:r>
          </a:p>
        </p:txBody>
      </p:sp>
      <p:sp>
        <p:nvSpPr>
          <p:cNvPr id="403" name="矩形 10"/>
          <p:cNvSpPr txBox="1"/>
          <p:nvPr/>
        </p:nvSpPr>
        <p:spPr>
          <a:xfrm>
            <a:off x="971599" y="1109312"/>
            <a:ext cx="1800202" cy="61380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b="1">
                <a:latin typeface="Arial"/>
                <a:ea typeface="Arial"/>
                <a:cs typeface="Arial"/>
                <a:sym typeface="Arial"/>
              </a:defRPr>
            </a:pPr>
            <a:r>
              <a:t> </a:t>
            </a:r>
            <a:r>
              <a:rPr>
                <a:latin typeface="微软雅黑"/>
                <a:ea typeface="微软雅黑"/>
                <a:cs typeface="微软雅黑"/>
                <a:sym typeface="微软雅黑"/>
              </a:rPr>
              <a:t>仪器特点</a:t>
            </a:r>
            <a:endParaRPr>
              <a:solidFill>
                <a:srgbClr val="0070C0"/>
              </a:solidFill>
              <a:latin typeface="黑体"/>
              <a:ea typeface="黑体"/>
              <a:cs typeface="黑体"/>
              <a:sym typeface="黑体"/>
            </a:endParaRPr>
          </a:p>
          <a:p>
            <a:pPr>
              <a:defRPr sz="1400">
                <a:latin typeface="Arial"/>
                <a:ea typeface="Arial"/>
                <a:cs typeface="Arial"/>
                <a:sym typeface="Arial"/>
              </a:defRPr>
            </a:pPr>
            <a:r>
              <a:t>              </a:t>
            </a:r>
          </a:p>
        </p:txBody>
      </p:sp>
      <p:sp>
        <p:nvSpPr>
          <p:cNvPr id="404" name="矩形 11"/>
          <p:cNvSpPr txBox="1"/>
          <p:nvPr/>
        </p:nvSpPr>
        <p:spPr>
          <a:xfrm>
            <a:off x="1027564" y="2212388"/>
            <a:ext cx="5453928" cy="121767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85750" indent="-285750">
              <a:lnSpc>
                <a:spcPct val="150000"/>
              </a:lnSpc>
              <a:buSzPct val="100000"/>
              <a:buFont typeface="Helvetica"/>
              <a:buChar char="✓"/>
              <a:defRPr sz="1600">
                <a:latin typeface="微软雅黑"/>
                <a:ea typeface="微软雅黑"/>
                <a:cs typeface="微软雅黑"/>
                <a:sym typeface="微软雅黑"/>
              </a:defRPr>
            </a:pPr>
            <a:r>
              <a:t>兼容</a:t>
            </a:r>
            <a:r>
              <a:rPr>
                <a:latin typeface="Times New Roman"/>
                <a:ea typeface="Times New Roman"/>
                <a:cs typeface="Times New Roman"/>
                <a:sym typeface="Times New Roman"/>
              </a:rPr>
              <a:t>GB</a:t>
            </a:r>
            <a:r>
              <a:t>、</a:t>
            </a:r>
            <a:r>
              <a:rPr>
                <a:latin typeface="Times New Roman"/>
                <a:ea typeface="Times New Roman"/>
                <a:cs typeface="Times New Roman"/>
                <a:sym typeface="Times New Roman"/>
              </a:rPr>
              <a:t>ISO</a:t>
            </a:r>
            <a:r>
              <a:t>、</a:t>
            </a:r>
            <a:r>
              <a:rPr>
                <a:latin typeface="Times New Roman"/>
                <a:ea typeface="Times New Roman"/>
                <a:cs typeface="Times New Roman"/>
                <a:sym typeface="Times New Roman"/>
              </a:rPr>
              <a:t>ASTM </a:t>
            </a:r>
            <a:r>
              <a:t>等多种标准；</a:t>
            </a:r>
            <a:endParaRPr>
              <a:latin typeface="Times New Roman"/>
              <a:ea typeface="Times New Roman"/>
              <a:cs typeface="Times New Roman"/>
              <a:sym typeface="Times New Roman"/>
            </a:endParaRPr>
          </a:p>
          <a:p>
            <a:pPr marL="285750" indent="-285750">
              <a:lnSpc>
                <a:spcPct val="150000"/>
              </a:lnSpc>
              <a:buSzPct val="100000"/>
              <a:buFont typeface="Helvetica"/>
              <a:buChar char="✓"/>
              <a:defRPr sz="1600">
                <a:latin typeface="微软雅黑"/>
                <a:ea typeface="微软雅黑"/>
                <a:cs typeface="微软雅黑"/>
                <a:sym typeface="微软雅黑"/>
              </a:defRPr>
            </a:pPr>
            <a:r>
              <a:t>基于国际标准测试原理设计；</a:t>
            </a:r>
            <a:endParaRPr>
              <a:latin typeface="Times New Roman"/>
              <a:ea typeface="Times New Roman"/>
              <a:cs typeface="Times New Roman"/>
              <a:sym typeface="Times New Roman"/>
            </a:endParaRPr>
          </a:p>
          <a:p>
            <a:pPr marL="285750" indent="-285750">
              <a:lnSpc>
                <a:spcPct val="150000"/>
              </a:lnSpc>
              <a:buSzPct val="100000"/>
              <a:buFont typeface="Helvetica"/>
              <a:buChar char="✓"/>
              <a:defRPr b="1" sz="1600">
                <a:latin typeface="微软雅黑"/>
                <a:ea typeface="微软雅黑"/>
                <a:cs typeface="微软雅黑"/>
                <a:sym typeface="微软雅黑"/>
              </a:defRPr>
            </a:pPr>
            <a:r>
              <a:t>专业</a:t>
            </a:r>
            <a:r>
              <a:rPr b="0"/>
              <a:t>适用于薄膜、容器、片材测试；</a:t>
            </a:r>
          </a:p>
        </p:txBody>
      </p:sp>
      <p:sp>
        <p:nvSpPr>
          <p:cNvPr id="405" name="标题 8"/>
          <p:cNvSpPr txBox="1"/>
          <p:nvPr/>
        </p:nvSpPr>
        <p:spPr>
          <a:xfrm>
            <a:off x="971598" y="292665"/>
            <a:ext cx="5897276" cy="424181"/>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chor="ctr">
            <a:spAutoFit/>
          </a:bodyPr>
          <a:lstStyle>
            <a:lvl1pPr defTabSz="1022985">
              <a:defRPr sz="2000">
                <a:solidFill>
                  <a:srgbClr val="595959"/>
                </a:solidFill>
                <a:latin typeface="微软雅黑"/>
                <a:ea typeface="微软雅黑"/>
                <a:cs typeface="微软雅黑"/>
                <a:sym typeface="微软雅黑"/>
              </a:defRPr>
            </a:lvl1pPr>
          </a:lstStyle>
          <a:p>
            <a:pPr/>
            <a:r>
              <a:t>二 、 包装材料的阻隔性检测方案</a:t>
            </a:r>
          </a:p>
        </p:txBody>
      </p:sp>
    </p:spTree>
  </p:cSld>
  <p:clrMapOvr>
    <a:masterClrMapping/>
  </p:clrMapOvr>
  <mc:AlternateContent xmlns:mc="http://schemas.openxmlformats.org/markup-compatibility/2006">
    <mc:Choice xmlns:p14="http://schemas.microsoft.com/office/powerpoint/2010/main" Requires="p14">
      <p:transition spd="slow" advClick="0" advTm="11000" p14:dur="12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9" presetID="2" grpId="1" fill="hold">
                                  <p:stCondLst>
                                    <p:cond delay="0"/>
                                  </p:stCondLst>
                                  <p:iterate type="el" backwards="0">
                                    <p:tmAbs val="0"/>
                                  </p:iterate>
                                  <p:childTnLst>
                                    <p:set>
                                      <p:cBhvr>
                                        <p:cTn id="6" fill="hold"/>
                                        <p:tgtEl>
                                          <p:spTgt spid="400"/>
                                        </p:tgtEl>
                                        <p:attrNameLst>
                                          <p:attrName>style.visibility</p:attrName>
                                        </p:attrNameLst>
                                      </p:cBhvr>
                                      <p:to>
                                        <p:strVal val="visible"/>
                                      </p:to>
                                    </p:set>
                                    <p:anim calcmode="lin" valueType="num">
                                      <p:cBhvr>
                                        <p:cTn id="7" dur="1000" fill="hold"/>
                                        <p:tgtEl>
                                          <p:spTgt spid="400"/>
                                        </p:tgtEl>
                                        <p:attrNameLst>
                                          <p:attrName>ppt_x</p:attrName>
                                        </p:attrNameLst>
                                      </p:cBhvr>
                                      <p:tavLst>
                                        <p:tav tm="0">
                                          <p:val>
                                            <p:strVal val="0-#ppt_w/2"/>
                                          </p:val>
                                        </p:tav>
                                        <p:tav tm="100000">
                                          <p:val>
                                            <p:strVal val="#ppt_x"/>
                                          </p:val>
                                        </p:tav>
                                      </p:tavLst>
                                    </p:anim>
                                    <p:anim calcmode="lin" valueType="num">
                                      <p:cBhvr>
                                        <p:cTn id="8" dur="1000" fill="hold"/>
                                        <p:tgtEl>
                                          <p:spTgt spid="400"/>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Class="entr" nodeType="afterEffect" presetSubtype="9" presetID="2" grpId="2" fill="hold">
                                  <p:stCondLst>
                                    <p:cond delay="1000"/>
                                  </p:stCondLst>
                                  <p:iterate type="el" backwards="0">
                                    <p:tmAbs val="0"/>
                                  </p:iterate>
                                  <p:childTnLst>
                                    <p:set>
                                      <p:cBhvr>
                                        <p:cTn id="11" fill="hold"/>
                                        <p:tgtEl>
                                          <p:spTgt spid="401"/>
                                        </p:tgtEl>
                                        <p:attrNameLst>
                                          <p:attrName>style.visibility</p:attrName>
                                        </p:attrNameLst>
                                      </p:cBhvr>
                                      <p:to>
                                        <p:strVal val="visible"/>
                                      </p:to>
                                    </p:set>
                                    <p:anim calcmode="lin" valueType="num">
                                      <p:cBhvr>
                                        <p:cTn id="12" dur="1000" fill="hold"/>
                                        <p:tgtEl>
                                          <p:spTgt spid="401"/>
                                        </p:tgtEl>
                                        <p:attrNameLst>
                                          <p:attrName>ppt_x</p:attrName>
                                        </p:attrNameLst>
                                      </p:cBhvr>
                                      <p:tavLst>
                                        <p:tav tm="0">
                                          <p:val>
                                            <p:strVal val="0-#ppt_w/2"/>
                                          </p:val>
                                        </p:tav>
                                        <p:tav tm="100000">
                                          <p:val>
                                            <p:strVal val="#ppt_x"/>
                                          </p:val>
                                        </p:tav>
                                      </p:tavLst>
                                    </p:anim>
                                    <p:anim calcmode="lin" valueType="num">
                                      <p:cBhvr>
                                        <p:cTn id="13" dur="1000" fill="hold"/>
                                        <p:tgtEl>
                                          <p:spTgt spid="401"/>
                                        </p:tgtEl>
                                        <p:attrNameLst>
                                          <p:attrName>ppt_y</p:attrName>
                                        </p:attrNameLst>
                                      </p:cBhvr>
                                      <p:tavLst>
                                        <p:tav tm="0">
                                          <p:val>
                                            <p:strVal val="0-#ppt_h/2"/>
                                          </p:val>
                                        </p:tav>
                                        <p:tav tm="100000">
                                          <p:val>
                                            <p:strVal val="#ppt_y"/>
                                          </p:val>
                                        </p:tav>
                                      </p:tavLst>
                                    </p:anim>
                                  </p:childTnLst>
                                </p:cTn>
                              </p:par>
                            </p:childTnLst>
                          </p:cTn>
                        </p:par>
                        <p:par>
                          <p:cTn id="14" fill="hold">
                            <p:stCondLst>
                              <p:cond delay="3000"/>
                            </p:stCondLst>
                            <p:childTnLst>
                              <p:par>
                                <p:cTn id="15" presetClass="entr" nodeType="afterEffect" presetSubtype="9" presetID="15" grpId="3" fill="hold">
                                  <p:stCondLst>
                                    <p:cond delay="750"/>
                                  </p:stCondLst>
                                  <p:iterate type="el" backwards="0">
                                    <p:tmAbs val="0"/>
                                  </p:iterate>
                                  <p:childTnLst>
                                    <p:set>
                                      <p:cBhvr>
                                        <p:cTn id="16" fill="hold"/>
                                        <p:tgtEl>
                                          <p:spTgt spid="402"/>
                                        </p:tgtEl>
                                        <p:attrNameLst>
                                          <p:attrName>style.visibility</p:attrName>
                                        </p:attrNameLst>
                                      </p:cBhvr>
                                      <p:to>
                                        <p:strVal val="visible"/>
                                      </p:to>
                                    </p:set>
                                    <p:anim calcmode="lin" valueType="num">
                                      <p:cBhvr>
                                        <p:cTn id="17" dur="1500" fill="hold"/>
                                        <p:tgtEl>
                                          <p:spTgt spid="402"/>
                                        </p:tgtEl>
                                        <p:attrNameLst>
                                          <p:attrName>ppt_w</p:attrName>
                                        </p:attrNameLst>
                                      </p:cBhvr>
                                      <p:tavLst>
                                        <p:tav tm="0">
                                          <p:val>
                                            <p:fltVal val="0"/>
                                          </p:val>
                                        </p:tav>
                                        <p:tav tm="100000">
                                          <p:val>
                                            <p:strVal val="#ppt_w"/>
                                          </p:val>
                                        </p:tav>
                                      </p:tavLst>
                                    </p:anim>
                                    <p:anim calcmode="lin" valueType="num">
                                      <p:cBhvr>
                                        <p:cTn id="18" dur="1500" fill="hold"/>
                                        <p:tgtEl>
                                          <p:spTgt spid="402"/>
                                        </p:tgtEl>
                                        <p:attrNameLst>
                                          <p:attrName>ppt_h</p:attrName>
                                        </p:attrNameLst>
                                      </p:cBhvr>
                                      <p:tavLst>
                                        <p:tav tm="0">
                                          <p:val>
                                            <p:fltVal val="0"/>
                                          </p:val>
                                        </p:tav>
                                        <p:tav tm="100000">
                                          <p:val>
                                            <p:strVal val="#ppt_h"/>
                                          </p:val>
                                        </p:tav>
                                      </p:tavLst>
                                    </p:anim>
                                    <p:anim calcmode="lin" valueType="num">
                                      <p:cBhvr>
                                        <p:cTn id="19" dur="1500" fill="hold"/>
                                        <p:tgtEl>
                                          <p:spTgt spid="402"/>
                                        </p:tgtEl>
                                        <p:attrNameLst>
                                          <p:attrName>ppt_x</p:attrName>
                                        </p:attrNameLst>
                                      </p:cBhvr>
                                      <p:tavLst>
                                        <p:tav tm="0" fmla="#ppt_x+(cos(-2*pi*(1-$))*-#ppt_x-sin(-2*pi*(1-$))*(1-#ppt_y))*(1-$)">
                                          <p:val>
                                            <p:fltVal val="0"/>
                                          </p:val>
                                        </p:tav>
                                        <p:tav tm="100000">
                                          <p:val>
                                            <p:fltVal val="1"/>
                                          </p:val>
                                        </p:tav>
                                      </p:tavLst>
                                    </p:anim>
                                    <p:anim calcmode="lin" valueType="num">
                                      <p:cBhvr>
                                        <p:cTn id="20" dur="1500" fill="hold"/>
                                        <p:tgtEl>
                                          <p:spTgt spid="40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2" grpId="3"/>
      <p:bldP build="whole" bldLvl="1" animBg="1" rev="0" advAuto="0" spid="401" grpId="2"/>
      <p:bldP build="whole" bldLvl="1" animBg="1" rev="0" advAuto="0" spid="400" grpId="1"/>
    </p:bldLst>
  </p:timing>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7" name="矩形 6"/>
          <p:cNvSpPr txBox="1"/>
          <p:nvPr/>
        </p:nvSpPr>
        <p:spPr>
          <a:xfrm>
            <a:off x="3675245" y="1707652"/>
            <a:ext cx="4641172" cy="304152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1022985">
              <a:lnSpc>
                <a:spcPct val="150000"/>
              </a:lnSpc>
              <a:defRPr b="1" sz="1400">
                <a:latin typeface="微软雅黑"/>
                <a:ea typeface="微软雅黑"/>
                <a:cs typeface="微软雅黑"/>
                <a:sym typeface="微软雅黑"/>
              </a:defRPr>
            </a:pPr>
            <a:r>
              <a:t>仪器性能稳定可靠的保证</a:t>
            </a:r>
            <a:endParaRPr>
              <a:latin typeface="Arial"/>
              <a:ea typeface="Arial"/>
              <a:cs typeface="Arial"/>
              <a:sym typeface="Arial"/>
            </a:endParaRPr>
          </a:p>
          <a:p>
            <a:pPr marL="285750" indent="-285750" defTabSz="1022985">
              <a:lnSpc>
                <a:spcPct val="150000"/>
              </a:lnSpc>
              <a:buSzPct val="100000"/>
              <a:buChar char="p"/>
              <a:defRPr sz="1400">
                <a:latin typeface="Arial"/>
                <a:ea typeface="Arial"/>
                <a:cs typeface="Arial"/>
                <a:sym typeface="Arial"/>
              </a:defRPr>
            </a:pPr>
            <a:r>
              <a:t> </a:t>
            </a:r>
            <a:r>
              <a:rPr>
                <a:latin typeface="微软雅黑"/>
                <a:ea typeface="微软雅黑"/>
                <a:cs typeface="微软雅黑"/>
                <a:sym typeface="微软雅黑"/>
              </a:rPr>
              <a:t>采用嵌入式系统，整合检测设备与测试软件；</a:t>
            </a:r>
          </a:p>
          <a:p>
            <a:pPr marL="285750" indent="-285750" defTabSz="1022985">
              <a:lnSpc>
                <a:spcPct val="150000"/>
              </a:lnSpc>
              <a:buSzPct val="100000"/>
              <a:buChar char="p"/>
              <a:defRPr sz="1400">
                <a:latin typeface="Arial"/>
                <a:ea typeface="Arial"/>
                <a:cs typeface="Arial"/>
                <a:sym typeface="Arial"/>
              </a:defRPr>
            </a:pPr>
            <a:r>
              <a:t> </a:t>
            </a:r>
            <a:r>
              <a:rPr>
                <a:latin typeface="微软雅黑"/>
                <a:ea typeface="微软雅黑"/>
                <a:cs typeface="微软雅黑"/>
                <a:sym typeface="微软雅黑"/>
              </a:rPr>
              <a:t>每腔体配置高精度的温度、湿度、重量等不同传感器，支持高精度和高、中、低不同样品测试；</a:t>
            </a:r>
          </a:p>
          <a:p>
            <a:pPr marL="285750" indent="-285750" defTabSz="1022985">
              <a:lnSpc>
                <a:spcPct val="150000"/>
              </a:lnSpc>
              <a:buSzPct val="100000"/>
              <a:buChar char="p"/>
              <a:defRPr sz="1400">
                <a:latin typeface="Arial"/>
                <a:ea typeface="Arial"/>
                <a:cs typeface="Arial"/>
                <a:sym typeface="Arial"/>
              </a:defRPr>
            </a:pPr>
            <a:r>
              <a:t> </a:t>
            </a:r>
            <a:r>
              <a:rPr>
                <a:latin typeface="微软雅黑"/>
                <a:ea typeface="微软雅黑"/>
                <a:cs typeface="微软雅黑"/>
                <a:sym typeface="微软雅黑"/>
              </a:rPr>
              <a:t>程序化步进温控技术，满足不同温度测试需求；</a:t>
            </a:r>
          </a:p>
          <a:p>
            <a:pPr marL="285750" indent="-285750" defTabSz="1022985">
              <a:lnSpc>
                <a:spcPct val="150000"/>
              </a:lnSpc>
              <a:buSzPct val="100000"/>
              <a:buChar char="p"/>
              <a:defRPr sz="1400">
                <a:latin typeface="Arial"/>
                <a:ea typeface="Arial"/>
                <a:cs typeface="Arial"/>
                <a:sym typeface="Arial"/>
              </a:defRPr>
            </a:pPr>
            <a:r>
              <a:t> </a:t>
            </a:r>
            <a:r>
              <a:rPr>
                <a:latin typeface="微软雅黑"/>
                <a:ea typeface="微软雅黑"/>
                <a:cs typeface="微软雅黑"/>
                <a:sym typeface="微软雅黑"/>
              </a:rPr>
              <a:t>电磁控温系统，支持高精度温度控制；</a:t>
            </a:r>
          </a:p>
          <a:p>
            <a:pPr marL="285750" indent="-285750" defTabSz="1022985">
              <a:lnSpc>
                <a:spcPct val="150000"/>
              </a:lnSpc>
              <a:buSzPct val="100000"/>
              <a:buChar char="p"/>
              <a:defRPr sz="1400">
                <a:latin typeface="Arial"/>
                <a:ea typeface="Arial"/>
                <a:cs typeface="Arial"/>
                <a:sym typeface="Arial"/>
              </a:defRPr>
            </a:pPr>
            <a:r>
              <a:t> </a:t>
            </a:r>
            <a:r>
              <a:rPr>
                <a:latin typeface="微软雅黑"/>
                <a:ea typeface="微软雅黑"/>
                <a:cs typeface="微软雅黑"/>
                <a:sym typeface="微软雅黑"/>
              </a:rPr>
              <a:t>搭载自动控制系统，全程自动化测试；</a:t>
            </a:r>
          </a:p>
          <a:p>
            <a:pPr marL="285750" indent="-285750" defTabSz="1022985">
              <a:lnSpc>
                <a:spcPct val="150000"/>
              </a:lnSpc>
              <a:buSzPct val="100000"/>
              <a:buChar char="p"/>
              <a:defRPr sz="1400">
                <a:latin typeface="Arial"/>
                <a:ea typeface="Arial"/>
                <a:cs typeface="Arial"/>
                <a:sym typeface="Arial"/>
              </a:defRPr>
            </a:pPr>
            <a:r>
              <a:t> </a:t>
            </a:r>
            <a:r>
              <a:rPr>
                <a:latin typeface="微软雅黑"/>
                <a:ea typeface="微软雅黑"/>
                <a:cs typeface="微软雅黑"/>
                <a:sym typeface="微软雅黑"/>
              </a:rPr>
              <a:t>仪器配置</a:t>
            </a:r>
            <a:r>
              <a:t>7</a:t>
            </a:r>
            <a:r>
              <a:rPr>
                <a:latin typeface="微软雅黑"/>
                <a:ea typeface="微软雅黑"/>
                <a:cs typeface="微软雅黑"/>
                <a:sym typeface="微软雅黑"/>
              </a:rPr>
              <a:t>寸触摸屏，实现脱离计算机独立检测</a:t>
            </a:r>
          </a:p>
        </p:txBody>
      </p:sp>
      <p:sp>
        <p:nvSpPr>
          <p:cNvPr id="408" name="椭圆 7"/>
          <p:cNvSpPr/>
          <p:nvPr/>
        </p:nvSpPr>
        <p:spPr>
          <a:xfrm>
            <a:off x="766709" y="904856"/>
            <a:ext cx="266719" cy="266777"/>
          </a:xfrm>
          <a:prstGeom prst="ellipse">
            <a:avLst/>
          </a:prstGeom>
          <a:gradFill>
            <a:gsLst>
              <a:gs pos="0">
                <a:srgbClr val="E0E0E0"/>
              </a:gs>
              <a:gs pos="100000">
                <a:srgbClr val="CCE8CF"/>
              </a:gs>
            </a:gsLst>
            <a:lin ang="8100000"/>
          </a:gradFill>
          <a:ln w="25400">
            <a:solidFill>
              <a:srgbClr val="B5DEBA"/>
            </a:solidFill>
          </a:ln>
          <a:effectLst>
            <a:outerShdw sx="100000" sy="100000" kx="0" ky="0" algn="b" rotWithShape="0" blurRad="444500" dist="279400" dir="8100000">
              <a:srgbClr val="000000">
                <a:alpha val="4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409" name="椭圆 8"/>
          <p:cNvSpPr/>
          <p:nvPr/>
        </p:nvSpPr>
        <p:spPr>
          <a:xfrm>
            <a:off x="633351" y="896466"/>
            <a:ext cx="133361" cy="133391"/>
          </a:xfrm>
          <a:prstGeom prst="ellipse">
            <a:avLst/>
          </a:prstGeom>
          <a:solidFill>
            <a:schemeClr val="accent2"/>
          </a:solidFill>
          <a:ln w="12700">
            <a:miter lim="400000"/>
          </a:ln>
          <a:effectLst>
            <a:outerShdw sx="100000" sy="100000" kx="0" ky="0" algn="b" rotWithShape="0" blurRad="279400" dist="101600" dir="8100000">
              <a:srgbClr val="000000">
                <a:alpha val="4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410" name="TextBox 9"/>
          <p:cNvSpPr txBox="1"/>
          <p:nvPr/>
        </p:nvSpPr>
        <p:spPr>
          <a:xfrm>
            <a:off x="1475654" y="1301175"/>
            <a:ext cx="6408715" cy="380939"/>
          </a:xfrm>
          <a:prstGeom prst="rect">
            <a:avLst/>
          </a:prstGeom>
          <a:ln w="12700">
            <a:miter lim="400000"/>
          </a:ln>
          <a:extLst>
            <a:ext uri="{C572A759-6A51-4108-AA02-DFA0A04FC94B}">
              <ma14:wrappingTextBoxFlag xmlns:ma14="http://schemas.microsoft.com/office/mac/drawingml/2011/main" val="1"/>
            </a:ext>
          </a:extLst>
        </p:spPr>
        <p:txBody>
          <a:bodyPr lIns="50769" tIns="50769" rIns="50769" bIns="50769">
            <a:spAutoFit/>
          </a:bodyPr>
          <a:lstStyle/>
          <a:p>
            <a:pPr>
              <a:lnSpc>
                <a:spcPct val="150000"/>
              </a:lnSpc>
              <a:defRPr sz="1600">
                <a:solidFill>
                  <a:srgbClr val="0070C0"/>
                </a:solidFill>
                <a:latin typeface="黑体"/>
                <a:ea typeface="黑体"/>
                <a:cs typeface="黑体"/>
                <a:sym typeface="黑体"/>
              </a:defRPr>
            </a:pPr>
            <a:r>
              <a:t>专业技术</a:t>
            </a:r>
            <a:r>
              <a:rPr>
                <a:latin typeface="Arial"/>
                <a:ea typeface="Arial"/>
                <a:cs typeface="Arial"/>
                <a:sym typeface="Arial"/>
              </a:rPr>
              <a:t>-----------------</a:t>
            </a:r>
            <a:r>
              <a:rPr>
                <a:latin typeface="微软雅黑"/>
                <a:ea typeface="微软雅黑"/>
                <a:cs typeface="微软雅黑"/>
                <a:sym typeface="微软雅黑"/>
              </a:rPr>
              <a:t>国家标准物质研制工作仪器性能稳定的保障       </a:t>
            </a:r>
          </a:p>
        </p:txBody>
      </p:sp>
      <p:sp>
        <p:nvSpPr>
          <p:cNvPr id="411" name="矩形 11"/>
          <p:cNvSpPr txBox="1"/>
          <p:nvPr/>
        </p:nvSpPr>
        <p:spPr>
          <a:xfrm>
            <a:off x="1187622" y="906200"/>
            <a:ext cx="4032451" cy="55552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b="1">
                <a:latin typeface="Arial"/>
                <a:ea typeface="Arial"/>
                <a:cs typeface="Arial"/>
                <a:sym typeface="Arial"/>
              </a:defRPr>
            </a:pPr>
            <a:r>
              <a:t> </a:t>
            </a:r>
            <a:endParaRPr>
              <a:solidFill>
                <a:srgbClr val="0070C0"/>
              </a:solidFill>
              <a:latin typeface="黑体"/>
              <a:ea typeface="黑体"/>
              <a:cs typeface="黑体"/>
              <a:sym typeface="黑体"/>
            </a:endParaRPr>
          </a:p>
          <a:p>
            <a:pPr>
              <a:defRPr sz="1400">
                <a:latin typeface="Arial"/>
                <a:ea typeface="Arial"/>
                <a:cs typeface="Arial"/>
                <a:sym typeface="Arial"/>
              </a:defRPr>
            </a:pPr>
            <a:r>
              <a:t>              </a:t>
            </a:r>
          </a:p>
        </p:txBody>
      </p:sp>
      <p:pic>
        <p:nvPicPr>
          <p:cNvPr id="412" name="Picture 6" descr="Picture 6"/>
          <p:cNvPicPr>
            <a:picLocks noChangeAspect="1"/>
          </p:cNvPicPr>
          <p:nvPr/>
        </p:nvPicPr>
        <p:blipFill>
          <a:blip r:embed="rId2">
            <a:extLst/>
          </a:blip>
          <a:stretch>
            <a:fillRect/>
          </a:stretch>
        </p:blipFill>
        <p:spPr>
          <a:xfrm>
            <a:off x="539550" y="2139700"/>
            <a:ext cx="2664300" cy="1986997"/>
          </a:xfrm>
          <a:prstGeom prst="rect">
            <a:avLst/>
          </a:prstGeom>
          <a:ln>
            <a:solidFill>
              <a:schemeClr val="accent1"/>
            </a:solidFill>
          </a:ln>
        </p:spPr>
      </p:pic>
      <p:sp>
        <p:nvSpPr>
          <p:cNvPr id="413" name="矩形 13"/>
          <p:cNvSpPr txBox="1"/>
          <p:nvPr/>
        </p:nvSpPr>
        <p:spPr>
          <a:xfrm>
            <a:off x="1187624" y="940358"/>
            <a:ext cx="1800202" cy="61380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b="1">
                <a:latin typeface="Arial"/>
                <a:ea typeface="Arial"/>
                <a:cs typeface="Arial"/>
                <a:sym typeface="Arial"/>
              </a:defRPr>
            </a:pPr>
            <a:r>
              <a:t> </a:t>
            </a:r>
            <a:r>
              <a:rPr>
                <a:latin typeface="微软雅黑"/>
                <a:ea typeface="微软雅黑"/>
                <a:cs typeface="微软雅黑"/>
                <a:sym typeface="微软雅黑"/>
              </a:rPr>
              <a:t>仪器特点</a:t>
            </a:r>
            <a:endParaRPr>
              <a:solidFill>
                <a:srgbClr val="0070C0"/>
              </a:solidFill>
              <a:latin typeface="黑体"/>
              <a:ea typeface="黑体"/>
              <a:cs typeface="黑体"/>
              <a:sym typeface="黑体"/>
            </a:endParaRPr>
          </a:p>
          <a:p>
            <a:pPr>
              <a:defRPr sz="1400">
                <a:latin typeface="Arial"/>
                <a:ea typeface="Arial"/>
                <a:cs typeface="Arial"/>
                <a:sym typeface="Arial"/>
              </a:defRPr>
            </a:pPr>
            <a:r>
              <a:t>              </a:t>
            </a:r>
          </a:p>
        </p:txBody>
      </p:sp>
      <p:sp>
        <p:nvSpPr>
          <p:cNvPr id="414" name="标题 8"/>
          <p:cNvSpPr txBox="1"/>
          <p:nvPr/>
        </p:nvSpPr>
        <p:spPr>
          <a:xfrm>
            <a:off x="971598" y="292665"/>
            <a:ext cx="5897276" cy="424181"/>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chor="ctr">
            <a:spAutoFit/>
          </a:bodyPr>
          <a:lstStyle>
            <a:lvl1pPr defTabSz="1022985">
              <a:defRPr sz="2000">
                <a:solidFill>
                  <a:srgbClr val="595959"/>
                </a:solidFill>
                <a:latin typeface="微软雅黑"/>
                <a:ea typeface="微软雅黑"/>
                <a:cs typeface="微软雅黑"/>
                <a:sym typeface="微软雅黑"/>
              </a:defRPr>
            </a:lvl1pPr>
          </a:lstStyle>
          <a:p>
            <a:pPr/>
            <a:r>
              <a:t>二 、 包装材料的阻隔性检测方案</a:t>
            </a:r>
          </a:p>
        </p:txBody>
      </p:sp>
    </p:spTree>
  </p:cSld>
  <p:clrMapOvr>
    <a:masterClrMapping/>
  </p:clrMapOvr>
  <mc:AlternateContent xmlns:mc="http://schemas.openxmlformats.org/markup-compatibility/2006">
    <mc:Choice xmlns:p14="http://schemas.microsoft.com/office/powerpoint/2010/main" Requires="p14">
      <p:transition spd="slow" advClick="0" advTm="12000" p14:dur="12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9" presetID="2" grpId="1" fill="hold">
                                  <p:stCondLst>
                                    <p:cond delay="0"/>
                                  </p:stCondLst>
                                  <p:iterate type="el" backwards="0">
                                    <p:tmAbs val="0"/>
                                  </p:iterate>
                                  <p:childTnLst>
                                    <p:set>
                                      <p:cBhvr>
                                        <p:cTn id="6" fill="hold"/>
                                        <p:tgtEl>
                                          <p:spTgt spid="408"/>
                                        </p:tgtEl>
                                        <p:attrNameLst>
                                          <p:attrName>style.visibility</p:attrName>
                                        </p:attrNameLst>
                                      </p:cBhvr>
                                      <p:to>
                                        <p:strVal val="visible"/>
                                      </p:to>
                                    </p:set>
                                    <p:anim calcmode="lin" valueType="num">
                                      <p:cBhvr>
                                        <p:cTn id="7" dur="1000" fill="hold"/>
                                        <p:tgtEl>
                                          <p:spTgt spid="408"/>
                                        </p:tgtEl>
                                        <p:attrNameLst>
                                          <p:attrName>ppt_x</p:attrName>
                                        </p:attrNameLst>
                                      </p:cBhvr>
                                      <p:tavLst>
                                        <p:tav tm="0">
                                          <p:val>
                                            <p:strVal val="0-#ppt_w/2"/>
                                          </p:val>
                                        </p:tav>
                                        <p:tav tm="100000">
                                          <p:val>
                                            <p:strVal val="#ppt_x"/>
                                          </p:val>
                                        </p:tav>
                                      </p:tavLst>
                                    </p:anim>
                                    <p:anim calcmode="lin" valueType="num">
                                      <p:cBhvr>
                                        <p:cTn id="8" dur="1000" fill="hold"/>
                                        <p:tgtEl>
                                          <p:spTgt spid="408"/>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Class="entr" nodeType="afterEffect" presetSubtype="9" presetID="2" grpId="2" fill="hold">
                                  <p:stCondLst>
                                    <p:cond delay="1000"/>
                                  </p:stCondLst>
                                  <p:iterate type="el" backwards="0">
                                    <p:tmAbs val="0"/>
                                  </p:iterate>
                                  <p:childTnLst>
                                    <p:set>
                                      <p:cBhvr>
                                        <p:cTn id="11" fill="hold"/>
                                        <p:tgtEl>
                                          <p:spTgt spid="409"/>
                                        </p:tgtEl>
                                        <p:attrNameLst>
                                          <p:attrName>style.visibility</p:attrName>
                                        </p:attrNameLst>
                                      </p:cBhvr>
                                      <p:to>
                                        <p:strVal val="visible"/>
                                      </p:to>
                                    </p:set>
                                    <p:anim calcmode="lin" valueType="num">
                                      <p:cBhvr>
                                        <p:cTn id="12" dur="1000" fill="hold"/>
                                        <p:tgtEl>
                                          <p:spTgt spid="409"/>
                                        </p:tgtEl>
                                        <p:attrNameLst>
                                          <p:attrName>ppt_x</p:attrName>
                                        </p:attrNameLst>
                                      </p:cBhvr>
                                      <p:tavLst>
                                        <p:tav tm="0">
                                          <p:val>
                                            <p:strVal val="0-#ppt_w/2"/>
                                          </p:val>
                                        </p:tav>
                                        <p:tav tm="100000">
                                          <p:val>
                                            <p:strVal val="#ppt_x"/>
                                          </p:val>
                                        </p:tav>
                                      </p:tavLst>
                                    </p:anim>
                                    <p:anim calcmode="lin" valueType="num">
                                      <p:cBhvr>
                                        <p:cTn id="13" dur="1000" fill="hold"/>
                                        <p:tgtEl>
                                          <p:spTgt spid="409"/>
                                        </p:tgtEl>
                                        <p:attrNameLst>
                                          <p:attrName>ppt_y</p:attrName>
                                        </p:attrNameLst>
                                      </p:cBhvr>
                                      <p:tavLst>
                                        <p:tav tm="0">
                                          <p:val>
                                            <p:strVal val="0-#ppt_h/2"/>
                                          </p:val>
                                        </p:tav>
                                        <p:tav tm="100000">
                                          <p:val>
                                            <p:strVal val="#ppt_y"/>
                                          </p:val>
                                        </p:tav>
                                      </p:tavLst>
                                    </p:anim>
                                  </p:childTnLst>
                                </p:cTn>
                              </p:par>
                            </p:childTnLst>
                          </p:cTn>
                        </p:par>
                        <p:par>
                          <p:cTn id="14" fill="hold">
                            <p:stCondLst>
                              <p:cond delay="3000"/>
                            </p:stCondLst>
                            <p:childTnLst>
                              <p:par>
                                <p:cTn id="15" presetClass="entr" nodeType="afterEffect" presetSubtype="9" presetID="15" grpId="3" fill="hold">
                                  <p:stCondLst>
                                    <p:cond delay="750"/>
                                  </p:stCondLst>
                                  <p:iterate type="el" backwards="0">
                                    <p:tmAbs val="0"/>
                                  </p:iterate>
                                  <p:childTnLst>
                                    <p:set>
                                      <p:cBhvr>
                                        <p:cTn id="16" fill="hold"/>
                                        <p:tgtEl>
                                          <p:spTgt spid="410"/>
                                        </p:tgtEl>
                                        <p:attrNameLst>
                                          <p:attrName>style.visibility</p:attrName>
                                        </p:attrNameLst>
                                      </p:cBhvr>
                                      <p:to>
                                        <p:strVal val="visible"/>
                                      </p:to>
                                    </p:set>
                                    <p:anim calcmode="lin" valueType="num">
                                      <p:cBhvr>
                                        <p:cTn id="17" dur="1500" fill="hold"/>
                                        <p:tgtEl>
                                          <p:spTgt spid="410"/>
                                        </p:tgtEl>
                                        <p:attrNameLst>
                                          <p:attrName>ppt_w</p:attrName>
                                        </p:attrNameLst>
                                      </p:cBhvr>
                                      <p:tavLst>
                                        <p:tav tm="0">
                                          <p:val>
                                            <p:fltVal val="0"/>
                                          </p:val>
                                        </p:tav>
                                        <p:tav tm="100000">
                                          <p:val>
                                            <p:strVal val="#ppt_w"/>
                                          </p:val>
                                        </p:tav>
                                      </p:tavLst>
                                    </p:anim>
                                    <p:anim calcmode="lin" valueType="num">
                                      <p:cBhvr>
                                        <p:cTn id="18" dur="1500" fill="hold"/>
                                        <p:tgtEl>
                                          <p:spTgt spid="410"/>
                                        </p:tgtEl>
                                        <p:attrNameLst>
                                          <p:attrName>ppt_h</p:attrName>
                                        </p:attrNameLst>
                                      </p:cBhvr>
                                      <p:tavLst>
                                        <p:tav tm="0">
                                          <p:val>
                                            <p:fltVal val="0"/>
                                          </p:val>
                                        </p:tav>
                                        <p:tav tm="100000">
                                          <p:val>
                                            <p:strVal val="#ppt_h"/>
                                          </p:val>
                                        </p:tav>
                                      </p:tavLst>
                                    </p:anim>
                                    <p:anim calcmode="lin" valueType="num">
                                      <p:cBhvr>
                                        <p:cTn id="19" dur="1500" fill="hold"/>
                                        <p:tgtEl>
                                          <p:spTgt spid="410"/>
                                        </p:tgtEl>
                                        <p:attrNameLst>
                                          <p:attrName>ppt_x</p:attrName>
                                        </p:attrNameLst>
                                      </p:cBhvr>
                                      <p:tavLst>
                                        <p:tav tm="0" fmla="#ppt_x+(cos(-2*pi*(1-$))*-#ppt_x-sin(-2*pi*(1-$))*(1-#ppt_y))*(1-$)">
                                          <p:val>
                                            <p:fltVal val="0"/>
                                          </p:val>
                                        </p:tav>
                                        <p:tav tm="100000">
                                          <p:val>
                                            <p:fltVal val="1"/>
                                          </p:val>
                                        </p:tav>
                                      </p:tavLst>
                                    </p:anim>
                                    <p:anim calcmode="lin" valueType="num">
                                      <p:cBhvr>
                                        <p:cTn id="20" dur="1500" fill="hold"/>
                                        <p:tgtEl>
                                          <p:spTgt spid="4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0" grpId="3"/>
      <p:bldP build="whole" bldLvl="1" animBg="1" rev="0" advAuto="0" spid="408" grpId="1"/>
      <p:bldP build="whole" bldLvl="1" animBg="1" rev="0" advAuto="0" spid="409" grpId="2"/>
    </p:bldLst>
  </p:timing>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6" name="矩形 2"/>
          <p:cNvSpPr txBox="1"/>
          <p:nvPr/>
        </p:nvSpPr>
        <p:spPr>
          <a:xfrm>
            <a:off x="1348078" y="1539543"/>
            <a:ext cx="6696744" cy="853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85750" indent="-285750">
              <a:buSzPct val="100000"/>
              <a:buFont typeface="Helvetica"/>
              <a:buChar char="✓"/>
              <a:defRPr sz="1400">
                <a:latin typeface="微软雅黑"/>
                <a:ea typeface="微软雅黑"/>
                <a:cs typeface="微软雅黑"/>
                <a:sym typeface="微软雅黑"/>
              </a:defRPr>
            </a:pPr>
            <a:r>
              <a:t>软件实时显示各曲线状态：透过率、重量、温度、湿度</a:t>
            </a:r>
          </a:p>
          <a:p>
            <a:pPr marL="285750" indent="-285750">
              <a:buSzPct val="100000"/>
              <a:buFont typeface="Helvetica"/>
              <a:buChar char="✓"/>
              <a:defRPr sz="1400">
                <a:latin typeface="微软雅黑"/>
                <a:ea typeface="微软雅黑"/>
                <a:cs typeface="微软雅黑"/>
                <a:sym typeface="微软雅黑"/>
              </a:defRPr>
            </a:pPr>
            <a:r>
              <a:t>曲线可任意缩放和移动，更加直观显示实验结果</a:t>
            </a:r>
            <a:endParaRPr>
              <a:latin typeface="Arial"/>
              <a:ea typeface="Arial"/>
              <a:cs typeface="Arial"/>
              <a:sym typeface="Arial"/>
            </a:endParaRPr>
          </a:p>
          <a:p>
            <a:pPr marL="285750" indent="-285750">
              <a:buSzPct val="100000"/>
              <a:buFont typeface="Helvetica"/>
              <a:buChar char="✓"/>
              <a:defRPr sz="1400">
                <a:latin typeface="微软雅黑"/>
                <a:ea typeface="微软雅黑"/>
                <a:cs typeface="微软雅黑"/>
                <a:sym typeface="微软雅黑"/>
              </a:defRPr>
            </a:pPr>
            <a:r>
              <a:t>专业测试报告，可方便导出</a:t>
            </a:r>
            <a:r>
              <a:rPr>
                <a:latin typeface="Arial"/>
                <a:ea typeface="Arial"/>
                <a:cs typeface="Arial"/>
                <a:sym typeface="Arial"/>
              </a:rPr>
              <a:t>Office</a:t>
            </a:r>
            <a:r>
              <a:t>、</a:t>
            </a:r>
            <a:r>
              <a:rPr>
                <a:latin typeface="Arial"/>
                <a:ea typeface="Arial"/>
                <a:cs typeface="Arial"/>
                <a:sym typeface="Arial"/>
              </a:rPr>
              <a:t>PDF</a:t>
            </a:r>
            <a:r>
              <a:t>等格式文件</a:t>
            </a:r>
          </a:p>
        </p:txBody>
      </p:sp>
      <p:pic>
        <p:nvPicPr>
          <p:cNvPr id="417" name="Picture 11" descr="Picture 11"/>
          <p:cNvPicPr>
            <a:picLocks noChangeAspect="1"/>
          </p:cNvPicPr>
          <p:nvPr/>
        </p:nvPicPr>
        <p:blipFill>
          <a:blip r:embed="rId2">
            <a:extLst/>
          </a:blip>
          <a:stretch>
            <a:fillRect/>
          </a:stretch>
        </p:blipFill>
        <p:spPr>
          <a:xfrm>
            <a:off x="1238792" y="2304325"/>
            <a:ext cx="6279954" cy="2520282"/>
          </a:xfrm>
          <a:prstGeom prst="rect">
            <a:avLst/>
          </a:prstGeom>
          <a:ln w="12700">
            <a:miter lim="400000"/>
          </a:ln>
        </p:spPr>
      </p:pic>
      <p:sp>
        <p:nvSpPr>
          <p:cNvPr id="418" name="椭圆 6"/>
          <p:cNvSpPr/>
          <p:nvPr/>
        </p:nvSpPr>
        <p:spPr>
          <a:xfrm>
            <a:off x="1105433" y="1102423"/>
            <a:ext cx="266719" cy="266777"/>
          </a:xfrm>
          <a:prstGeom prst="ellipse">
            <a:avLst/>
          </a:prstGeom>
          <a:gradFill>
            <a:gsLst>
              <a:gs pos="0">
                <a:srgbClr val="E0E0E0"/>
              </a:gs>
              <a:gs pos="100000">
                <a:srgbClr val="CCE8CF"/>
              </a:gs>
            </a:gsLst>
            <a:lin ang="8100000"/>
          </a:gradFill>
          <a:ln w="25400">
            <a:solidFill>
              <a:srgbClr val="B5DEBA"/>
            </a:solidFill>
          </a:ln>
          <a:effectLst>
            <a:outerShdw sx="100000" sy="100000" kx="0" ky="0" algn="b" rotWithShape="0" blurRad="444500" dist="279400" dir="8100000">
              <a:srgbClr val="000000">
                <a:alpha val="4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419" name="椭圆 7"/>
          <p:cNvSpPr/>
          <p:nvPr/>
        </p:nvSpPr>
        <p:spPr>
          <a:xfrm>
            <a:off x="972076" y="1094033"/>
            <a:ext cx="133361" cy="133391"/>
          </a:xfrm>
          <a:prstGeom prst="ellipse">
            <a:avLst/>
          </a:prstGeom>
          <a:solidFill>
            <a:schemeClr val="accent2"/>
          </a:solidFill>
          <a:ln w="12700">
            <a:miter lim="400000"/>
          </a:ln>
          <a:effectLst>
            <a:outerShdw sx="100000" sy="100000" kx="0" ky="0" algn="b" rotWithShape="0" blurRad="279400" dist="101600" dir="8100000">
              <a:srgbClr val="000000">
                <a:alpha val="4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420" name="矩形 9"/>
          <p:cNvSpPr txBox="1"/>
          <p:nvPr/>
        </p:nvSpPr>
        <p:spPr>
          <a:xfrm>
            <a:off x="1105433" y="866478"/>
            <a:ext cx="4032451" cy="35066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b="1">
                <a:latin typeface="Arial"/>
                <a:ea typeface="Arial"/>
                <a:cs typeface="Arial"/>
                <a:sym typeface="Arial"/>
              </a:defRPr>
            </a:lvl1pPr>
          </a:lstStyle>
          <a:p>
            <a:pPr/>
            <a:r>
              <a:t>  </a:t>
            </a:r>
          </a:p>
        </p:txBody>
      </p:sp>
      <p:sp>
        <p:nvSpPr>
          <p:cNvPr id="421" name="矩形 10"/>
          <p:cNvSpPr txBox="1"/>
          <p:nvPr/>
        </p:nvSpPr>
        <p:spPr>
          <a:xfrm>
            <a:off x="1372148" y="1047103"/>
            <a:ext cx="4032450" cy="89320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b="1">
                <a:latin typeface="Arial"/>
                <a:ea typeface="Arial"/>
                <a:cs typeface="Arial"/>
                <a:sym typeface="Arial"/>
              </a:defRPr>
            </a:pPr>
            <a:r>
              <a:t> </a:t>
            </a:r>
            <a:r>
              <a:rPr b="0">
                <a:solidFill>
                  <a:srgbClr val="0070C0"/>
                </a:solidFill>
                <a:latin typeface="黑体"/>
                <a:ea typeface="黑体"/>
                <a:cs typeface="黑体"/>
                <a:sym typeface="黑体"/>
              </a:rPr>
              <a:t>良好的操作体验</a:t>
            </a:r>
          </a:p>
          <a:p>
            <a:pPr>
              <a:defRPr>
                <a:solidFill>
                  <a:srgbClr val="0070C0"/>
                </a:solidFill>
                <a:latin typeface="黑体"/>
                <a:ea typeface="黑体"/>
                <a:cs typeface="黑体"/>
                <a:sym typeface="黑体"/>
              </a:defRPr>
            </a:pPr>
            <a:r>
              <a:t> </a:t>
            </a:r>
          </a:p>
          <a:p>
            <a:pPr>
              <a:defRPr sz="1400">
                <a:latin typeface="Arial"/>
                <a:ea typeface="Arial"/>
                <a:cs typeface="Arial"/>
                <a:sym typeface="Arial"/>
              </a:defRPr>
            </a:pPr>
            <a:r>
              <a:t>              </a:t>
            </a:r>
          </a:p>
        </p:txBody>
      </p:sp>
      <p:sp>
        <p:nvSpPr>
          <p:cNvPr id="422" name="标题 8"/>
          <p:cNvSpPr txBox="1"/>
          <p:nvPr/>
        </p:nvSpPr>
        <p:spPr>
          <a:xfrm>
            <a:off x="971598" y="292665"/>
            <a:ext cx="5897276" cy="424181"/>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chor="ctr">
            <a:spAutoFit/>
          </a:bodyPr>
          <a:lstStyle>
            <a:lvl1pPr defTabSz="1022985">
              <a:defRPr sz="2000">
                <a:solidFill>
                  <a:srgbClr val="595959"/>
                </a:solidFill>
                <a:latin typeface="微软雅黑"/>
                <a:ea typeface="微软雅黑"/>
                <a:cs typeface="微软雅黑"/>
                <a:sym typeface="微软雅黑"/>
              </a:defRPr>
            </a:lvl1pPr>
          </a:lstStyle>
          <a:p>
            <a:pPr/>
            <a:r>
              <a:t>二 、 包装材料的阻隔性检测方案</a:t>
            </a:r>
          </a:p>
        </p:txBody>
      </p:sp>
    </p:spTree>
  </p:cSld>
  <p:clrMapOvr>
    <a:masterClrMapping/>
  </p:clrMapOvr>
  <mc:AlternateContent xmlns:mc="http://schemas.openxmlformats.org/markup-compatibility/2006">
    <mc:Choice xmlns:p14="http://schemas.microsoft.com/office/powerpoint/2010/main" Requires="p14">
      <p:transition spd="slow" advClick="0" advTm="11000" p14:dur="12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9" presetID="2" grpId="1" fill="hold">
                                  <p:stCondLst>
                                    <p:cond delay="0"/>
                                  </p:stCondLst>
                                  <p:iterate type="el" backwards="0">
                                    <p:tmAbs val="0"/>
                                  </p:iterate>
                                  <p:childTnLst>
                                    <p:set>
                                      <p:cBhvr>
                                        <p:cTn id="6" fill="hold"/>
                                        <p:tgtEl>
                                          <p:spTgt spid="418"/>
                                        </p:tgtEl>
                                        <p:attrNameLst>
                                          <p:attrName>style.visibility</p:attrName>
                                        </p:attrNameLst>
                                      </p:cBhvr>
                                      <p:to>
                                        <p:strVal val="visible"/>
                                      </p:to>
                                    </p:set>
                                    <p:anim calcmode="lin" valueType="num">
                                      <p:cBhvr>
                                        <p:cTn id="7" dur="1000" fill="hold"/>
                                        <p:tgtEl>
                                          <p:spTgt spid="418"/>
                                        </p:tgtEl>
                                        <p:attrNameLst>
                                          <p:attrName>ppt_x</p:attrName>
                                        </p:attrNameLst>
                                      </p:cBhvr>
                                      <p:tavLst>
                                        <p:tav tm="0">
                                          <p:val>
                                            <p:strVal val="0-#ppt_w/2"/>
                                          </p:val>
                                        </p:tav>
                                        <p:tav tm="100000">
                                          <p:val>
                                            <p:strVal val="#ppt_x"/>
                                          </p:val>
                                        </p:tav>
                                      </p:tavLst>
                                    </p:anim>
                                    <p:anim calcmode="lin" valueType="num">
                                      <p:cBhvr>
                                        <p:cTn id="8" dur="1000" fill="hold"/>
                                        <p:tgtEl>
                                          <p:spTgt spid="418"/>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Class="entr" nodeType="afterEffect" presetSubtype="9" presetID="2" grpId="2" fill="hold">
                                  <p:stCondLst>
                                    <p:cond delay="1000"/>
                                  </p:stCondLst>
                                  <p:iterate type="el" backwards="0">
                                    <p:tmAbs val="0"/>
                                  </p:iterate>
                                  <p:childTnLst>
                                    <p:set>
                                      <p:cBhvr>
                                        <p:cTn id="11" fill="hold"/>
                                        <p:tgtEl>
                                          <p:spTgt spid="419"/>
                                        </p:tgtEl>
                                        <p:attrNameLst>
                                          <p:attrName>style.visibility</p:attrName>
                                        </p:attrNameLst>
                                      </p:cBhvr>
                                      <p:to>
                                        <p:strVal val="visible"/>
                                      </p:to>
                                    </p:set>
                                    <p:anim calcmode="lin" valueType="num">
                                      <p:cBhvr>
                                        <p:cTn id="12" dur="1000" fill="hold"/>
                                        <p:tgtEl>
                                          <p:spTgt spid="419"/>
                                        </p:tgtEl>
                                        <p:attrNameLst>
                                          <p:attrName>ppt_x</p:attrName>
                                        </p:attrNameLst>
                                      </p:cBhvr>
                                      <p:tavLst>
                                        <p:tav tm="0">
                                          <p:val>
                                            <p:strVal val="0-#ppt_w/2"/>
                                          </p:val>
                                        </p:tav>
                                        <p:tav tm="100000">
                                          <p:val>
                                            <p:strVal val="#ppt_x"/>
                                          </p:val>
                                        </p:tav>
                                      </p:tavLst>
                                    </p:anim>
                                    <p:anim calcmode="lin" valueType="num">
                                      <p:cBhvr>
                                        <p:cTn id="13" dur="1000" fill="hold"/>
                                        <p:tgtEl>
                                          <p:spTgt spid="419"/>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Class="emph" nodeType="clickEffect" presetSubtype="0" presetID="8" grpId="3" fill="hold">
                                  <p:stCondLst>
                                    <p:cond delay="0"/>
                                  </p:stCondLst>
                                  <p:childTnLst>
                                    <p:animRot by="21600000">
                                      <p:cBhvr>
                                        <p:cTn id="17" dur="2000" fill="hold"/>
                                        <p:tgtEl>
                                          <p:spTgt spid="420"/>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0" grpId="3"/>
      <p:bldP build="whole" bldLvl="1" animBg="1" rev="0" advAuto="0" spid="418" grpId="1"/>
      <p:bldP build="whole" bldLvl="1" animBg="1" rev="0" advAuto="0" spid="419" grpId="2"/>
    </p:bldLst>
  </p:timing>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4" name="矩形 10"/>
          <p:cNvSpPr/>
          <p:nvPr/>
        </p:nvSpPr>
        <p:spPr>
          <a:xfrm>
            <a:off x="3616280" y="847110"/>
            <a:ext cx="1455414" cy="1585314"/>
          </a:xfrm>
          <a:custGeom>
            <a:avLst/>
            <a:gdLst/>
            <a:ahLst/>
            <a:cxnLst>
              <a:cxn ang="0">
                <a:pos x="wd2" y="hd2"/>
              </a:cxn>
              <a:cxn ang="5400000">
                <a:pos x="wd2" y="hd2"/>
              </a:cxn>
              <a:cxn ang="10800000">
                <a:pos x="wd2" y="hd2"/>
              </a:cxn>
              <a:cxn ang="16200000">
                <a:pos x="wd2" y="hd2"/>
              </a:cxn>
            </a:cxnLst>
            <a:rect l="0" t="0" r="r" b="b"/>
            <a:pathLst>
              <a:path w="21593" h="21214" fill="norm" stroke="1" extrusionOk="0">
                <a:moveTo>
                  <a:pt x="10807" y="0"/>
                </a:moveTo>
                <a:cubicBezTo>
                  <a:pt x="11320" y="0"/>
                  <a:pt x="12171" y="358"/>
                  <a:pt x="12522" y="484"/>
                </a:cubicBezTo>
                <a:lnTo>
                  <a:pt x="19957" y="4246"/>
                </a:lnTo>
                <a:cubicBezTo>
                  <a:pt x="20065" y="4340"/>
                  <a:pt x="20390" y="4487"/>
                  <a:pt x="20466" y="4572"/>
                </a:cubicBezTo>
                <a:cubicBezTo>
                  <a:pt x="21255" y="5084"/>
                  <a:pt x="21519" y="5370"/>
                  <a:pt x="21570" y="6471"/>
                </a:cubicBezTo>
                <a:cubicBezTo>
                  <a:pt x="21600" y="6489"/>
                  <a:pt x="21559" y="7732"/>
                  <a:pt x="21593" y="7748"/>
                </a:cubicBezTo>
                <a:cubicBezTo>
                  <a:pt x="21596" y="8402"/>
                  <a:pt x="21526" y="13519"/>
                  <a:pt x="21525" y="14213"/>
                </a:cubicBezTo>
                <a:cubicBezTo>
                  <a:pt x="21523" y="14468"/>
                  <a:pt x="21542" y="14702"/>
                  <a:pt x="21540" y="14957"/>
                </a:cubicBezTo>
                <a:cubicBezTo>
                  <a:pt x="21465" y="16352"/>
                  <a:pt x="21485" y="16653"/>
                  <a:pt x="20296" y="17168"/>
                </a:cubicBezTo>
                <a:cubicBezTo>
                  <a:pt x="20324" y="17162"/>
                  <a:pt x="20885" y="16894"/>
                  <a:pt x="19417" y="17655"/>
                </a:cubicBezTo>
                <a:cubicBezTo>
                  <a:pt x="18238" y="18268"/>
                  <a:pt x="16305" y="19131"/>
                  <a:pt x="13101" y="20649"/>
                </a:cubicBezTo>
                <a:cubicBezTo>
                  <a:pt x="11624" y="21221"/>
                  <a:pt x="10493" y="21600"/>
                  <a:pt x="8315" y="20564"/>
                </a:cubicBezTo>
                <a:cubicBezTo>
                  <a:pt x="5931" y="19401"/>
                  <a:pt x="3990" y="18516"/>
                  <a:pt x="1559" y="17268"/>
                </a:cubicBezTo>
                <a:cubicBezTo>
                  <a:pt x="1063" y="16971"/>
                  <a:pt x="1010" y="16955"/>
                  <a:pt x="652" y="16655"/>
                </a:cubicBezTo>
                <a:cubicBezTo>
                  <a:pt x="155" y="16265"/>
                  <a:pt x="1" y="15741"/>
                  <a:pt x="11" y="14889"/>
                </a:cubicBezTo>
                <a:cubicBezTo>
                  <a:pt x="7" y="14756"/>
                  <a:pt x="4" y="14623"/>
                  <a:pt x="0" y="14490"/>
                </a:cubicBezTo>
                <a:lnTo>
                  <a:pt x="41" y="6901"/>
                </a:lnTo>
                <a:cubicBezTo>
                  <a:pt x="41" y="6735"/>
                  <a:pt x="41" y="6568"/>
                  <a:pt x="41" y="6401"/>
                </a:cubicBezTo>
                <a:cubicBezTo>
                  <a:pt x="46" y="5443"/>
                  <a:pt x="244" y="5187"/>
                  <a:pt x="1244" y="4518"/>
                </a:cubicBezTo>
                <a:lnTo>
                  <a:pt x="1758" y="4211"/>
                </a:lnTo>
                <a:lnTo>
                  <a:pt x="8955" y="568"/>
                </a:lnTo>
                <a:cubicBezTo>
                  <a:pt x="9636" y="186"/>
                  <a:pt x="10151" y="0"/>
                  <a:pt x="10807" y="0"/>
                </a:cubicBezTo>
                <a:close/>
              </a:path>
            </a:pathLst>
          </a:custGeom>
          <a:solidFill>
            <a:srgbClr val="9FD4A5"/>
          </a:solidFill>
          <a:ln w="12700">
            <a:miter lim="400000"/>
          </a:ln>
        </p:spPr>
        <p:txBody>
          <a:bodyPr lIns="45718" tIns="45718" rIns="45718" bIns="45718" anchor="ctr"/>
          <a:lstStyle/>
          <a:p>
            <a:pPr algn="ctr">
              <a:defRPr>
                <a:solidFill>
                  <a:srgbClr val="CCE8CF"/>
                </a:solidFill>
                <a:latin typeface="Impact"/>
                <a:ea typeface="Impact"/>
                <a:cs typeface="Impact"/>
                <a:sym typeface="Impact"/>
              </a:defRPr>
            </a:pPr>
          </a:p>
        </p:txBody>
      </p:sp>
      <p:sp>
        <p:nvSpPr>
          <p:cNvPr id="425" name="TextBox 4"/>
          <p:cNvSpPr txBox="1"/>
          <p:nvPr/>
        </p:nvSpPr>
        <p:spPr>
          <a:xfrm>
            <a:off x="976462" y="2715766"/>
            <a:ext cx="7884849" cy="635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3600">
                <a:solidFill>
                  <a:srgbClr val="404040"/>
                </a:solidFill>
                <a:latin typeface="微软雅黑"/>
                <a:ea typeface="微软雅黑"/>
                <a:cs typeface="微软雅黑"/>
                <a:sym typeface="微软雅黑"/>
              </a:defRPr>
            </a:lvl1pPr>
          </a:lstStyle>
          <a:p>
            <a:pPr/>
            <a:r>
              <a:t>包装材料的阻隔性应用案例及发展趋势</a:t>
            </a:r>
          </a:p>
        </p:txBody>
      </p:sp>
      <p:grpSp>
        <p:nvGrpSpPr>
          <p:cNvPr id="428" name="组合 6"/>
          <p:cNvGrpSpPr/>
          <p:nvPr/>
        </p:nvGrpSpPr>
        <p:grpSpPr>
          <a:xfrm>
            <a:off x="4094736" y="670797"/>
            <a:ext cx="1677557" cy="1828804"/>
            <a:chOff x="0" y="-1"/>
            <a:chExt cx="1677556" cy="1828802"/>
          </a:xfrm>
        </p:grpSpPr>
        <p:sp>
          <p:nvSpPr>
            <p:cNvPr id="426" name="矩形 10"/>
            <p:cNvSpPr/>
            <p:nvPr/>
          </p:nvSpPr>
          <p:spPr>
            <a:xfrm>
              <a:off x="0" y="-2"/>
              <a:ext cx="1677557" cy="1828804"/>
            </a:xfrm>
            <a:custGeom>
              <a:avLst/>
              <a:gdLst/>
              <a:ahLst/>
              <a:cxnLst>
                <a:cxn ang="0">
                  <a:pos x="wd2" y="hd2"/>
                </a:cxn>
                <a:cxn ang="5400000">
                  <a:pos x="wd2" y="hd2"/>
                </a:cxn>
                <a:cxn ang="10800000">
                  <a:pos x="wd2" y="hd2"/>
                </a:cxn>
                <a:cxn ang="16200000">
                  <a:pos x="wd2" y="hd2"/>
                </a:cxn>
              </a:cxnLst>
              <a:rect l="0" t="0" r="r" b="b"/>
              <a:pathLst>
                <a:path w="21593" h="21214" fill="norm" stroke="1" extrusionOk="0">
                  <a:moveTo>
                    <a:pt x="10807" y="0"/>
                  </a:moveTo>
                  <a:cubicBezTo>
                    <a:pt x="11320" y="0"/>
                    <a:pt x="12171" y="358"/>
                    <a:pt x="12522" y="483"/>
                  </a:cubicBezTo>
                  <a:lnTo>
                    <a:pt x="19957" y="4246"/>
                  </a:lnTo>
                  <a:cubicBezTo>
                    <a:pt x="20065" y="4340"/>
                    <a:pt x="20390" y="4487"/>
                    <a:pt x="20466" y="4572"/>
                  </a:cubicBezTo>
                  <a:cubicBezTo>
                    <a:pt x="21255" y="5084"/>
                    <a:pt x="21519" y="5370"/>
                    <a:pt x="21570" y="6471"/>
                  </a:cubicBezTo>
                  <a:cubicBezTo>
                    <a:pt x="21600" y="6489"/>
                    <a:pt x="21559" y="7732"/>
                    <a:pt x="21593" y="7748"/>
                  </a:cubicBezTo>
                  <a:cubicBezTo>
                    <a:pt x="21596" y="8402"/>
                    <a:pt x="21526" y="13519"/>
                    <a:pt x="21525" y="14213"/>
                  </a:cubicBezTo>
                  <a:cubicBezTo>
                    <a:pt x="21523" y="14468"/>
                    <a:pt x="21542" y="14702"/>
                    <a:pt x="21540" y="14957"/>
                  </a:cubicBezTo>
                  <a:cubicBezTo>
                    <a:pt x="21465" y="16352"/>
                    <a:pt x="21485" y="16653"/>
                    <a:pt x="20296" y="17168"/>
                  </a:cubicBezTo>
                  <a:cubicBezTo>
                    <a:pt x="20324" y="17162"/>
                    <a:pt x="20885" y="16894"/>
                    <a:pt x="19417" y="17655"/>
                  </a:cubicBezTo>
                  <a:cubicBezTo>
                    <a:pt x="18238" y="18268"/>
                    <a:pt x="16305" y="19131"/>
                    <a:pt x="13101" y="20649"/>
                  </a:cubicBezTo>
                  <a:cubicBezTo>
                    <a:pt x="11624" y="21221"/>
                    <a:pt x="10493" y="21600"/>
                    <a:pt x="8315" y="20564"/>
                  </a:cubicBezTo>
                  <a:cubicBezTo>
                    <a:pt x="5931" y="19401"/>
                    <a:pt x="3990" y="18516"/>
                    <a:pt x="1559" y="17268"/>
                  </a:cubicBezTo>
                  <a:cubicBezTo>
                    <a:pt x="1063" y="16971"/>
                    <a:pt x="1010" y="16955"/>
                    <a:pt x="652" y="16655"/>
                  </a:cubicBezTo>
                  <a:cubicBezTo>
                    <a:pt x="155" y="16265"/>
                    <a:pt x="1" y="15741"/>
                    <a:pt x="11" y="14889"/>
                  </a:cubicBezTo>
                  <a:cubicBezTo>
                    <a:pt x="7" y="14756"/>
                    <a:pt x="4" y="14623"/>
                    <a:pt x="0" y="14490"/>
                  </a:cubicBezTo>
                  <a:lnTo>
                    <a:pt x="41" y="6901"/>
                  </a:lnTo>
                  <a:cubicBezTo>
                    <a:pt x="41" y="6735"/>
                    <a:pt x="41" y="6568"/>
                    <a:pt x="41" y="6401"/>
                  </a:cubicBezTo>
                  <a:cubicBezTo>
                    <a:pt x="46" y="5443"/>
                    <a:pt x="244" y="5187"/>
                    <a:pt x="1244" y="4518"/>
                  </a:cubicBezTo>
                  <a:lnTo>
                    <a:pt x="1758" y="4211"/>
                  </a:lnTo>
                  <a:lnTo>
                    <a:pt x="8955" y="568"/>
                  </a:lnTo>
                  <a:cubicBezTo>
                    <a:pt x="9636" y="186"/>
                    <a:pt x="10151" y="0"/>
                    <a:pt x="10807" y="0"/>
                  </a:cubicBezTo>
                  <a:close/>
                </a:path>
              </a:pathLst>
            </a:custGeom>
            <a:gradFill flip="none" rotWithShape="1">
              <a:gsLst>
                <a:gs pos="0">
                  <a:srgbClr val="CCE8CF"/>
                </a:gs>
                <a:gs pos="50000">
                  <a:srgbClr val="BDE1C1"/>
                </a:gs>
                <a:gs pos="100000">
                  <a:srgbClr val="81C688"/>
                </a:gs>
              </a:gsLst>
              <a:lin ang="18900000" scaled="0"/>
            </a:gradFill>
            <a:ln w="15875" cap="flat">
              <a:solidFill>
                <a:srgbClr val="B5DEBA"/>
              </a:solidFill>
              <a:prstDash val="solid"/>
              <a:round/>
            </a:ln>
            <a:effectLst>
              <a:outerShdw sx="100000" sy="100000" kx="0" ky="0" algn="b" rotWithShape="0" blurRad="444500" dist="254000" dir="8100000">
                <a:srgbClr val="000000">
                  <a:alpha val="50000"/>
                </a:srgbClr>
              </a:outerShdw>
            </a:effectLst>
          </p:spPr>
          <p:txBody>
            <a:bodyPr wrap="square" lIns="45718" tIns="45718" rIns="45718" bIns="45718" numCol="1" anchor="ctr">
              <a:noAutofit/>
            </a:bodyPr>
            <a:lstStyle/>
            <a:p>
              <a:pPr algn="ctr">
                <a:defRPr>
                  <a:solidFill>
                    <a:srgbClr val="FFFFFF"/>
                  </a:solidFill>
                  <a:latin typeface="Arial"/>
                  <a:ea typeface="Arial"/>
                  <a:cs typeface="Arial"/>
                  <a:sym typeface="Arial"/>
                </a:defRPr>
              </a:pPr>
            </a:p>
          </p:txBody>
        </p:sp>
        <p:sp>
          <p:nvSpPr>
            <p:cNvPr id="427" name="KSO_Shape"/>
            <p:cNvSpPr/>
            <p:nvPr/>
          </p:nvSpPr>
          <p:spPr>
            <a:xfrm>
              <a:off x="555422" y="584946"/>
              <a:ext cx="566702" cy="6589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296"/>
                  </a:moveTo>
                  <a:lnTo>
                    <a:pt x="479" y="20296"/>
                  </a:lnTo>
                  <a:lnTo>
                    <a:pt x="479" y="9312"/>
                  </a:lnTo>
                  <a:lnTo>
                    <a:pt x="987" y="9156"/>
                  </a:lnTo>
                  <a:lnTo>
                    <a:pt x="6585" y="7468"/>
                  </a:lnTo>
                  <a:lnTo>
                    <a:pt x="6585" y="4429"/>
                  </a:lnTo>
                  <a:lnTo>
                    <a:pt x="7019" y="4254"/>
                  </a:lnTo>
                  <a:lnTo>
                    <a:pt x="16406" y="438"/>
                  </a:lnTo>
                  <a:lnTo>
                    <a:pt x="17489" y="0"/>
                  </a:lnTo>
                  <a:lnTo>
                    <a:pt x="17489" y="179"/>
                  </a:lnTo>
                  <a:lnTo>
                    <a:pt x="20446" y="1700"/>
                  </a:lnTo>
                  <a:lnTo>
                    <a:pt x="20446" y="20216"/>
                  </a:lnTo>
                  <a:lnTo>
                    <a:pt x="21600" y="20216"/>
                  </a:lnTo>
                  <a:lnTo>
                    <a:pt x="21600" y="21520"/>
                  </a:lnTo>
                  <a:lnTo>
                    <a:pt x="15972" y="21520"/>
                  </a:lnTo>
                  <a:lnTo>
                    <a:pt x="15972" y="2055"/>
                  </a:lnTo>
                  <a:lnTo>
                    <a:pt x="8099" y="5254"/>
                  </a:lnTo>
                  <a:lnTo>
                    <a:pt x="8099" y="7011"/>
                  </a:lnTo>
                  <a:lnTo>
                    <a:pt x="10381" y="6324"/>
                  </a:lnTo>
                  <a:lnTo>
                    <a:pt x="11260" y="6056"/>
                  </a:lnTo>
                  <a:lnTo>
                    <a:pt x="11260" y="6037"/>
                  </a:lnTo>
                  <a:lnTo>
                    <a:pt x="11286" y="6046"/>
                  </a:lnTo>
                  <a:lnTo>
                    <a:pt x="11382" y="6021"/>
                  </a:lnTo>
                  <a:lnTo>
                    <a:pt x="11382" y="6101"/>
                  </a:lnTo>
                  <a:lnTo>
                    <a:pt x="14328" y="7609"/>
                  </a:lnTo>
                  <a:lnTo>
                    <a:pt x="14328" y="20175"/>
                  </a:lnTo>
                  <a:lnTo>
                    <a:pt x="15497" y="20175"/>
                  </a:lnTo>
                  <a:lnTo>
                    <a:pt x="15497" y="21482"/>
                  </a:lnTo>
                  <a:lnTo>
                    <a:pt x="9872" y="21482"/>
                  </a:lnTo>
                  <a:lnTo>
                    <a:pt x="9872" y="7855"/>
                  </a:lnTo>
                  <a:lnTo>
                    <a:pt x="1996" y="10233"/>
                  </a:lnTo>
                  <a:lnTo>
                    <a:pt x="1996" y="21600"/>
                  </a:lnTo>
                  <a:lnTo>
                    <a:pt x="0" y="21600"/>
                  </a:lnTo>
                  <a:lnTo>
                    <a:pt x="0" y="20296"/>
                  </a:lnTo>
                  <a:close/>
                  <a:moveTo>
                    <a:pt x="2879" y="21434"/>
                  </a:moveTo>
                  <a:lnTo>
                    <a:pt x="8711" y="21434"/>
                  </a:lnTo>
                  <a:lnTo>
                    <a:pt x="8711" y="19139"/>
                  </a:lnTo>
                  <a:lnTo>
                    <a:pt x="5569" y="19315"/>
                  </a:lnTo>
                  <a:lnTo>
                    <a:pt x="2879" y="19468"/>
                  </a:lnTo>
                  <a:lnTo>
                    <a:pt x="2879" y="21434"/>
                  </a:lnTo>
                  <a:close/>
                  <a:moveTo>
                    <a:pt x="2879" y="12936"/>
                  </a:moveTo>
                  <a:lnTo>
                    <a:pt x="5569" y="12278"/>
                  </a:lnTo>
                  <a:lnTo>
                    <a:pt x="8711" y="11517"/>
                  </a:lnTo>
                  <a:lnTo>
                    <a:pt x="8711" y="9213"/>
                  </a:lnTo>
                  <a:lnTo>
                    <a:pt x="5569" y="10156"/>
                  </a:lnTo>
                  <a:lnTo>
                    <a:pt x="2879" y="10965"/>
                  </a:lnTo>
                  <a:lnTo>
                    <a:pt x="2879" y="12936"/>
                  </a:lnTo>
                  <a:close/>
                  <a:moveTo>
                    <a:pt x="2879" y="15742"/>
                  </a:moveTo>
                  <a:lnTo>
                    <a:pt x="5569" y="15301"/>
                  </a:lnTo>
                  <a:lnTo>
                    <a:pt x="8711" y="14790"/>
                  </a:lnTo>
                  <a:lnTo>
                    <a:pt x="8711" y="12492"/>
                  </a:lnTo>
                  <a:lnTo>
                    <a:pt x="5569" y="13179"/>
                  </a:lnTo>
                  <a:lnTo>
                    <a:pt x="2879" y="13774"/>
                  </a:lnTo>
                  <a:lnTo>
                    <a:pt x="2879" y="15742"/>
                  </a:lnTo>
                  <a:close/>
                  <a:moveTo>
                    <a:pt x="2879" y="18570"/>
                  </a:moveTo>
                  <a:lnTo>
                    <a:pt x="5569" y="18347"/>
                  </a:lnTo>
                  <a:lnTo>
                    <a:pt x="8711" y="18091"/>
                  </a:lnTo>
                  <a:lnTo>
                    <a:pt x="8711" y="15793"/>
                  </a:lnTo>
                  <a:lnTo>
                    <a:pt x="5569" y="16228"/>
                  </a:lnTo>
                  <a:lnTo>
                    <a:pt x="2879" y="16599"/>
                  </a:lnTo>
                  <a:lnTo>
                    <a:pt x="2879" y="18570"/>
                  </a:lnTo>
                  <a:close/>
                </a:path>
              </a:pathLst>
            </a:custGeom>
            <a:solidFill>
              <a:srgbClr val="44964D"/>
            </a:solidFill>
            <a:ln w="12700" cap="flat">
              <a:noFill/>
              <a:miter lim="400000"/>
            </a:ln>
            <a:effectLst/>
          </p:spPr>
          <p:txBody>
            <a:bodyPr wrap="square" lIns="45718" tIns="45718" rIns="45718" bIns="45718" numCol="1" anchor="ctr">
              <a:noAutofit/>
            </a:bodyPr>
            <a:lstStyle/>
            <a:p>
              <a:pPr algn="ctr">
                <a:defRPr>
                  <a:solidFill>
                    <a:srgbClr val="FFFFFF"/>
                  </a:solidFill>
                </a:defRPr>
              </a:pPr>
            </a:p>
          </p:txBody>
        </p:sp>
      </p:grpSp>
      <p:grpSp>
        <p:nvGrpSpPr>
          <p:cNvPr id="431" name="矩形 10"/>
          <p:cNvGrpSpPr/>
          <p:nvPr/>
        </p:nvGrpSpPr>
        <p:grpSpPr>
          <a:xfrm>
            <a:off x="3416420" y="493548"/>
            <a:ext cx="924716" cy="1008090"/>
            <a:chOff x="0" y="-1"/>
            <a:chExt cx="924715" cy="1008088"/>
          </a:xfrm>
        </p:grpSpPr>
        <p:sp>
          <p:nvSpPr>
            <p:cNvPr id="429" name="形状"/>
            <p:cNvSpPr/>
            <p:nvPr/>
          </p:nvSpPr>
          <p:spPr>
            <a:xfrm>
              <a:off x="-1" y="-2"/>
              <a:ext cx="924717" cy="1008090"/>
            </a:xfrm>
            <a:custGeom>
              <a:avLst/>
              <a:gdLst/>
              <a:ahLst/>
              <a:cxnLst>
                <a:cxn ang="0">
                  <a:pos x="wd2" y="hd2"/>
                </a:cxn>
                <a:cxn ang="5400000">
                  <a:pos x="wd2" y="hd2"/>
                </a:cxn>
                <a:cxn ang="10800000">
                  <a:pos x="wd2" y="hd2"/>
                </a:cxn>
                <a:cxn ang="16200000">
                  <a:pos x="wd2" y="hd2"/>
                </a:cxn>
              </a:cxnLst>
              <a:rect l="0" t="0" r="r" b="b"/>
              <a:pathLst>
                <a:path w="21593" h="21214" fill="norm" stroke="1" extrusionOk="0">
                  <a:moveTo>
                    <a:pt x="10807" y="0"/>
                  </a:moveTo>
                  <a:cubicBezTo>
                    <a:pt x="11320" y="0"/>
                    <a:pt x="12171" y="358"/>
                    <a:pt x="12522" y="483"/>
                  </a:cubicBezTo>
                  <a:lnTo>
                    <a:pt x="19957" y="4246"/>
                  </a:lnTo>
                  <a:cubicBezTo>
                    <a:pt x="20065" y="4340"/>
                    <a:pt x="20390" y="4487"/>
                    <a:pt x="20466" y="4572"/>
                  </a:cubicBezTo>
                  <a:cubicBezTo>
                    <a:pt x="21255" y="5084"/>
                    <a:pt x="21519" y="5370"/>
                    <a:pt x="21570" y="6471"/>
                  </a:cubicBezTo>
                  <a:cubicBezTo>
                    <a:pt x="21600" y="6489"/>
                    <a:pt x="21559" y="7732"/>
                    <a:pt x="21593" y="7748"/>
                  </a:cubicBezTo>
                  <a:cubicBezTo>
                    <a:pt x="21596" y="8402"/>
                    <a:pt x="21526" y="13519"/>
                    <a:pt x="21525" y="14213"/>
                  </a:cubicBezTo>
                  <a:cubicBezTo>
                    <a:pt x="21523" y="14468"/>
                    <a:pt x="21542" y="14702"/>
                    <a:pt x="21540" y="14957"/>
                  </a:cubicBezTo>
                  <a:cubicBezTo>
                    <a:pt x="21465" y="16352"/>
                    <a:pt x="21485" y="16653"/>
                    <a:pt x="20296" y="17168"/>
                  </a:cubicBezTo>
                  <a:cubicBezTo>
                    <a:pt x="20324" y="17162"/>
                    <a:pt x="20885" y="16894"/>
                    <a:pt x="19417" y="17655"/>
                  </a:cubicBezTo>
                  <a:cubicBezTo>
                    <a:pt x="18238" y="18268"/>
                    <a:pt x="16305" y="19131"/>
                    <a:pt x="13101" y="20649"/>
                  </a:cubicBezTo>
                  <a:cubicBezTo>
                    <a:pt x="11624" y="21221"/>
                    <a:pt x="10493" y="21600"/>
                    <a:pt x="8315" y="20564"/>
                  </a:cubicBezTo>
                  <a:cubicBezTo>
                    <a:pt x="5931" y="19401"/>
                    <a:pt x="3990" y="18516"/>
                    <a:pt x="1559" y="17268"/>
                  </a:cubicBezTo>
                  <a:cubicBezTo>
                    <a:pt x="1063" y="16971"/>
                    <a:pt x="1010" y="16955"/>
                    <a:pt x="652" y="16655"/>
                  </a:cubicBezTo>
                  <a:cubicBezTo>
                    <a:pt x="155" y="16265"/>
                    <a:pt x="1" y="15741"/>
                    <a:pt x="11" y="14889"/>
                  </a:cubicBezTo>
                  <a:cubicBezTo>
                    <a:pt x="7" y="14756"/>
                    <a:pt x="4" y="14623"/>
                    <a:pt x="0" y="14490"/>
                  </a:cubicBezTo>
                  <a:lnTo>
                    <a:pt x="41" y="6901"/>
                  </a:lnTo>
                  <a:cubicBezTo>
                    <a:pt x="41" y="6735"/>
                    <a:pt x="41" y="6568"/>
                    <a:pt x="41" y="6401"/>
                  </a:cubicBezTo>
                  <a:cubicBezTo>
                    <a:pt x="46" y="5443"/>
                    <a:pt x="244" y="5187"/>
                    <a:pt x="1244" y="4518"/>
                  </a:cubicBezTo>
                  <a:lnTo>
                    <a:pt x="1758" y="4211"/>
                  </a:lnTo>
                  <a:lnTo>
                    <a:pt x="8955" y="568"/>
                  </a:lnTo>
                  <a:cubicBezTo>
                    <a:pt x="9636" y="186"/>
                    <a:pt x="10151" y="0"/>
                    <a:pt x="10807" y="0"/>
                  </a:cubicBezTo>
                  <a:close/>
                </a:path>
              </a:pathLst>
            </a:custGeom>
            <a:gradFill flip="none" rotWithShape="1">
              <a:gsLst>
                <a:gs pos="0">
                  <a:srgbClr val="37AAFF"/>
                </a:gs>
                <a:gs pos="50000">
                  <a:schemeClr val="accent1"/>
                </a:gs>
                <a:gs pos="100000">
                  <a:srgbClr val="004C84"/>
                </a:gs>
              </a:gsLst>
              <a:lin ang="18900000" scaled="0"/>
            </a:gradFill>
            <a:ln w="15875" cap="flat">
              <a:solidFill>
                <a:srgbClr val="37AAFF"/>
              </a:solidFill>
              <a:prstDash val="solid"/>
              <a:round/>
            </a:ln>
            <a:effectLst/>
          </p:spPr>
          <p:txBody>
            <a:bodyPr wrap="square" lIns="45718" tIns="45718" rIns="45718" bIns="45718" numCol="1" anchor="ctr">
              <a:noAutofit/>
            </a:bodyPr>
            <a:lstStyle/>
            <a:p>
              <a:pPr algn="ctr">
                <a:defRPr sz="2800">
                  <a:solidFill>
                    <a:srgbClr val="FFFFFF"/>
                  </a:solidFill>
                  <a:latin typeface="Impact"/>
                  <a:ea typeface="Impact"/>
                  <a:cs typeface="Impact"/>
                  <a:sym typeface="Impact"/>
                </a:defRPr>
              </a:pPr>
            </a:p>
          </p:txBody>
        </p:sp>
        <p:sp>
          <p:nvSpPr>
            <p:cNvPr id="430" name="03"/>
            <p:cNvSpPr txBox="1"/>
            <p:nvPr/>
          </p:nvSpPr>
          <p:spPr>
            <a:xfrm>
              <a:off x="-1" y="178936"/>
              <a:ext cx="924712" cy="6502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sz="3600">
                  <a:solidFill>
                    <a:srgbClr val="FFFFFF"/>
                  </a:solidFill>
                  <a:latin typeface="Impact"/>
                  <a:ea typeface="Impact"/>
                  <a:cs typeface="Impact"/>
                  <a:sym typeface="Impact"/>
                </a:defRPr>
              </a:lvl1pPr>
            </a:lstStyle>
            <a:p>
              <a:pPr/>
              <a:r>
                <a:t>03</a:t>
              </a:r>
            </a:p>
          </p:txBody>
        </p:sp>
      </p:grpSp>
      <p:sp>
        <p:nvSpPr>
          <p:cNvPr id="432" name="椭圆 12"/>
          <p:cNvSpPr/>
          <p:nvPr/>
        </p:nvSpPr>
        <p:spPr>
          <a:xfrm>
            <a:off x="6276337" y="4108222"/>
            <a:ext cx="1131593" cy="1131593"/>
          </a:xfrm>
          <a:prstGeom prst="ellipse">
            <a:avLst/>
          </a:prstGeom>
          <a:gradFill>
            <a:gsLst>
              <a:gs pos="0">
                <a:srgbClr val="CCE8CF"/>
              </a:gs>
              <a:gs pos="50000">
                <a:srgbClr val="BDE1C1"/>
              </a:gs>
              <a:gs pos="100000">
                <a:srgbClr val="81C688"/>
              </a:gs>
            </a:gsLst>
            <a:lin ang="18900000"/>
          </a:gradFill>
          <a:ln w="19050">
            <a:solidFill>
              <a:srgbClr val="B5DEBA"/>
            </a:solidFill>
          </a:ln>
          <a:effectLst>
            <a:outerShdw sx="100000" sy="100000" kx="0" ky="0" algn="b" rotWithShape="0" blurRad="444500" dist="254000" dir="8100000">
              <a:srgbClr val="000000">
                <a:alpha val="5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433" name="椭圆 13"/>
          <p:cNvSpPr/>
          <p:nvPr/>
        </p:nvSpPr>
        <p:spPr>
          <a:xfrm>
            <a:off x="8436578" y="3843592"/>
            <a:ext cx="1131593" cy="1131593"/>
          </a:xfrm>
          <a:prstGeom prst="ellipse">
            <a:avLst/>
          </a:prstGeom>
          <a:gradFill>
            <a:gsLst>
              <a:gs pos="0">
                <a:srgbClr val="CCE8CF"/>
              </a:gs>
              <a:gs pos="50000">
                <a:srgbClr val="BDE1C1"/>
              </a:gs>
              <a:gs pos="100000">
                <a:srgbClr val="81C688"/>
              </a:gs>
            </a:gsLst>
            <a:lin ang="18900000"/>
          </a:gradFill>
          <a:ln w="19050">
            <a:solidFill>
              <a:srgbClr val="B5DEBA"/>
            </a:solidFill>
          </a:ln>
          <a:effectLst>
            <a:outerShdw sx="100000" sy="100000" kx="0" ky="0" algn="b" rotWithShape="0" blurRad="444500" dist="254000" dir="8100000">
              <a:srgbClr val="000000">
                <a:alpha val="5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434" name="椭圆 14"/>
          <p:cNvSpPr/>
          <p:nvPr/>
        </p:nvSpPr>
        <p:spPr>
          <a:xfrm>
            <a:off x="1947459" y="4716088"/>
            <a:ext cx="1131593" cy="1131593"/>
          </a:xfrm>
          <a:prstGeom prst="ellipse">
            <a:avLst/>
          </a:prstGeom>
          <a:gradFill>
            <a:gsLst>
              <a:gs pos="0">
                <a:srgbClr val="CCE8CF"/>
              </a:gs>
              <a:gs pos="50000">
                <a:srgbClr val="BDE1C1"/>
              </a:gs>
              <a:gs pos="100000">
                <a:srgbClr val="81C688"/>
              </a:gs>
            </a:gsLst>
            <a:lin ang="18900000"/>
          </a:gradFill>
          <a:ln w="19050">
            <a:solidFill>
              <a:srgbClr val="B5DEBA"/>
            </a:solidFill>
          </a:ln>
          <a:effectLst>
            <a:outerShdw sx="100000" sy="100000" kx="0" ky="0" algn="b" rotWithShape="0" blurRad="444500" dist="254000" dir="8100000">
              <a:srgbClr val="000000">
                <a:alpha val="5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435" name="椭圆 15"/>
          <p:cNvSpPr/>
          <p:nvPr/>
        </p:nvSpPr>
        <p:spPr>
          <a:xfrm>
            <a:off x="4752911" y="4607323"/>
            <a:ext cx="576003" cy="576003"/>
          </a:xfrm>
          <a:prstGeom prst="ellipse">
            <a:avLst/>
          </a:prstGeom>
          <a:gradFill>
            <a:gsLst>
              <a:gs pos="0">
                <a:srgbClr val="CCE8CF"/>
              </a:gs>
              <a:gs pos="50000">
                <a:srgbClr val="BDE1C1"/>
              </a:gs>
              <a:gs pos="100000">
                <a:srgbClr val="81C688"/>
              </a:gs>
            </a:gsLst>
            <a:lin ang="18900000"/>
          </a:gradFill>
          <a:ln w="19050">
            <a:solidFill>
              <a:srgbClr val="B5DEBA"/>
            </a:solidFill>
          </a:ln>
          <a:effectLst>
            <a:outerShdw sx="100000" sy="100000" kx="0" ky="0" algn="b" rotWithShape="0" blurRad="444500" dist="254000" dir="8100000">
              <a:srgbClr val="000000">
                <a:alpha val="5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436" name="椭圆 16"/>
          <p:cNvSpPr/>
          <p:nvPr/>
        </p:nvSpPr>
        <p:spPr>
          <a:xfrm>
            <a:off x="7753446" y="4716088"/>
            <a:ext cx="648003" cy="648003"/>
          </a:xfrm>
          <a:prstGeom prst="ellipse">
            <a:avLst/>
          </a:prstGeom>
          <a:solidFill>
            <a:schemeClr val="accent1"/>
          </a:solidFill>
          <a:ln w="12700">
            <a:miter lim="400000"/>
          </a:ln>
          <a:effectLst>
            <a:outerShdw sx="100000" sy="100000" kx="0" ky="0" algn="b" rotWithShape="0" blurRad="279400" dist="101600" dir="8100000">
              <a:srgbClr val="000000">
                <a:alpha val="4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437" name="椭圆 17"/>
          <p:cNvSpPr/>
          <p:nvPr/>
        </p:nvSpPr>
        <p:spPr>
          <a:xfrm>
            <a:off x="5412339" y="4932088"/>
            <a:ext cx="864003" cy="864003"/>
          </a:xfrm>
          <a:prstGeom prst="ellipse">
            <a:avLst/>
          </a:prstGeom>
          <a:solidFill>
            <a:schemeClr val="accent1"/>
          </a:solidFill>
          <a:ln w="12700">
            <a:miter lim="400000"/>
          </a:ln>
          <a:effectLst>
            <a:outerShdw sx="100000" sy="100000" kx="0" ky="0" algn="b" rotWithShape="0" blurRad="279400" dist="101600" dir="8100000">
              <a:srgbClr val="000000">
                <a:alpha val="4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438" name="椭圆 18"/>
          <p:cNvSpPr/>
          <p:nvPr/>
        </p:nvSpPr>
        <p:spPr>
          <a:xfrm>
            <a:off x="3160391" y="4327714"/>
            <a:ext cx="504003" cy="504003"/>
          </a:xfrm>
          <a:prstGeom prst="ellipse">
            <a:avLst/>
          </a:prstGeom>
          <a:gradFill>
            <a:gsLst>
              <a:gs pos="0">
                <a:srgbClr val="CCE8CF"/>
              </a:gs>
              <a:gs pos="50000">
                <a:srgbClr val="BDE1C1"/>
              </a:gs>
              <a:gs pos="100000">
                <a:srgbClr val="81C688"/>
              </a:gs>
            </a:gsLst>
            <a:lin ang="18900000"/>
          </a:gradFill>
          <a:ln w="19050">
            <a:solidFill>
              <a:srgbClr val="B5DEBA"/>
            </a:solidFill>
          </a:ln>
          <a:effectLst>
            <a:outerShdw sx="100000" sy="100000" kx="0" ky="0" algn="b" rotWithShape="0" blurRad="444500" dist="254000" dir="8100000">
              <a:srgbClr val="000000">
                <a:alpha val="5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439" name="椭圆 19"/>
          <p:cNvSpPr/>
          <p:nvPr/>
        </p:nvSpPr>
        <p:spPr>
          <a:xfrm>
            <a:off x="1259632" y="4607087"/>
            <a:ext cx="504003" cy="504002"/>
          </a:xfrm>
          <a:prstGeom prst="ellipse">
            <a:avLst/>
          </a:prstGeom>
          <a:solidFill>
            <a:schemeClr val="accent1"/>
          </a:solidFill>
          <a:ln w="12700">
            <a:miter lim="400000"/>
          </a:ln>
          <a:effectLst>
            <a:outerShdw sx="100000" sy="100000" kx="0" ky="0" algn="b" rotWithShape="0" blurRad="279400" dist="101600" dir="8100000">
              <a:srgbClr val="000000">
                <a:alpha val="4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440" name="椭圆 20"/>
          <p:cNvSpPr/>
          <p:nvPr/>
        </p:nvSpPr>
        <p:spPr>
          <a:xfrm>
            <a:off x="755631" y="5029882"/>
            <a:ext cx="504003" cy="504003"/>
          </a:xfrm>
          <a:prstGeom prst="ellipse">
            <a:avLst/>
          </a:prstGeom>
          <a:gradFill>
            <a:gsLst>
              <a:gs pos="0">
                <a:srgbClr val="CCE8CF"/>
              </a:gs>
              <a:gs pos="50000">
                <a:srgbClr val="BDE1C1"/>
              </a:gs>
              <a:gs pos="100000">
                <a:srgbClr val="81C688"/>
              </a:gs>
            </a:gsLst>
            <a:lin ang="18900000"/>
          </a:gradFill>
          <a:ln w="19050">
            <a:solidFill>
              <a:srgbClr val="B5DEBA"/>
            </a:solidFill>
          </a:ln>
          <a:effectLst>
            <a:outerShdw sx="100000" sy="100000" kx="0" ky="0" algn="b" rotWithShape="0" blurRad="444500" dist="254000" dir="8100000">
              <a:srgbClr val="000000">
                <a:alpha val="5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441" name="椭圆 21"/>
          <p:cNvSpPr/>
          <p:nvPr/>
        </p:nvSpPr>
        <p:spPr>
          <a:xfrm>
            <a:off x="251518" y="4891382"/>
            <a:ext cx="324003" cy="324003"/>
          </a:xfrm>
          <a:prstGeom prst="ellipse">
            <a:avLst/>
          </a:prstGeom>
          <a:gradFill>
            <a:gsLst>
              <a:gs pos="0">
                <a:srgbClr val="CCE8CF"/>
              </a:gs>
              <a:gs pos="50000">
                <a:srgbClr val="BDE1C1"/>
              </a:gs>
              <a:gs pos="100000">
                <a:srgbClr val="81C688"/>
              </a:gs>
            </a:gsLst>
            <a:lin ang="18900000"/>
          </a:gradFill>
          <a:ln w="19050">
            <a:solidFill>
              <a:srgbClr val="B5DEBA"/>
            </a:solidFill>
          </a:ln>
          <a:effectLst>
            <a:outerShdw sx="100000" sy="100000" kx="0" ky="0" algn="b" rotWithShape="0" blurRad="444500" dist="254000" dir="8100000">
              <a:srgbClr val="000000">
                <a:alpha val="5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442" name="椭圆 22"/>
          <p:cNvSpPr/>
          <p:nvPr/>
        </p:nvSpPr>
        <p:spPr>
          <a:xfrm>
            <a:off x="3927566" y="4512812"/>
            <a:ext cx="252003" cy="252003"/>
          </a:xfrm>
          <a:prstGeom prst="ellipse">
            <a:avLst/>
          </a:prstGeom>
          <a:solidFill>
            <a:schemeClr val="accent1"/>
          </a:solidFill>
          <a:ln w="12700">
            <a:miter lim="400000"/>
          </a:ln>
          <a:effectLst>
            <a:outerShdw sx="100000" sy="100000" kx="0" ky="0" algn="b" rotWithShape="0" blurRad="279400" dist="101600" dir="8100000">
              <a:srgbClr val="000000">
                <a:alpha val="4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443" name="椭圆 23"/>
          <p:cNvSpPr/>
          <p:nvPr/>
        </p:nvSpPr>
        <p:spPr>
          <a:xfrm>
            <a:off x="4382072" y="4283385"/>
            <a:ext cx="252003" cy="252003"/>
          </a:xfrm>
          <a:prstGeom prst="ellipse">
            <a:avLst/>
          </a:prstGeom>
          <a:gradFill>
            <a:gsLst>
              <a:gs pos="0">
                <a:srgbClr val="CCE8CF"/>
              </a:gs>
              <a:gs pos="50000">
                <a:srgbClr val="BDE1C1"/>
              </a:gs>
              <a:gs pos="100000">
                <a:srgbClr val="81C688"/>
              </a:gs>
            </a:gsLst>
            <a:lin ang="18900000"/>
          </a:gradFill>
          <a:ln>
            <a:solidFill>
              <a:srgbClr val="B5DEBA"/>
            </a:solidFill>
          </a:ln>
          <a:effectLst>
            <a:outerShdw sx="100000" sy="100000" kx="0" ky="0" algn="b" rotWithShape="0" blurRad="444500" dist="254000" dir="8100000">
              <a:srgbClr val="000000">
                <a:alpha val="5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444" name="椭圆 24"/>
          <p:cNvSpPr/>
          <p:nvPr/>
        </p:nvSpPr>
        <p:spPr>
          <a:xfrm>
            <a:off x="71519" y="4697867"/>
            <a:ext cx="180002" cy="180003"/>
          </a:xfrm>
          <a:prstGeom prst="ellipse">
            <a:avLst/>
          </a:prstGeom>
          <a:solidFill>
            <a:schemeClr val="accent1"/>
          </a:solidFill>
          <a:ln w="12700">
            <a:miter lim="400000"/>
          </a:ln>
          <a:effectLst>
            <a:outerShdw sx="100000" sy="100000" kx="0" ky="0" algn="b" rotWithShape="0" blurRad="279400" dist="101600" dir="8100000">
              <a:srgbClr val="000000">
                <a:alpha val="4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pic>
        <p:nvPicPr>
          <p:cNvPr id="445" name="手" descr="手"/>
          <p:cNvPicPr>
            <a:picLocks noChangeAspect="1"/>
          </p:cNvPicPr>
          <p:nvPr/>
        </p:nvPicPr>
        <p:blipFill>
          <a:blip r:embed="rId2">
            <a:extLst/>
          </a:blip>
          <a:stretch>
            <a:fillRect/>
          </a:stretch>
        </p:blipFill>
        <p:spPr>
          <a:xfrm>
            <a:off x="4139951" y="1563652"/>
            <a:ext cx="1549213" cy="442480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0" advTm="11000" p14:dur="1200">
        <p:push dir="u"/>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445"/>
                                        </p:tgtEl>
                                        <p:attrNameLst>
                                          <p:attrName>style.visibility</p:attrName>
                                        </p:attrNameLst>
                                      </p:cBhvr>
                                      <p:to>
                                        <p:strVal val="visible"/>
                                      </p:to>
                                    </p:set>
                                    <p:anim calcmode="lin" valueType="num">
                                      <p:cBhvr>
                                        <p:cTn id="7" dur="1000" fill="hold"/>
                                        <p:tgtEl>
                                          <p:spTgt spid="445"/>
                                        </p:tgtEl>
                                        <p:attrNameLst>
                                          <p:attrName>ppt_x</p:attrName>
                                        </p:attrNameLst>
                                      </p:cBhvr>
                                      <p:tavLst>
                                        <p:tav tm="0">
                                          <p:val>
                                            <p:strVal val="#ppt_x"/>
                                          </p:val>
                                        </p:tav>
                                        <p:tav tm="100000">
                                          <p:val>
                                            <p:strVal val="#ppt_x"/>
                                          </p:val>
                                        </p:tav>
                                      </p:tavLst>
                                    </p:anim>
                                    <p:anim calcmode="lin" valueType="num">
                                      <p:cBhvr>
                                        <p:cTn id="8" dur="1000" fill="hold"/>
                                        <p:tgtEl>
                                          <p:spTgt spid="44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Class="entr" nodeType="afterEffect" presetSubtype="16" presetID="23" grpId="2" fill="hold">
                                  <p:stCondLst>
                                    <p:cond delay="1500"/>
                                  </p:stCondLst>
                                  <p:iterate type="el" backwards="0">
                                    <p:tmAbs val="0"/>
                                  </p:iterate>
                                  <p:childTnLst>
                                    <p:set>
                                      <p:cBhvr>
                                        <p:cTn id="11" fill="hold"/>
                                        <p:tgtEl>
                                          <p:spTgt spid="424"/>
                                        </p:tgtEl>
                                        <p:attrNameLst>
                                          <p:attrName>style.visibility</p:attrName>
                                        </p:attrNameLst>
                                      </p:cBhvr>
                                      <p:to>
                                        <p:strVal val="visible"/>
                                      </p:to>
                                    </p:set>
                                    <p:anim calcmode="lin" valueType="num">
                                      <p:cBhvr>
                                        <p:cTn id="12" dur="250" fill="hold"/>
                                        <p:tgtEl>
                                          <p:spTgt spid="424"/>
                                        </p:tgtEl>
                                        <p:attrNameLst>
                                          <p:attrName>ppt_w</p:attrName>
                                        </p:attrNameLst>
                                      </p:cBhvr>
                                      <p:tavLst>
                                        <p:tav tm="0">
                                          <p:val>
                                            <p:fltVal val="0"/>
                                          </p:val>
                                        </p:tav>
                                        <p:tav tm="100000">
                                          <p:val>
                                            <p:strVal val="#ppt_w"/>
                                          </p:val>
                                        </p:tav>
                                      </p:tavLst>
                                    </p:anim>
                                    <p:anim calcmode="lin" valueType="num">
                                      <p:cBhvr>
                                        <p:cTn id="13" dur="250" fill="hold"/>
                                        <p:tgtEl>
                                          <p:spTgt spid="424"/>
                                        </p:tgtEl>
                                        <p:attrNameLst>
                                          <p:attrName>ppt_h</p:attrName>
                                        </p:attrNameLst>
                                      </p:cBhvr>
                                      <p:tavLst>
                                        <p:tav tm="0">
                                          <p:val>
                                            <p:fltVal val="0"/>
                                          </p:val>
                                        </p:tav>
                                        <p:tav tm="100000">
                                          <p:val>
                                            <p:strVal val="#ppt_h"/>
                                          </p:val>
                                        </p:tav>
                                      </p:tavLst>
                                    </p:anim>
                                  </p:childTnLst>
                                </p:cTn>
                              </p:par>
                            </p:childTnLst>
                          </p:cTn>
                        </p:par>
                        <p:par>
                          <p:cTn id="14" fill="hold">
                            <p:stCondLst>
                              <p:cond delay="2750"/>
                            </p:stCondLst>
                            <p:childTnLst>
                              <p:par>
                                <p:cTn id="15" presetClass="entr" nodeType="afterEffect" presetID="9" grpId="3" fill="hold">
                                  <p:stCondLst>
                                    <p:cond delay="1250"/>
                                  </p:stCondLst>
                                  <p:iterate type="el" backwards="0">
                                    <p:tmAbs val="0"/>
                                  </p:iterate>
                                  <p:childTnLst>
                                    <p:set>
                                      <p:cBhvr>
                                        <p:cTn id="16" fill="hold"/>
                                        <p:tgtEl>
                                          <p:spTgt spid="428"/>
                                        </p:tgtEl>
                                        <p:attrNameLst>
                                          <p:attrName>style.visibility</p:attrName>
                                        </p:attrNameLst>
                                      </p:cBhvr>
                                      <p:to>
                                        <p:strVal val="visible"/>
                                      </p:to>
                                    </p:set>
                                    <p:animEffect filter="dissolve" transition="in">
                                      <p:cBhvr>
                                        <p:cTn id="17" dur="250"/>
                                        <p:tgtEl>
                                          <p:spTgt spid="428"/>
                                        </p:tgtEl>
                                      </p:cBhvr>
                                    </p:animEffect>
                                  </p:childTnLst>
                                </p:cTn>
                              </p:par>
                            </p:childTnLst>
                          </p:cTn>
                        </p:par>
                        <p:par>
                          <p:cTn id="18" fill="hold">
                            <p:stCondLst>
                              <p:cond delay="0"/>
                            </p:stCondLst>
                            <p:childTnLst>
                              <p:par>
                                <p:cTn id="19" presetClass="path" nodeType="afterEffect" presetSubtype="0" presetID="-1" grpId="4" accel="50000" decel="50000" fill="hold">
                                  <p:stCondLst>
                                    <p:cond delay="0"/>
                                  </p:stCondLst>
                                  <p:childTnLst>
                                    <p:animMotion path="M 0.000000 0.000000 L -0.063020 -0.000622" origin="layout" pathEditMode="relative">
                                      <p:cBhvr>
                                        <p:cTn id="20" dur="1250" fill="hold"/>
                                        <p:tgtEl>
                                          <p:spTgt spid="428"/>
                                        </p:tgtEl>
                                        <p:attrNameLst>
                                          <p:attrName>ppt_x</p:attrName>
                                          <p:attrName>ppt_y</p:attrName>
                                        </p:attrNameLst>
                                      </p:cBhvr>
                                    </p:animMotion>
                                  </p:childTnLst>
                                </p:cTn>
                              </p:par>
                            </p:childTnLst>
                          </p:cTn>
                        </p:par>
                        <p:par>
                          <p:cTn id="21" fill="hold">
                            <p:stCondLst>
                              <p:cond delay="0"/>
                            </p:stCondLst>
                            <p:childTnLst>
                              <p:par>
                                <p:cTn id="22" presetClass="path" nodeType="afterEffect" presetSubtype="0" presetID="-1" grpId="5" accel="50000" decel="50000" fill="hold">
                                  <p:stCondLst>
                                    <p:cond delay="1250"/>
                                  </p:stCondLst>
                                  <p:childTnLst>
                                    <p:animMotion path="M 0.000000 0.000000 L 0.066835 -0.000929" origin="layout" pathEditMode="relative">
                                      <p:cBhvr>
                                        <p:cTn id="23" dur="1250" fill="hold"/>
                                        <p:tgtEl>
                                          <p:spTgt spid="445"/>
                                        </p:tgtEl>
                                        <p:attrNameLst>
                                          <p:attrName>ppt_x</p:attrName>
                                          <p:attrName>ppt_y</p:attrName>
                                        </p:attrNameLst>
                                      </p:cBhvr>
                                    </p:animMotion>
                                  </p:childTnLst>
                                </p:cTn>
                              </p:par>
                            </p:childTnLst>
                          </p:cTn>
                        </p:par>
                        <p:par>
                          <p:cTn id="24" fill="hold">
                            <p:stCondLst>
                              <p:cond delay="2500"/>
                            </p:stCondLst>
                            <p:childTnLst>
                              <p:par>
                                <p:cTn id="25" presetClass="exit" nodeType="afterEffect" presetSubtype="4" presetID="2" grpId="6" fill="hold">
                                  <p:stCondLst>
                                    <p:cond delay="0"/>
                                  </p:stCondLst>
                                  <p:iterate type="el" backwards="0">
                                    <p:tmAbs val="0"/>
                                  </p:iterate>
                                  <p:childTnLst>
                                    <p:anim calcmode="lin" valueType="num">
                                      <p:cBhvr>
                                        <p:cTn id="26" dur="500" fill="hold"/>
                                        <p:tgtEl>
                                          <p:spTgt spid="445"/>
                                        </p:tgtEl>
                                        <p:attrNameLst>
                                          <p:attrName>ppt_x</p:attrName>
                                        </p:attrNameLst>
                                      </p:cBhvr>
                                      <p:tavLst>
                                        <p:tav tm="0">
                                          <p:val>
                                            <p:strVal val="ppt_x"/>
                                          </p:val>
                                        </p:tav>
                                        <p:tav tm="100000">
                                          <p:val>
                                            <p:strVal val="ppt_x"/>
                                          </p:val>
                                        </p:tav>
                                      </p:tavLst>
                                    </p:anim>
                                    <p:anim calcmode="lin" valueType="num">
                                      <p:cBhvr>
                                        <p:cTn id="27" dur="500" fill="hold"/>
                                        <p:tgtEl>
                                          <p:spTgt spid="445"/>
                                        </p:tgtEl>
                                        <p:attrNameLst>
                                          <p:attrName>ppt_y</p:attrName>
                                        </p:attrNameLst>
                                      </p:cBhvr>
                                      <p:tavLst>
                                        <p:tav tm="0">
                                          <p:val>
                                            <p:strVal val="ppt_y"/>
                                          </p:val>
                                        </p:tav>
                                        <p:tav tm="100000">
                                          <p:val>
                                            <p:strVal val="1+ppt_h/2"/>
                                          </p:val>
                                        </p:tav>
                                      </p:tavLst>
                                    </p:anim>
                                    <p:set>
                                      <p:cBhvr>
                                        <p:cTn id="28" fill="hold">
                                          <p:stCondLst>
                                            <p:cond delay="499"/>
                                          </p:stCondLst>
                                        </p:cTn>
                                        <p:tgtEl>
                                          <p:spTgt spid="445"/>
                                        </p:tgtEl>
                                        <p:attrNameLst>
                                          <p:attrName>style.visibility</p:attrName>
                                        </p:attrNameLst>
                                      </p:cBhvr>
                                      <p:to>
                                        <p:strVal val="hidden"/>
                                      </p:to>
                                    </p:set>
                                  </p:childTnLst>
                                </p:cTn>
                              </p:par>
                            </p:childTnLst>
                          </p:cTn>
                        </p:par>
                        <p:par>
                          <p:cTn id="29" fill="hold">
                            <p:stCondLst>
                              <p:cond delay="3000"/>
                            </p:stCondLst>
                            <p:childTnLst>
                              <p:par>
                                <p:cTn id="30" presetClass="entr" nodeType="afterEffect" presetSubtype="9" presetID="15" grpId="7" fill="hold">
                                  <p:stCondLst>
                                    <p:cond delay="0"/>
                                  </p:stCondLst>
                                  <p:iterate type="el" backwards="0">
                                    <p:tmAbs val="0"/>
                                  </p:iterate>
                                  <p:childTnLst>
                                    <p:set>
                                      <p:cBhvr>
                                        <p:cTn id="31" fill="hold"/>
                                        <p:tgtEl>
                                          <p:spTgt spid="431"/>
                                        </p:tgtEl>
                                        <p:attrNameLst>
                                          <p:attrName>style.visibility</p:attrName>
                                        </p:attrNameLst>
                                      </p:cBhvr>
                                      <p:to>
                                        <p:strVal val="visible"/>
                                      </p:to>
                                    </p:set>
                                    <p:anim calcmode="lin" valueType="num">
                                      <p:cBhvr>
                                        <p:cTn id="32" dur="500" fill="hold"/>
                                        <p:tgtEl>
                                          <p:spTgt spid="431"/>
                                        </p:tgtEl>
                                        <p:attrNameLst>
                                          <p:attrName>ppt_w</p:attrName>
                                        </p:attrNameLst>
                                      </p:cBhvr>
                                      <p:tavLst>
                                        <p:tav tm="0">
                                          <p:val>
                                            <p:fltVal val="0"/>
                                          </p:val>
                                        </p:tav>
                                        <p:tav tm="100000">
                                          <p:val>
                                            <p:strVal val="#ppt_w"/>
                                          </p:val>
                                        </p:tav>
                                      </p:tavLst>
                                    </p:anim>
                                    <p:anim calcmode="lin" valueType="num">
                                      <p:cBhvr>
                                        <p:cTn id="33" dur="500" fill="hold"/>
                                        <p:tgtEl>
                                          <p:spTgt spid="431"/>
                                        </p:tgtEl>
                                        <p:attrNameLst>
                                          <p:attrName>ppt_h</p:attrName>
                                        </p:attrNameLst>
                                      </p:cBhvr>
                                      <p:tavLst>
                                        <p:tav tm="0">
                                          <p:val>
                                            <p:fltVal val="0"/>
                                          </p:val>
                                        </p:tav>
                                        <p:tav tm="100000">
                                          <p:val>
                                            <p:strVal val="#ppt_h"/>
                                          </p:val>
                                        </p:tav>
                                      </p:tavLst>
                                    </p:anim>
                                    <p:anim calcmode="lin" valueType="num">
                                      <p:cBhvr>
                                        <p:cTn id="34" dur="500" fill="hold"/>
                                        <p:tgtEl>
                                          <p:spTgt spid="431"/>
                                        </p:tgtEl>
                                        <p:attrNameLst>
                                          <p:attrName>ppt_x</p:attrName>
                                        </p:attrNameLst>
                                      </p:cBhvr>
                                      <p:tavLst>
                                        <p:tav tm="0" fmla="#ppt_x+(cos(-2*pi*(1-$))*-#ppt_x-sin(-2*pi*(1-$))*(1-#ppt_y))*(1-$)">
                                          <p:val>
                                            <p:fltVal val="0"/>
                                          </p:val>
                                        </p:tav>
                                        <p:tav tm="100000">
                                          <p:val>
                                            <p:fltVal val="1"/>
                                          </p:val>
                                        </p:tav>
                                      </p:tavLst>
                                    </p:anim>
                                    <p:anim calcmode="lin" valueType="num">
                                      <p:cBhvr>
                                        <p:cTn id="35" dur="500" fill="hold"/>
                                        <p:tgtEl>
                                          <p:spTgt spid="431"/>
                                        </p:tgtEl>
                                        <p:attrNameLst>
                                          <p:attrName>ppt_y</p:attrName>
                                        </p:attrNameLst>
                                      </p:cBhvr>
                                      <p:tavLst>
                                        <p:tav tm="0" fmla="#ppt_y+(sin(-2*pi*(1-$))*-#ppt_x+cos(-2*pi*(1-$))*(1-#ppt_y))*(1-$)">
                                          <p:val>
                                            <p:fltVal val="0"/>
                                          </p:val>
                                        </p:tav>
                                        <p:tav tm="100000">
                                          <p:val>
                                            <p:fltVal val="1"/>
                                          </p:val>
                                        </p:tav>
                                      </p:tavLst>
                                    </p:anim>
                                  </p:childTnLst>
                                </p:cTn>
                              </p:par>
                            </p:childTnLst>
                          </p:cTn>
                        </p:par>
                        <p:par>
                          <p:cTn id="36" fill="hold">
                            <p:stCondLst>
                              <p:cond delay="3500"/>
                            </p:stCondLst>
                            <p:childTnLst>
                              <p:par>
                                <p:cTn id="37" presetClass="entr" nodeType="afterEffect" presetSubtype="16" presetID="23" grpId="8" fill="hold">
                                  <p:stCondLst>
                                    <p:cond delay="0"/>
                                  </p:stCondLst>
                                  <p:iterate type="el" backwards="0">
                                    <p:tmAbs val="0"/>
                                  </p:iterate>
                                  <p:childTnLst>
                                    <p:set>
                                      <p:cBhvr>
                                        <p:cTn id="38" fill="hold"/>
                                        <p:tgtEl>
                                          <p:spTgt spid="433"/>
                                        </p:tgtEl>
                                        <p:attrNameLst>
                                          <p:attrName>style.visibility</p:attrName>
                                        </p:attrNameLst>
                                      </p:cBhvr>
                                      <p:to>
                                        <p:strVal val="visible"/>
                                      </p:to>
                                    </p:set>
                                    <p:anim calcmode="lin" valueType="num">
                                      <p:cBhvr>
                                        <p:cTn id="39" dur="500" fill="hold"/>
                                        <p:tgtEl>
                                          <p:spTgt spid="433"/>
                                        </p:tgtEl>
                                        <p:attrNameLst>
                                          <p:attrName>ppt_w</p:attrName>
                                        </p:attrNameLst>
                                      </p:cBhvr>
                                      <p:tavLst>
                                        <p:tav tm="0">
                                          <p:val>
                                            <p:fltVal val="0"/>
                                          </p:val>
                                        </p:tav>
                                        <p:tav tm="100000">
                                          <p:val>
                                            <p:strVal val="#ppt_w"/>
                                          </p:val>
                                        </p:tav>
                                      </p:tavLst>
                                    </p:anim>
                                    <p:anim calcmode="lin" valueType="num">
                                      <p:cBhvr>
                                        <p:cTn id="40" dur="500" fill="hold"/>
                                        <p:tgtEl>
                                          <p:spTgt spid="433"/>
                                        </p:tgtEl>
                                        <p:attrNameLst>
                                          <p:attrName>ppt_h</p:attrName>
                                        </p:attrNameLst>
                                      </p:cBhvr>
                                      <p:tavLst>
                                        <p:tav tm="0">
                                          <p:val>
                                            <p:fltVal val="0"/>
                                          </p:val>
                                        </p:tav>
                                        <p:tav tm="100000">
                                          <p:val>
                                            <p:strVal val="#ppt_h"/>
                                          </p:val>
                                        </p:tav>
                                      </p:tavLst>
                                    </p:anim>
                                  </p:childTnLst>
                                </p:cTn>
                              </p:par>
                            </p:childTnLst>
                          </p:cTn>
                        </p:par>
                        <p:par>
                          <p:cTn id="41" fill="hold">
                            <p:stCondLst>
                              <p:cond delay="4000"/>
                            </p:stCondLst>
                            <p:childTnLst>
                              <p:par>
                                <p:cTn id="42" presetClass="entr" nodeType="afterEffect" presetSubtype="16" presetID="23" grpId="9" fill="hold">
                                  <p:stCondLst>
                                    <p:cond delay="100"/>
                                  </p:stCondLst>
                                  <p:iterate type="el" backwards="0">
                                    <p:tmAbs val="0"/>
                                  </p:iterate>
                                  <p:childTnLst>
                                    <p:set>
                                      <p:cBhvr>
                                        <p:cTn id="43" fill="hold"/>
                                        <p:tgtEl>
                                          <p:spTgt spid="434"/>
                                        </p:tgtEl>
                                        <p:attrNameLst>
                                          <p:attrName>style.visibility</p:attrName>
                                        </p:attrNameLst>
                                      </p:cBhvr>
                                      <p:to>
                                        <p:strVal val="visible"/>
                                      </p:to>
                                    </p:set>
                                    <p:anim calcmode="lin" valueType="num">
                                      <p:cBhvr>
                                        <p:cTn id="44" dur="500" fill="hold"/>
                                        <p:tgtEl>
                                          <p:spTgt spid="434"/>
                                        </p:tgtEl>
                                        <p:attrNameLst>
                                          <p:attrName>ppt_w</p:attrName>
                                        </p:attrNameLst>
                                      </p:cBhvr>
                                      <p:tavLst>
                                        <p:tav tm="0">
                                          <p:val>
                                            <p:fltVal val="0"/>
                                          </p:val>
                                        </p:tav>
                                        <p:tav tm="100000">
                                          <p:val>
                                            <p:strVal val="#ppt_w"/>
                                          </p:val>
                                        </p:tav>
                                      </p:tavLst>
                                    </p:anim>
                                    <p:anim calcmode="lin" valueType="num">
                                      <p:cBhvr>
                                        <p:cTn id="45" dur="500" fill="hold"/>
                                        <p:tgtEl>
                                          <p:spTgt spid="434"/>
                                        </p:tgtEl>
                                        <p:attrNameLst>
                                          <p:attrName>ppt_h</p:attrName>
                                        </p:attrNameLst>
                                      </p:cBhvr>
                                      <p:tavLst>
                                        <p:tav tm="0">
                                          <p:val>
                                            <p:fltVal val="0"/>
                                          </p:val>
                                        </p:tav>
                                        <p:tav tm="100000">
                                          <p:val>
                                            <p:strVal val="#ppt_h"/>
                                          </p:val>
                                        </p:tav>
                                      </p:tavLst>
                                    </p:anim>
                                  </p:childTnLst>
                                </p:cTn>
                              </p:par>
                            </p:childTnLst>
                          </p:cTn>
                        </p:par>
                        <p:par>
                          <p:cTn id="46" fill="hold">
                            <p:stCondLst>
                              <p:cond delay="4600"/>
                            </p:stCondLst>
                            <p:childTnLst>
                              <p:par>
                                <p:cTn id="47" presetClass="entr" nodeType="afterEffect" presetSubtype="16" presetID="23" grpId="10" fill="hold">
                                  <p:stCondLst>
                                    <p:cond delay="103"/>
                                  </p:stCondLst>
                                  <p:iterate type="el" backwards="0">
                                    <p:tmAbs val="0"/>
                                  </p:iterate>
                                  <p:childTnLst>
                                    <p:set>
                                      <p:cBhvr>
                                        <p:cTn id="48" fill="hold"/>
                                        <p:tgtEl>
                                          <p:spTgt spid="435"/>
                                        </p:tgtEl>
                                        <p:attrNameLst>
                                          <p:attrName>style.visibility</p:attrName>
                                        </p:attrNameLst>
                                      </p:cBhvr>
                                      <p:to>
                                        <p:strVal val="visible"/>
                                      </p:to>
                                    </p:set>
                                    <p:anim calcmode="lin" valueType="num">
                                      <p:cBhvr>
                                        <p:cTn id="49" dur="589" fill="hold"/>
                                        <p:tgtEl>
                                          <p:spTgt spid="435"/>
                                        </p:tgtEl>
                                        <p:attrNameLst>
                                          <p:attrName>ppt_w</p:attrName>
                                        </p:attrNameLst>
                                      </p:cBhvr>
                                      <p:tavLst>
                                        <p:tav tm="0">
                                          <p:val>
                                            <p:fltVal val="0"/>
                                          </p:val>
                                        </p:tav>
                                        <p:tav tm="100000">
                                          <p:val>
                                            <p:strVal val="#ppt_w"/>
                                          </p:val>
                                        </p:tav>
                                      </p:tavLst>
                                    </p:anim>
                                    <p:anim calcmode="lin" valueType="num">
                                      <p:cBhvr>
                                        <p:cTn id="50" dur="589" fill="hold"/>
                                        <p:tgtEl>
                                          <p:spTgt spid="435"/>
                                        </p:tgtEl>
                                        <p:attrNameLst>
                                          <p:attrName>ppt_h</p:attrName>
                                        </p:attrNameLst>
                                      </p:cBhvr>
                                      <p:tavLst>
                                        <p:tav tm="0">
                                          <p:val>
                                            <p:fltVal val="0"/>
                                          </p:val>
                                        </p:tav>
                                        <p:tav tm="100000">
                                          <p:val>
                                            <p:strVal val="#ppt_h"/>
                                          </p:val>
                                        </p:tav>
                                      </p:tavLst>
                                    </p:anim>
                                  </p:childTnLst>
                                </p:cTn>
                              </p:par>
                            </p:childTnLst>
                          </p:cTn>
                        </p:par>
                        <p:par>
                          <p:cTn id="51" fill="hold">
                            <p:stCondLst>
                              <p:cond delay="5292"/>
                            </p:stCondLst>
                            <p:childTnLst>
                              <p:par>
                                <p:cTn id="52" presetClass="entr" nodeType="afterEffect" presetSubtype="16" presetID="23" grpId="11" fill="hold">
                                  <p:stCondLst>
                                    <p:cond delay="250"/>
                                  </p:stCondLst>
                                  <p:iterate type="el" backwards="0">
                                    <p:tmAbs val="0"/>
                                  </p:iterate>
                                  <p:childTnLst>
                                    <p:set>
                                      <p:cBhvr>
                                        <p:cTn id="53" fill="hold"/>
                                        <p:tgtEl>
                                          <p:spTgt spid="436"/>
                                        </p:tgtEl>
                                        <p:attrNameLst>
                                          <p:attrName>style.visibility</p:attrName>
                                        </p:attrNameLst>
                                      </p:cBhvr>
                                      <p:to>
                                        <p:strVal val="visible"/>
                                      </p:to>
                                    </p:set>
                                    <p:anim calcmode="lin" valueType="num">
                                      <p:cBhvr>
                                        <p:cTn id="54" dur="500" fill="hold"/>
                                        <p:tgtEl>
                                          <p:spTgt spid="436"/>
                                        </p:tgtEl>
                                        <p:attrNameLst>
                                          <p:attrName>ppt_w</p:attrName>
                                        </p:attrNameLst>
                                      </p:cBhvr>
                                      <p:tavLst>
                                        <p:tav tm="0">
                                          <p:val>
                                            <p:fltVal val="0"/>
                                          </p:val>
                                        </p:tav>
                                        <p:tav tm="100000">
                                          <p:val>
                                            <p:strVal val="#ppt_w"/>
                                          </p:val>
                                        </p:tav>
                                      </p:tavLst>
                                    </p:anim>
                                    <p:anim calcmode="lin" valueType="num">
                                      <p:cBhvr>
                                        <p:cTn id="55" dur="500" fill="hold"/>
                                        <p:tgtEl>
                                          <p:spTgt spid="436"/>
                                        </p:tgtEl>
                                        <p:attrNameLst>
                                          <p:attrName>ppt_h</p:attrName>
                                        </p:attrNameLst>
                                      </p:cBhvr>
                                      <p:tavLst>
                                        <p:tav tm="0">
                                          <p:val>
                                            <p:fltVal val="0"/>
                                          </p:val>
                                        </p:tav>
                                        <p:tav tm="100000">
                                          <p:val>
                                            <p:strVal val="#ppt_h"/>
                                          </p:val>
                                        </p:tav>
                                      </p:tavLst>
                                    </p:anim>
                                  </p:childTnLst>
                                </p:cTn>
                              </p:par>
                            </p:childTnLst>
                          </p:cTn>
                        </p:par>
                        <p:par>
                          <p:cTn id="56" fill="hold">
                            <p:stCondLst>
                              <p:cond delay="6042"/>
                            </p:stCondLst>
                            <p:childTnLst>
                              <p:par>
                                <p:cTn id="57" presetClass="entr" nodeType="afterEffect" presetSubtype="16" presetID="23" grpId="12" fill="hold">
                                  <p:stCondLst>
                                    <p:cond delay="350"/>
                                  </p:stCondLst>
                                  <p:iterate type="el" backwards="0">
                                    <p:tmAbs val="0"/>
                                  </p:iterate>
                                  <p:childTnLst>
                                    <p:set>
                                      <p:cBhvr>
                                        <p:cTn id="58" fill="hold"/>
                                        <p:tgtEl>
                                          <p:spTgt spid="432"/>
                                        </p:tgtEl>
                                        <p:attrNameLst>
                                          <p:attrName>style.visibility</p:attrName>
                                        </p:attrNameLst>
                                      </p:cBhvr>
                                      <p:to>
                                        <p:strVal val="visible"/>
                                      </p:to>
                                    </p:set>
                                    <p:anim calcmode="lin" valueType="num">
                                      <p:cBhvr>
                                        <p:cTn id="59" dur="500" fill="hold"/>
                                        <p:tgtEl>
                                          <p:spTgt spid="432"/>
                                        </p:tgtEl>
                                        <p:attrNameLst>
                                          <p:attrName>ppt_w</p:attrName>
                                        </p:attrNameLst>
                                      </p:cBhvr>
                                      <p:tavLst>
                                        <p:tav tm="0">
                                          <p:val>
                                            <p:fltVal val="0"/>
                                          </p:val>
                                        </p:tav>
                                        <p:tav tm="100000">
                                          <p:val>
                                            <p:strVal val="#ppt_w"/>
                                          </p:val>
                                        </p:tav>
                                      </p:tavLst>
                                    </p:anim>
                                    <p:anim calcmode="lin" valueType="num">
                                      <p:cBhvr>
                                        <p:cTn id="60" dur="500" fill="hold"/>
                                        <p:tgtEl>
                                          <p:spTgt spid="432"/>
                                        </p:tgtEl>
                                        <p:attrNameLst>
                                          <p:attrName>ppt_h</p:attrName>
                                        </p:attrNameLst>
                                      </p:cBhvr>
                                      <p:tavLst>
                                        <p:tav tm="0">
                                          <p:val>
                                            <p:fltVal val="0"/>
                                          </p:val>
                                        </p:tav>
                                        <p:tav tm="100000">
                                          <p:val>
                                            <p:strVal val="#ppt_h"/>
                                          </p:val>
                                        </p:tav>
                                      </p:tavLst>
                                    </p:anim>
                                  </p:childTnLst>
                                </p:cTn>
                              </p:par>
                            </p:childTnLst>
                          </p:cTn>
                        </p:par>
                        <p:par>
                          <p:cTn id="61" fill="hold">
                            <p:stCondLst>
                              <p:cond delay="6892"/>
                            </p:stCondLst>
                            <p:childTnLst>
                              <p:par>
                                <p:cTn id="62" presetClass="entr" nodeType="afterEffect" presetSubtype="16" presetID="23" grpId="13" fill="hold">
                                  <p:stCondLst>
                                    <p:cond delay="46"/>
                                  </p:stCondLst>
                                  <p:iterate type="el" backwards="0">
                                    <p:tmAbs val="0"/>
                                  </p:iterate>
                                  <p:childTnLst>
                                    <p:set>
                                      <p:cBhvr>
                                        <p:cTn id="63" fill="hold"/>
                                        <p:tgtEl>
                                          <p:spTgt spid="438"/>
                                        </p:tgtEl>
                                        <p:attrNameLst>
                                          <p:attrName>style.visibility</p:attrName>
                                        </p:attrNameLst>
                                      </p:cBhvr>
                                      <p:to>
                                        <p:strVal val="visible"/>
                                      </p:to>
                                    </p:set>
                                    <p:anim calcmode="lin" valueType="num">
                                      <p:cBhvr>
                                        <p:cTn id="64" dur="227" fill="hold"/>
                                        <p:tgtEl>
                                          <p:spTgt spid="438"/>
                                        </p:tgtEl>
                                        <p:attrNameLst>
                                          <p:attrName>ppt_w</p:attrName>
                                        </p:attrNameLst>
                                      </p:cBhvr>
                                      <p:tavLst>
                                        <p:tav tm="0">
                                          <p:val>
                                            <p:fltVal val="0"/>
                                          </p:val>
                                        </p:tav>
                                        <p:tav tm="100000">
                                          <p:val>
                                            <p:strVal val="#ppt_w"/>
                                          </p:val>
                                        </p:tav>
                                      </p:tavLst>
                                    </p:anim>
                                    <p:anim calcmode="lin" valueType="num">
                                      <p:cBhvr>
                                        <p:cTn id="65" dur="227" fill="hold"/>
                                        <p:tgtEl>
                                          <p:spTgt spid="438"/>
                                        </p:tgtEl>
                                        <p:attrNameLst>
                                          <p:attrName>ppt_h</p:attrName>
                                        </p:attrNameLst>
                                      </p:cBhvr>
                                      <p:tavLst>
                                        <p:tav tm="0">
                                          <p:val>
                                            <p:fltVal val="0"/>
                                          </p:val>
                                        </p:tav>
                                        <p:tav tm="100000">
                                          <p:val>
                                            <p:strVal val="#ppt_h"/>
                                          </p:val>
                                        </p:tav>
                                      </p:tavLst>
                                    </p:anim>
                                  </p:childTnLst>
                                </p:cTn>
                              </p:par>
                            </p:childTnLst>
                          </p:cTn>
                        </p:par>
                        <p:par>
                          <p:cTn id="66" fill="hold">
                            <p:stCondLst>
                              <p:cond delay="7165"/>
                            </p:stCondLst>
                            <p:childTnLst>
                              <p:par>
                                <p:cTn id="67" presetClass="entr" nodeType="afterEffect" presetSubtype="16" presetID="23" grpId="14" fill="hold">
                                  <p:stCondLst>
                                    <p:cond delay="46"/>
                                  </p:stCondLst>
                                  <p:iterate type="el" backwards="0">
                                    <p:tmAbs val="0"/>
                                  </p:iterate>
                                  <p:childTnLst>
                                    <p:set>
                                      <p:cBhvr>
                                        <p:cTn id="68" fill="hold"/>
                                        <p:tgtEl>
                                          <p:spTgt spid="437"/>
                                        </p:tgtEl>
                                        <p:attrNameLst>
                                          <p:attrName>style.visibility</p:attrName>
                                        </p:attrNameLst>
                                      </p:cBhvr>
                                      <p:to>
                                        <p:strVal val="visible"/>
                                      </p:to>
                                    </p:set>
                                    <p:anim calcmode="lin" valueType="num">
                                      <p:cBhvr>
                                        <p:cTn id="69" dur="500" fill="hold"/>
                                        <p:tgtEl>
                                          <p:spTgt spid="437"/>
                                        </p:tgtEl>
                                        <p:attrNameLst>
                                          <p:attrName>ppt_w</p:attrName>
                                        </p:attrNameLst>
                                      </p:cBhvr>
                                      <p:tavLst>
                                        <p:tav tm="0">
                                          <p:val>
                                            <p:fltVal val="0"/>
                                          </p:val>
                                        </p:tav>
                                        <p:tav tm="100000">
                                          <p:val>
                                            <p:strVal val="#ppt_w"/>
                                          </p:val>
                                        </p:tav>
                                      </p:tavLst>
                                    </p:anim>
                                    <p:anim calcmode="lin" valueType="num">
                                      <p:cBhvr>
                                        <p:cTn id="70" dur="500" fill="hold"/>
                                        <p:tgtEl>
                                          <p:spTgt spid="437"/>
                                        </p:tgtEl>
                                        <p:attrNameLst>
                                          <p:attrName>ppt_h</p:attrName>
                                        </p:attrNameLst>
                                      </p:cBhvr>
                                      <p:tavLst>
                                        <p:tav tm="0">
                                          <p:val>
                                            <p:fltVal val="0"/>
                                          </p:val>
                                        </p:tav>
                                        <p:tav tm="100000">
                                          <p:val>
                                            <p:strVal val="#ppt_h"/>
                                          </p:val>
                                        </p:tav>
                                      </p:tavLst>
                                    </p:anim>
                                  </p:childTnLst>
                                </p:cTn>
                              </p:par>
                            </p:childTnLst>
                          </p:cTn>
                        </p:par>
                        <p:par>
                          <p:cTn id="71" fill="hold">
                            <p:stCondLst>
                              <p:cond delay="7711"/>
                            </p:stCondLst>
                            <p:childTnLst>
                              <p:par>
                                <p:cTn id="72" presetClass="entr" nodeType="afterEffect" presetSubtype="16" presetID="23" grpId="15" fill="hold">
                                  <p:stCondLst>
                                    <p:cond delay="296"/>
                                  </p:stCondLst>
                                  <p:iterate type="el" backwards="0">
                                    <p:tmAbs val="0"/>
                                  </p:iterate>
                                  <p:childTnLst>
                                    <p:set>
                                      <p:cBhvr>
                                        <p:cTn id="73" fill="hold"/>
                                        <p:tgtEl>
                                          <p:spTgt spid="439"/>
                                        </p:tgtEl>
                                        <p:attrNameLst>
                                          <p:attrName>style.visibility</p:attrName>
                                        </p:attrNameLst>
                                      </p:cBhvr>
                                      <p:to>
                                        <p:strVal val="visible"/>
                                      </p:to>
                                    </p:set>
                                    <p:anim calcmode="lin" valueType="num">
                                      <p:cBhvr>
                                        <p:cTn id="74" dur="695" fill="hold"/>
                                        <p:tgtEl>
                                          <p:spTgt spid="439"/>
                                        </p:tgtEl>
                                        <p:attrNameLst>
                                          <p:attrName>ppt_w</p:attrName>
                                        </p:attrNameLst>
                                      </p:cBhvr>
                                      <p:tavLst>
                                        <p:tav tm="0">
                                          <p:val>
                                            <p:fltVal val="0"/>
                                          </p:val>
                                        </p:tav>
                                        <p:tav tm="100000">
                                          <p:val>
                                            <p:strVal val="#ppt_w"/>
                                          </p:val>
                                        </p:tav>
                                      </p:tavLst>
                                    </p:anim>
                                    <p:anim calcmode="lin" valueType="num">
                                      <p:cBhvr>
                                        <p:cTn id="75" dur="695" fill="hold"/>
                                        <p:tgtEl>
                                          <p:spTgt spid="439"/>
                                        </p:tgtEl>
                                        <p:attrNameLst>
                                          <p:attrName>ppt_h</p:attrName>
                                        </p:attrNameLst>
                                      </p:cBhvr>
                                      <p:tavLst>
                                        <p:tav tm="0">
                                          <p:val>
                                            <p:fltVal val="0"/>
                                          </p:val>
                                        </p:tav>
                                        <p:tav tm="100000">
                                          <p:val>
                                            <p:strVal val="#ppt_h"/>
                                          </p:val>
                                        </p:tav>
                                      </p:tavLst>
                                    </p:anim>
                                  </p:childTnLst>
                                </p:cTn>
                              </p:par>
                            </p:childTnLst>
                          </p:cTn>
                        </p:par>
                        <p:par>
                          <p:cTn id="76" fill="hold">
                            <p:stCondLst>
                              <p:cond delay="8702"/>
                            </p:stCondLst>
                            <p:childTnLst>
                              <p:par>
                                <p:cTn id="77" presetClass="entr" nodeType="afterEffect" presetSubtype="16" presetID="23" grpId="16" fill="hold">
                                  <p:stCondLst>
                                    <p:cond delay="382"/>
                                  </p:stCondLst>
                                  <p:iterate type="el" backwards="0">
                                    <p:tmAbs val="0"/>
                                  </p:iterate>
                                  <p:childTnLst>
                                    <p:set>
                                      <p:cBhvr>
                                        <p:cTn id="78" fill="hold"/>
                                        <p:tgtEl>
                                          <p:spTgt spid="440"/>
                                        </p:tgtEl>
                                        <p:attrNameLst>
                                          <p:attrName>style.visibility</p:attrName>
                                        </p:attrNameLst>
                                      </p:cBhvr>
                                      <p:to>
                                        <p:strVal val="visible"/>
                                      </p:to>
                                    </p:set>
                                    <p:anim calcmode="lin" valueType="num">
                                      <p:cBhvr>
                                        <p:cTn id="79" dur="500" fill="hold"/>
                                        <p:tgtEl>
                                          <p:spTgt spid="440"/>
                                        </p:tgtEl>
                                        <p:attrNameLst>
                                          <p:attrName>ppt_w</p:attrName>
                                        </p:attrNameLst>
                                      </p:cBhvr>
                                      <p:tavLst>
                                        <p:tav tm="0">
                                          <p:val>
                                            <p:fltVal val="0"/>
                                          </p:val>
                                        </p:tav>
                                        <p:tav tm="100000">
                                          <p:val>
                                            <p:strVal val="#ppt_w"/>
                                          </p:val>
                                        </p:tav>
                                      </p:tavLst>
                                    </p:anim>
                                    <p:anim calcmode="lin" valueType="num">
                                      <p:cBhvr>
                                        <p:cTn id="80" dur="500" fill="hold"/>
                                        <p:tgtEl>
                                          <p:spTgt spid="440"/>
                                        </p:tgtEl>
                                        <p:attrNameLst>
                                          <p:attrName>ppt_h</p:attrName>
                                        </p:attrNameLst>
                                      </p:cBhvr>
                                      <p:tavLst>
                                        <p:tav tm="0">
                                          <p:val>
                                            <p:fltVal val="0"/>
                                          </p:val>
                                        </p:tav>
                                        <p:tav tm="100000">
                                          <p:val>
                                            <p:strVal val="#ppt_h"/>
                                          </p:val>
                                        </p:tav>
                                      </p:tavLst>
                                    </p:anim>
                                  </p:childTnLst>
                                </p:cTn>
                              </p:par>
                            </p:childTnLst>
                          </p:cTn>
                        </p:par>
                        <p:par>
                          <p:cTn id="81" fill="hold">
                            <p:stCondLst>
                              <p:cond delay="9584"/>
                            </p:stCondLst>
                            <p:childTnLst>
                              <p:par>
                                <p:cTn id="82" presetClass="entr" nodeType="afterEffect" presetSubtype="16" presetID="23" grpId="17" fill="hold">
                                  <p:stCondLst>
                                    <p:cond delay="301"/>
                                  </p:stCondLst>
                                  <p:iterate type="el" backwards="0">
                                    <p:tmAbs val="0"/>
                                  </p:iterate>
                                  <p:childTnLst>
                                    <p:set>
                                      <p:cBhvr>
                                        <p:cTn id="83" fill="hold"/>
                                        <p:tgtEl>
                                          <p:spTgt spid="441"/>
                                        </p:tgtEl>
                                        <p:attrNameLst>
                                          <p:attrName>style.visibility</p:attrName>
                                        </p:attrNameLst>
                                      </p:cBhvr>
                                      <p:to>
                                        <p:strVal val="visible"/>
                                      </p:to>
                                    </p:set>
                                    <p:anim calcmode="lin" valueType="num">
                                      <p:cBhvr>
                                        <p:cTn id="84" dur="244" fill="hold"/>
                                        <p:tgtEl>
                                          <p:spTgt spid="441"/>
                                        </p:tgtEl>
                                        <p:attrNameLst>
                                          <p:attrName>ppt_w</p:attrName>
                                        </p:attrNameLst>
                                      </p:cBhvr>
                                      <p:tavLst>
                                        <p:tav tm="0">
                                          <p:val>
                                            <p:fltVal val="0"/>
                                          </p:val>
                                        </p:tav>
                                        <p:tav tm="100000">
                                          <p:val>
                                            <p:strVal val="#ppt_w"/>
                                          </p:val>
                                        </p:tav>
                                      </p:tavLst>
                                    </p:anim>
                                    <p:anim calcmode="lin" valueType="num">
                                      <p:cBhvr>
                                        <p:cTn id="85" dur="244" fill="hold"/>
                                        <p:tgtEl>
                                          <p:spTgt spid="441"/>
                                        </p:tgtEl>
                                        <p:attrNameLst>
                                          <p:attrName>ppt_h</p:attrName>
                                        </p:attrNameLst>
                                      </p:cBhvr>
                                      <p:tavLst>
                                        <p:tav tm="0">
                                          <p:val>
                                            <p:fltVal val="0"/>
                                          </p:val>
                                        </p:tav>
                                        <p:tav tm="100000">
                                          <p:val>
                                            <p:strVal val="#ppt_h"/>
                                          </p:val>
                                        </p:tav>
                                      </p:tavLst>
                                    </p:anim>
                                  </p:childTnLst>
                                </p:cTn>
                              </p:par>
                            </p:childTnLst>
                          </p:cTn>
                        </p:par>
                        <p:par>
                          <p:cTn id="86" fill="hold">
                            <p:stCondLst>
                              <p:cond delay="10129"/>
                            </p:stCondLst>
                            <p:childTnLst>
                              <p:par>
                                <p:cTn id="87" presetClass="entr" nodeType="afterEffect" presetSubtype="16" presetID="23" grpId="18" fill="hold">
                                  <p:stCondLst>
                                    <p:cond delay="500"/>
                                  </p:stCondLst>
                                  <p:iterate type="el" backwards="0">
                                    <p:tmAbs val="0"/>
                                  </p:iterate>
                                  <p:childTnLst>
                                    <p:set>
                                      <p:cBhvr>
                                        <p:cTn id="88" fill="hold"/>
                                        <p:tgtEl>
                                          <p:spTgt spid="442"/>
                                        </p:tgtEl>
                                        <p:attrNameLst>
                                          <p:attrName>style.visibility</p:attrName>
                                        </p:attrNameLst>
                                      </p:cBhvr>
                                      <p:to>
                                        <p:strVal val="visible"/>
                                      </p:to>
                                    </p:set>
                                    <p:anim calcmode="lin" valueType="num">
                                      <p:cBhvr>
                                        <p:cTn id="89" dur="534" fill="hold"/>
                                        <p:tgtEl>
                                          <p:spTgt spid="442"/>
                                        </p:tgtEl>
                                        <p:attrNameLst>
                                          <p:attrName>ppt_w</p:attrName>
                                        </p:attrNameLst>
                                      </p:cBhvr>
                                      <p:tavLst>
                                        <p:tav tm="0">
                                          <p:val>
                                            <p:fltVal val="0"/>
                                          </p:val>
                                        </p:tav>
                                        <p:tav tm="100000">
                                          <p:val>
                                            <p:strVal val="#ppt_w"/>
                                          </p:val>
                                        </p:tav>
                                      </p:tavLst>
                                    </p:anim>
                                    <p:anim calcmode="lin" valueType="num">
                                      <p:cBhvr>
                                        <p:cTn id="90" dur="534" fill="hold"/>
                                        <p:tgtEl>
                                          <p:spTgt spid="442"/>
                                        </p:tgtEl>
                                        <p:attrNameLst>
                                          <p:attrName>ppt_h</p:attrName>
                                        </p:attrNameLst>
                                      </p:cBhvr>
                                      <p:tavLst>
                                        <p:tav tm="0">
                                          <p:val>
                                            <p:fltVal val="0"/>
                                          </p:val>
                                        </p:tav>
                                        <p:tav tm="100000">
                                          <p:val>
                                            <p:strVal val="#ppt_h"/>
                                          </p:val>
                                        </p:tav>
                                      </p:tavLst>
                                    </p:anim>
                                  </p:childTnLst>
                                </p:cTn>
                              </p:par>
                            </p:childTnLst>
                          </p:cTn>
                        </p:par>
                        <p:par>
                          <p:cTn id="91" fill="hold">
                            <p:stCondLst>
                              <p:cond delay="11163"/>
                            </p:stCondLst>
                            <p:childTnLst>
                              <p:par>
                                <p:cTn id="92" presetClass="entr" nodeType="afterEffect" presetSubtype="16" presetID="23" grpId="19" fill="hold">
                                  <p:stCondLst>
                                    <p:cond delay="500"/>
                                  </p:stCondLst>
                                  <p:iterate type="el" backwards="0">
                                    <p:tmAbs val="0"/>
                                  </p:iterate>
                                  <p:childTnLst>
                                    <p:set>
                                      <p:cBhvr>
                                        <p:cTn id="93" fill="hold"/>
                                        <p:tgtEl>
                                          <p:spTgt spid="443"/>
                                        </p:tgtEl>
                                        <p:attrNameLst>
                                          <p:attrName>style.visibility</p:attrName>
                                        </p:attrNameLst>
                                      </p:cBhvr>
                                      <p:to>
                                        <p:strVal val="visible"/>
                                      </p:to>
                                    </p:set>
                                    <p:anim calcmode="lin" valueType="num">
                                      <p:cBhvr>
                                        <p:cTn id="94" dur="106" fill="hold"/>
                                        <p:tgtEl>
                                          <p:spTgt spid="443"/>
                                        </p:tgtEl>
                                        <p:attrNameLst>
                                          <p:attrName>ppt_w</p:attrName>
                                        </p:attrNameLst>
                                      </p:cBhvr>
                                      <p:tavLst>
                                        <p:tav tm="0">
                                          <p:val>
                                            <p:fltVal val="0"/>
                                          </p:val>
                                        </p:tav>
                                        <p:tav tm="100000">
                                          <p:val>
                                            <p:strVal val="#ppt_w"/>
                                          </p:val>
                                        </p:tav>
                                      </p:tavLst>
                                    </p:anim>
                                    <p:anim calcmode="lin" valueType="num">
                                      <p:cBhvr>
                                        <p:cTn id="95" dur="106" fill="hold"/>
                                        <p:tgtEl>
                                          <p:spTgt spid="443"/>
                                        </p:tgtEl>
                                        <p:attrNameLst>
                                          <p:attrName>ppt_h</p:attrName>
                                        </p:attrNameLst>
                                      </p:cBhvr>
                                      <p:tavLst>
                                        <p:tav tm="0">
                                          <p:val>
                                            <p:fltVal val="0"/>
                                          </p:val>
                                        </p:tav>
                                        <p:tav tm="100000">
                                          <p:val>
                                            <p:strVal val="#ppt_h"/>
                                          </p:val>
                                        </p:tav>
                                      </p:tavLst>
                                    </p:anim>
                                  </p:childTnLst>
                                </p:cTn>
                              </p:par>
                            </p:childTnLst>
                          </p:cTn>
                        </p:par>
                        <p:par>
                          <p:cTn id="96" fill="hold">
                            <p:stCondLst>
                              <p:cond delay="11769"/>
                            </p:stCondLst>
                            <p:childTnLst>
                              <p:par>
                                <p:cTn id="97" presetClass="entr" nodeType="afterEffect" presetSubtype="16" presetID="23" grpId="20" fill="hold">
                                  <p:stCondLst>
                                    <p:cond delay="401"/>
                                  </p:stCondLst>
                                  <p:iterate type="el" backwards="0">
                                    <p:tmAbs val="0"/>
                                  </p:iterate>
                                  <p:childTnLst>
                                    <p:set>
                                      <p:cBhvr>
                                        <p:cTn id="98" fill="hold"/>
                                        <p:tgtEl>
                                          <p:spTgt spid="444"/>
                                        </p:tgtEl>
                                        <p:attrNameLst>
                                          <p:attrName>style.visibility</p:attrName>
                                        </p:attrNameLst>
                                      </p:cBhvr>
                                      <p:to>
                                        <p:strVal val="visible"/>
                                      </p:to>
                                    </p:set>
                                    <p:anim calcmode="lin" valueType="num">
                                      <p:cBhvr>
                                        <p:cTn id="99" dur="500" fill="hold"/>
                                        <p:tgtEl>
                                          <p:spTgt spid="444"/>
                                        </p:tgtEl>
                                        <p:attrNameLst>
                                          <p:attrName>ppt_w</p:attrName>
                                        </p:attrNameLst>
                                      </p:cBhvr>
                                      <p:tavLst>
                                        <p:tav tm="0">
                                          <p:val>
                                            <p:fltVal val="0"/>
                                          </p:val>
                                        </p:tav>
                                        <p:tav tm="100000">
                                          <p:val>
                                            <p:strVal val="#ppt_w"/>
                                          </p:val>
                                        </p:tav>
                                      </p:tavLst>
                                    </p:anim>
                                    <p:anim calcmode="lin" valueType="num">
                                      <p:cBhvr>
                                        <p:cTn id="100" dur="500" fill="hold"/>
                                        <p:tgtEl>
                                          <p:spTgt spid="444"/>
                                        </p:tgtEl>
                                        <p:attrNameLst>
                                          <p:attrName>ppt_h</p:attrName>
                                        </p:attrNameLst>
                                      </p:cBhvr>
                                      <p:tavLst>
                                        <p:tav tm="0">
                                          <p:val>
                                            <p:fltVal val="0"/>
                                          </p:val>
                                        </p:tav>
                                        <p:tav tm="100000">
                                          <p:val>
                                            <p:strVal val="#ppt_h"/>
                                          </p:val>
                                        </p:tav>
                                      </p:tavLst>
                                    </p:anim>
                                  </p:childTnLst>
                                </p:cTn>
                              </p:par>
                            </p:childTnLst>
                          </p:cTn>
                        </p:par>
                        <p:par>
                          <p:cTn id="101" fill="hold">
                            <p:stCondLst>
                              <p:cond delay="0"/>
                            </p:stCondLst>
                            <p:childTnLst>
                              <p:par>
                                <p:cTn id="102" presetClass="emph" nodeType="afterEffect" presetSubtype="0" presetID="26" grpId="21" fill="hold">
                                  <p:stCondLst>
                                    <p:cond delay="0"/>
                                  </p:stCondLst>
                                  <p:childTnLst>
                                    <p:animEffect filter="fade" transition="out">
                                      <p:cBhvr>
                                        <p:cTn id="103" dur="500" fill="hold" tmFilter="0, 0; .2, .5; .8, .5; 1, 0"/>
                                        <p:tgtEl>
                                          <p:spTgt spid="433"/>
                                        </p:tgtEl>
                                      </p:cBhvr>
                                    </p:animEffect>
                                    <p:animScale>
                                      <p:cBhvr>
                                        <p:cTn id="104" dur="250" fill="hold" autoRev="1"/>
                                        <p:tgtEl>
                                          <p:spTgt spid="433"/>
                                        </p:tgtEl>
                                      </p:cBhvr>
                                      <p:by x="105000" y="105000"/>
                                    </p:animScale>
                                  </p:childTnLst>
                                </p:cTn>
                              </p:par>
                            </p:childTnLst>
                          </p:cTn>
                        </p:par>
                        <p:par>
                          <p:cTn id="105" fill="hold">
                            <p:stCondLst>
                              <p:cond delay="0"/>
                            </p:stCondLst>
                            <p:childTnLst>
                              <p:par>
                                <p:cTn id="106" presetClass="emph" nodeType="afterEffect" presetSubtype="0" presetID="26" grpId="22" fill="hold">
                                  <p:stCondLst>
                                    <p:cond delay="300"/>
                                  </p:stCondLst>
                                  <p:childTnLst>
                                    <p:animEffect filter="fade" transition="out">
                                      <p:cBhvr>
                                        <p:cTn id="107" dur="350" fill="hold" tmFilter="0, 0; .2, .5; .8, .5; 1, 0"/>
                                        <p:tgtEl>
                                          <p:spTgt spid="434"/>
                                        </p:tgtEl>
                                      </p:cBhvr>
                                    </p:animEffect>
                                    <p:animScale>
                                      <p:cBhvr>
                                        <p:cTn id="108" dur="175" fill="hold" autoRev="1"/>
                                        <p:tgtEl>
                                          <p:spTgt spid="434"/>
                                        </p:tgtEl>
                                      </p:cBhvr>
                                      <p:by x="105000" y="105000"/>
                                    </p:animScale>
                                  </p:childTnLst>
                                </p:cTn>
                              </p:par>
                            </p:childTnLst>
                          </p:cTn>
                        </p:par>
                        <p:par>
                          <p:cTn id="109" fill="hold">
                            <p:stCondLst>
                              <p:cond delay="0"/>
                            </p:stCondLst>
                            <p:childTnLst>
                              <p:par>
                                <p:cTn id="110" presetClass="emph" nodeType="afterEffect" presetSubtype="0" presetID="26" grpId="23" fill="hold">
                                  <p:stCondLst>
                                    <p:cond delay="500"/>
                                  </p:stCondLst>
                                  <p:childTnLst>
                                    <p:animEffect filter="fade" transition="out">
                                      <p:cBhvr>
                                        <p:cTn id="111" dur="250" fill="hold" tmFilter="0, 0; .2, .5; .8, .5; 1, 0"/>
                                        <p:tgtEl>
                                          <p:spTgt spid="439"/>
                                        </p:tgtEl>
                                      </p:cBhvr>
                                    </p:animEffect>
                                    <p:animScale>
                                      <p:cBhvr>
                                        <p:cTn id="112" dur="125" fill="hold" autoRev="1"/>
                                        <p:tgtEl>
                                          <p:spTgt spid="439"/>
                                        </p:tgtEl>
                                      </p:cBhvr>
                                      <p:by x="105000" y="105000"/>
                                    </p:animScale>
                                  </p:childTnLst>
                                </p:cTn>
                              </p:par>
                            </p:childTnLst>
                          </p:cTn>
                        </p:par>
                        <p:par>
                          <p:cTn id="113" fill="hold">
                            <p:stCondLst>
                              <p:cond delay="0"/>
                            </p:stCondLst>
                            <p:childTnLst>
                              <p:par>
                                <p:cTn id="114" presetClass="emph" nodeType="afterEffect" presetSubtype="0" presetID="26" grpId="24" fill="hold">
                                  <p:stCondLst>
                                    <p:cond delay="150"/>
                                  </p:stCondLst>
                                  <p:childTnLst>
                                    <p:animEffect filter="fade" transition="out">
                                      <p:cBhvr>
                                        <p:cTn id="115" dur="400" fill="hold" tmFilter="0, 0; .2, .5; .8, .5; 1, 0"/>
                                        <p:tgtEl>
                                          <p:spTgt spid="432"/>
                                        </p:tgtEl>
                                      </p:cBhvr>
                                    </p:animEffect>
                                    <p:animScale>
                                      <p:cBhvr>
                                        <p:cTn id="116" dur="200" fill="hold" autoRev="1"/>
                                        <p:tgtEl>
                                          <p:spTgt spid="432"/>
                                        </p:tgtEl>
                                      </p:cBhvr>
                                      <p:by x="105000" y="105000"/>
                                    </p:animScale>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3" grpId="8"/>
      <p:bldP build="whole" bldLvl="1" animBg="1" rev="0" advAuto="0" spid="445" grpId="1"/>
      <p:bldP build="whole" bldLvl="1" animBg="1" rev="0" advAuto="0" spid="434" grpId="9"/>
      <p:bldP build="whole" bldLvl="1" animBg="1" rev="0" advAuto="0" spid="436" grpId="11"/>
      <p:bldP build="whole" bldLvl="1" animBg="1" rev="0" advAuto="0" spid="432" grpId="12"/>
      <p:bldP build="whole" bldLvl="1" animBg="1" rev="0" advAuto="0" spid="445" grpId="6"/>
      <p:bldP build="whole" bldLvl="1" animBg="1" rev="0" advAuto="0" spid="443" grpId="19"/>
      <p:bldP build="whole" bldLvl="1" animBg="1" rev="0" advAuto="0" spid="431" grpId="7"/>
      <p:bldP build="whole" bldLvl="1" animBg="1" rev="0" advAuto="0" spid="438" grpId="13"/>
      <p:bldP build="whole" bldLvl="1" animBg="1" rev="0" advAuto="0" spid="433" grpId="21"/>
      <p:bldP build="whole" bldLvl="1" animBg="1" rev="0" advAuto="0" spid="440" grpId="16"/>
      <p:bldP build="whole" bldLvl="1" animBg="1" rev="0" advAuto="0" spid="424" grpId="2"/>
      <p:bldP build="whole" bldLvl="1" animBg="1" rev="0" advAuto="0" spid="435" grpId="10"/>
      <p:bldP build="whole" bldLvl="1" animBg="1" rev="0" advAuto="0" spid="434" grpId="22"/>
      <p:bldP build="whole" bldLvl="1" animBg="1" rev="0" advAuto="0" spid="432" grpId="24"/>
      <p:bldP build="whole" bldLvl="1" animBg="1" rev="0" advAuto="0" spid="428" grpId="3"/>
      <p:bldP build="whole" bldLvl="1" animBg="1" rev="0" advAuto="0" spid="439" grpId="15"/>
      <p:bldP build="whole" bldLvl="1" animBg="1" rev="0" advAuto="0" spid="441" grpId="17"/>
      <p:bldP build="whole" bldLvl="1" animBg="1" rev="0" advAuto="0" spid="442" grpId="18"/>
      <p:bldP build="whole" bldLvl="1" animBg="1" rev="0" advAuto="0" spid="444" grpId="20"/>
      <p:bldP build="whole" bldLvl="1" animBg="1" rev="0" advAuto="0" spid="437" grpId="14"/>
      <p:bldP build="whole" bldLvl="1" animBg="1" rev="0" advAuto="0" spid="439" grpId="23"/>
    </p:bldLst>
  </p:timing>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7" name="Rectangle 2"/>
          <p:cNvSpPr txBox="1"/>
          <p:nvPr>
            <p:ph type="title"/>
          </p:nvPr>
        </p:nvSpPr>
        <p:spPr>
          <a:xfrm>
            <a:off x="800100" y="1168003"/>
            <a:ext cx="7340600" cy="1264447"/>
          </a:xfrm>
          <a:prstGeom prst="rect">
            <a:avLst/>
          </a:prstGeom>
        </p:spPr>
        <p:txBody>
          <a:bodyPr/>
          <a:lstStyle/>
          <a:p>
            <a:pPr defTabSz="859307">
              <a:defRPr b="1" sz="2300">
                <a:solidFill>
                  <a:srgbClr val="000099"/>
                </a:solidFill>
              </a:defRPr>
            </a:pPr>
            <a:r>
              <a:t>Case Studies--- Food Safety Application</a:t>
            </a:r>
            <a:br/>
            <a:br/>
            <a:r>
              <a:rPr b="0" sz="2600">
                <a:latin typeface="楷体_GB2312"/>
                <a:ea typeface="楷体_GB2312"/>
                <a:cs typeface="楷体_GB2312"/>
                <a:sym typeface="楷体_GB2312"/>
              </a:rPr>
              <a:t>阻隔性与食品安全应用举例</a:t>
            </a:r>
          </a:p>
        </p:txBody>
      </p:sp>
    </p:spTree>
  </p:cSld>
  <p:clrMapOvr>
    <a:masterClrMapping/>
  </p:clrMapOvr>
  <mc:AlternateContent xmlns:mc="http://schemas.openxmlformats.org/markup-compatibility/2006">
    <mc:Choice xmlns:p14="http://schemas.microsoft.com/office/powerpoint/2010/main" Requires="p14">
      <p:transition spd="slow" advClick="0" advTm="11000" p14:dur="1200">
        <p:dissolv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49" name="Picture 8" descr="Picture 8"/>
          <p:cNvPicPr>
            <a:picLocks noChangeAspect="1"/>
          </p:cNvPicPr>
          <p:nvPr/>
        </p:nvPicPr>
        <p:blipFill>
          <a:blip r:embed="rId2">
            <a:extLst/>
          </a:blip>
          <a:stretch>
            <a:fillRect/>
          </a:stretch>
        </p:blipFill>
        <p:spPr>
          <a:xfrm>
            <a:off x="1142547" y="2122134"/>
            <a:ext cx="1658823" cy="1426371"/>
          </a:xfrm>
          <a:prstGeom prst="rect">
            <a:avLst/>
          </a:prstGeom>
          <a:ln w="12700">
            <a:miter lim="400000"/>
          </a:ln>
        </p:spPr>
      </p:pic>
      <p:sp>
        <p:nvSpPr>
          <p:cNvPr id="450" name="矩形 3"/>
          <p:cNvSpPr txBox="1"/>
          <p:nvPr/>
        </p:nvSpPr>
        <p:spPr>
          <a:xfrm>
            <a:off x="1417958" y="3733170"/>
            <a:ext cx="1018539" cy="4089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solidFill>
                  <a:srgbClr val="000099"/>
                </a:solidFill>
                <a:latin typeface="楷体_GB2312"/>
                <a:ea typeface="楷体_GB2312"/>
                <a:cs typeface="楷体_GB2312"/>
                <a:sym typeface="楷体_GB2312"/>
              </a:defRPr>
            </a:lvl1pPr>
          </a:lstStyle>
          <a:p>
            <a:pPr/>
            <a:r>
              <a:t>袋装火腿</a:t>
            </a:r>
          </a:p>
        </p:txBody>
      </p:sp>
      <p:sp>
        <p:nvSpPr>
          <p:cNvPr id="451" name="Rectangle 5"/>
          <p:cNvSpPr txBox="1"/>
          <p:nvPr/>
        </p:nvSpPr>
        <p:spPr>
          <a:xfrm>
            <a:off x="3059830" y="2122135"/>
            <a:ext cx="5688636" cy="245745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marL="383540" indent="-383540" defTabSz="1022985">
              <a:spcBef>
                <a:spcPts val="400"/>
              </a:spcBef>
              <a:buSzPct val="100000"/>
              <a:buFont typeface="Arial"/>
              <a:buChar char="•"/>
              <a:defRPr>
                <a:latin typeface="微软雅黑"/>
                <a:ea typeface="微软雅黑"/>
                <a:cs typeface="微软雅黑"/>
                <a:sym typeface="微软雅黑"/>
              </a:defRPr>
            </a:pPr>
            <a:r>
              <a:t>某肉食品加工厂生产袋装美式火腿</a:t>
            </a:r>
            <a:endParaRPr sz="3600"/>
          </a:p>
          <a:p>
            <a:pPr marL="383540" indent="-383540" defTabSz="1022985">
              <a:spcBef>
                <a:spcPts val="400"/>
              </a:spcBef>
              <a:buSzPct val="100000"/>
              <a:buFont typeface="Arial"/>
              <a:buChar char="•"/>
              <a:defRPr>
                <a:latin typeface="微软雅黑"/>
                <a:ea typeface="微软雅黑"/>
                <a:cs typeface="微软雅黑"/>
                <a:sym typeface="微软雅黑"/>
              </a:defRPr>
            </a:pPr>
            <a:r>
              <a:t>投放市场后在保质期内产品变质严重</a:t>
            </a:r>
            <a:endParaRPr sz="3600"/>
          </a:p>
          <a:p>
            <a:pPr marL="383540" indent="-383540" defTabSz="1022985">
              <a:spcBef>
                <a:spcPts val="400"/>
              </a:spcBef>
              <a:buSzPct val="100000"/>
              <a:buFont typeface="Arial"/>
              <a:buChar char="•"/>
              <a:defRPr>
                <a:latin typeface="微软雅黑"/>
                <a:ea typeface="微软雅黑"/>
                <a:cs typeface="微软雅黑"/>
                <a:sym typeface="微软雅黑"/>
              </a:defRPr>
            </a:pPr>
            <a:r>
              <a:t>期间包装袋本身也出现层间薄离现象</a:t>
            </a:r>
            <a:endParaRPr sz="3600"/>
          </a:p>
          <a:p>
            <a:pPr marL="383540" indent="-383540" defTabSz="1022985">
              <a:spcBef>
                <a:spcPts val="400"/>
              </a:spcBef>
              <a:buSzPct val="100000"/>
              <a:buFont typeface="Arial"/>
              <a:buChar char="•"/>
              <a:defRPr>
                <a:latin typeface="微软雅黑"/>
                <a:ea typeface="微软雅黑"/>
                <a:cs typeface="微软雅黑"/>
                <a:sym typeface="微软雅黑"/>
              </a:defRPr>
            </a:pPr>
            <a:r>
              <a:t>因损失严重, 厂家投诉塑料袋供应商</a:t>
            </a:r>
          </a:p>
        </p:txBody>
      </p:sp>
      <p:sp>
        <p:nvSpPr>
          <p:cNvPr id="452" name="Rectangle 4"/>
          <p:cNvSpPr txBox="1"/>
          <p:nvPr/>
        </p:nvSpPr>
        <p:spPr>
          <a:xfrm>
            <a:off x="803784" y="987574"/>
            <a:ext cx="7924801" cy="639368"/>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chor="ctr">
            <a:normAutofit fontScale="100000" lnSpcReduction="0"/>
          </a:bodyPr>
          <a:lstStyle>
            <a:lvl1pPr defTabSz="1022985">
              <a:defRPr sz="2100">
                <a:solidFill>
                  <a:srgbClr val="000099"/>
                </a:solidFill>
                <a:latin typeface="楷体_GB2312"/>
                <a:ea typeface="楷体_GB2312"/>
                <a:cs typeface="楷体_GB2312"/>
                <a:sym typeface="楷体_GB2312"/>
              </a:defRPr>
            </a:lvl1pPr>
          </a:lstStyle>
          <a:p>
            <a:pPr/>
            <a:r>
              <a:t>应用举例: 袋装美式火腿官司</a:t>
            </a:r>
          </a:p>
        </p:txBody>
      </p:sp>
      <p:sp>
        <p:nvSpPr>
          <p:cNvPr id="453" name="标题 1"/>
          <p:cNvSpPr txBox="1"/>
          <p:nvPr>
            <p:ph type="title"/>
          </p:nvPr>
        </p:nvSpPr>
        <p:spPr>
          <a:xfrm>
            <a:off x="906975" y="267492"/>
            <a:ext cx="5897276" cy="330509"/>
          </a:xfrm>
          <a:prstGeom prst="rect">
            <a:avLst/>
          </a:prstGeom>
        </p:spPr>
        <p:txBody>
          <a:bodyPr/>
          <a:lstStyle>
            <a:lvl1pPr defTabSz="396049">
              <a:defRPr sz="1500"/>
            </a:lvl1pPr>
          </a:lstStyle>
          <a:p>
            <a:pPr/>
            <a:r>
              <a:t>三、包装材料的阻隔性应用案例</a:t>
            </a:r>
          </a:p>
        </p:txBody>
      </p:sp>
    </p:spTree>
  </p:cSld>
  <p:clrMapOvr>
    <a:masterClrMapping/>
  </p:clrMapOvr>
  <mc:AlternateContent xmlns:mc="http://schemas.openxmlformats.org/markup-compatibility/2006">
    <mc:Choice xmlns:p14="http://schemas.microsoft.com/office/powerpoint/2010/main" Requires="p14">
      <p:transition spd="slow" advClick="0" advTm="11000" p14:dur="12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453"/>
                                        </p:tgtEl>
                                        <p:attrNameLst>
                                          <p:attrName>style.visibility</p:attrName>
                                        </p:attrNameLst>
                                      </p:cBhvr>
                                      <p:to>
                                        <p:strVal val="visible"/>
                                      </p:to>
                                    </p:set>
                                    <p:animEffect filter="wipe(left)" transition="in">
                                      <p:cBhvr>
                                        <p:cTn id="7" dur="1000"/>
                                        <p:tgtEl>
                                          <p:spTgt spid="4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53" grpId="1"/>
    </p:bldLst>
  </p:timing>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55" name="Picture 8" descr="Picture 8"/>
          <p:cNvPicPr>
            <a:picLocks noChangeAspect="1"/>
          </p:cNvPicPr>
          <p:nvPr/>
        </p:nvPicPr>
        <p:blipFill>
          <a:blip r:embed="rId2">
            <a:extLst/>
          </a:blip>
          <a:stretch>
            <a:fillRect/>
          </a:stretch>
        </p:blipFill>
        <p:spPr>
          <a:xfrm>
            <a:off x="1142547" y="2122134"/>
            <a:ext cx="1658823" cy="1426371"/>
          </a:xfrm>
          <a:prstGeom prst="rect">
            <a:avLst/>
          </a:prstGeom>
          <a:ln w="12700">
            <a:miter lim="400000"/>
          </a:ln>
        </p:spPr>
      </p:pic>
      <p:sp>
        <p:nvSpPr>
          <p:cNvPr id="456" name="矩形 3"/>
          <p:cNvSpPr txBox="1"/>
          <p:nvPr/>
        </p:nvSpPr>
        <p:spPr>
          <a:xfrm>
            <a:off x="1417958" y="3733170"/>
            <a:ext cx="1018539" cy="4089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楷体_GB2312"/>
                <a:ea typeface="楷体_GB2312"/>
                <a:cs typeface="楷体_GB2312"/>
                <a:sym typeface="楷体_GB2312"/>
              </a:defRPr>
            </a:lvl1pPr>
          </a:lstStyle>
          <a:p>
            <a:pPr/>
            <a:r>
              <a:t>袋装火腿</a:t>
            </a:r>
          </a:p>
        </p:txBody>
      </p:sp>
      <p:sp>
        <p:nvSpPr>
          <p:cNvPr id="457" name="Rectangle 4"/>
          <p:cNvSpPr txBox="1"/>
          <p:nvPr/>
        </p:nvSpPr>
        <p:spPr>
          <a:xfrm>
            <a:off x="819742" y="987574"/>
            <a:ext cx="7924801" cy="639368"/>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chor="ctr">
            <a:normAutofit fontScale="100000" lnSpcReduction="0"/>
          </a:bodyPr>
          <a:lstStyle>
            <a:lvl1pPr defTabSz="1022985">
              <a:defRPr sz="2100">
                <a:latin typeface="楷体_GB2312"/>
                <a:ea typeface="楷体_GB2312"/>
                <a:cs typeface="楷体_GB2312"/>
                <a:sym typeface="楷体_GB2312"/>
              </a:defRPr>
            </a:lvl1pPr>
          </a:lstStyle>
          <a:p>
            <a:pPr/>
            <a:r>
              <a:t>应用举例: 袋装美式火腿官司</a:t>
            </a:r>
          </a:p>
        </p:txBody>
      </p:sp>
      <p:sp>
        <p:nvSpPr>
          <p:cNvPr id="458" name="标题 1"/>
          <p:cNvSpPr txBox="1"/>
          <p:nvPr>
            <p:ph type="title"/>
          </p:nvPr>
        </p:nvSpPr>
        <p:spPr>
          <a:xfrm>
            <a:off x="906975" y="267492"/>
            <a:ext cx="5897276" cy="330509"/>
          </a:xfrm>
          <a:prstGeom prst="rect">
            <a:avLst/>
          </a:prstGeom>
        </p:spPr>
        <p:txBody>
          <a:bodyPr/>
          <a:lstStyle>
            <a:lvl1pPr defTabSz="396049">
              <a:defRPr sz="1500"/>
            </a:lvl1pPr>
          </a:lstStyle>
          <a:p>
            <a:pPr/>
            <a:r>
              <a:t>三、包装材料的阻隔性应用案例</a:t>
            </a:r>
          </a:p>
        </p:txBody>
      </p:sp>
      <p:sp>
        <p:nvSpPr>
          <p:cNvPr id="459" name="Rectangle 3"/>
          <p:cNvSpPr txBox="1"/>
          <p:nvPr/>
        </p:nvSpPr>
        <p:spPr>
          <a:xfrm>
            <a:off x="3131839" y="1779663"/>
            <a:ext cx="4824539" cy="266429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marL="372033" indent="-372033" defTabSz="992294">
              <a:spcBef>
                <a:spcPts val="300"/>
              </a:spcBef>
              <a:buSzPct val="100000"/>
              <a:buFont typeface="Arial"/>
              <a:buChar char="•"/>
              <a:defRPr b="1" sz="1500">
                <a:latin typeface="楷体_GB2312"/>
                <a:ea typeface="楷体_GB2312"/>
                <a:cs typeface="楷体_GB2312"/>
                <a:sym typeface="楷体_GB2312"/>
              </a:defRPr>
            </a:pPr>
            <a:r>
              <a:t>被包装产品:</a:t>
            </a:r>
            <a:r>
              <a:rPr b="0"/>
              <a:t>为使肉质鲜嫩, 加工时添加水溶液,</a:t>
            </a:r>
            <a:endParaRPr sz="3400"/>
          </a:p>
          <a:p>
            <a:pPr defTabSz="992294">
              <a:spcBef>
                <a:spcPts val="300"/>
              </a:spcBef>
              <a:defRPr sz="1500">
                <a:latin typeface="楷体_GB2312"/>
                <a:ea typeface="楷体_GB2312"/>
                <a:cs typeface="楷体_GB2312"/>
                <a:sym typeface="楷体_GB2312"/>
              </a:defRPr>
            </a:pPr>
            <a:r>
              <a:t>    故产品含水量高. 包装后, 袋中</a:t>
            </a:r>
            <a:r>
              <a:rPr>
                <a:latin typeface="Arial"/>
                <a:ea typeface="Arial"/>
                <a:cs typeface="Arial"/>
                <a:sym typeface="Arial"/>
              </a:rPr>
              <a:t>RH =75%</a:t>
            </a:r>
            <a:endParaRPr sz="3400"/>
          </a:p>
          <a:p>
            <a:pPr marL="372033" indent="-372033" defTabSz="992294">
              <a:spcBef>
                <a:spcPts val="800"/>
              </a:spcBef>
              <a:buSzPct val="100000"/>
              <a:buFont typeface="Arial"/>
              <a:buChar char="•"/>
              <a:defRPr b="1" sz="1500">
                <a:latin typeface="楷体_GB2312"/>
                <a:ea typeface="楷体_GB2312"/>
                <a:cs typeface="楷体_GB2312"/>
                <a:sym typeface="楷体_GB2312"/>
              </a:defRPr>
            </a:pPr>
          </a:p>
          <a:p>
            <a:pPr marL="372033" indent="-372033" defTabSz="992294">
              <a:spcBef>
                <a:spcPts val="300"/>
              </a:spcBef>
              <a:buSzPct val="100000"/>
              <a:buFont typeface="Arial"/>
              <a:buChar char="•"/>
              <a:defRPr b="1" sz="1500">
                <a:latin typeface="楷体_GB2312"/>
                <a:ea typeface="楷体_GB2312"/>
                <a:cs typeface="楷体_GB2312"/>
                <a:sym typeface="楷体_GB2312"/>
              </a:defRPr>
            </a:pPr>
            <a:r>
              <a:t>包装袋材料</a:t>
            </a:r>
            <a:r>
              <a:rPr b="0"/>
              <a:t>: </a:t>
            </a:r>
            <a:r>
              <a:rPr b="0">
                <a:latin typeface="Arial"/>
                <a:ea typeface="Arial"/>
                <a:cs typeface="Arial"/>
                <a:sym typeface="Arial"/>
              </a:rPr>
              <a:t>Nylon/PE</a:t>
            </a:r>
            <a:r>
              <a:rPr b="0"/>
              <a:t> 复合层</a:t>
            </a:r>
            <a:endParaRPr sz="3400"/>
          </a:p>
          <a:p>
            <a:pPr marL="372033" indent="-372033" defTabSz="992294">
              <a:spcBef>
                <a:spcPts val="800"/>
              </a:spcBef>
              <a:buSzPct val="100000"/>
              <a:buChar char="■"/>
              <a:defRPr sz="1500">
                <a:latin typeface="楷体_GB2312"/>
                <a:ea typeface="楷体_GB2312"/>
                <a:cs typeface="楷体_GB2312"/>
                <a:sym typeface="楷体_GB2312"/>
              </a:defRPr>
            </a:pPr>
          </a:p>
          <a:p>
            <a:pPr marL="372033" indent="-372033" defTabSz="992294">
              <a:spcBef>
                <a:spcPts val="300"/>
              </a:spcBef>
              <a:buSzPct val="100000"/>
              <a:buFont typeface="Arial"/>
              <a:buChar char="•"/>
              <a:defRPr b="1" sz="1500">
                <a:latin typeface="楷体_GB2312"/>
                <a:ea typeface="楷体_GB2312"/>
                <a:cs typeface="楷体_GB2312"/>
                <a:sym typeface="楷体_GB2312"/>
              </a:defRPr>
            </a:pPr>
            <a:r>
              <a:t>透氧率:</a:t>
            </a:r>
            <a:r>
              <a:rPr b="0"/>
              <a:t> </a:t>
            </a:r>
            <a:endParaRPr sz="3400"/>
          </a:p>
          <a:p>
            <a:pPr defTabSz="992294">
              <a:spcBef>
                <a:spcPts val="300"/>
              </a:spcBef>
              <a:defRPr sz="1500">
                <a:latin typeface="Arial"/>
                <a:ea typeface="Arial"/>
                <a:cs typeface="Arial"/>
                <a:sym typeface="Arial"/>
              </a:defRPr>
            </a:pPr>
            <a:r>
              <a:t>     0.05 cc /(bag*24hr),</a:t>
            </a:r>
            <a:r>
              <a:rPr>
                <a:latin typeface="楷体_GB2312"/>
                <a:ea typeface="楷体_GB2312"/>
                <a:cs typeface="楷体_GB2312"/>
                <a:sym typeface="楷体_GB2312"/>
              </a:rPr>
              <a:t> (</a:t>
            </a:r>
            <a:r>
              <a:t>0%RH</a:t>
            </a:r>
            <a:r>
              <a:rPr>
                <a:latin typeface="楷体_GB2312"/>
                <a:ea typeface="楷体_GB2312"/>
                <a:cs typeface="楷体_GB2312"/>
                <a:sym typeface="楷体_GB2312"/>
              </a:rPr>
              <a:t> 测试)</a:t>
            </a:r>
            <a:endParaRPr sz="3400"/>
          </a:p>
          <a:p>
            <a:pPr defTabSz="992294">
              <a:spcBef>
                <a:spcPts val="300"/>
              </a:spcBef>
              <a:defRPr sz="1500">
                <a:latin typeface="Arial"/>
                <a:ea typeface="Arial"/>
                <a:cs typeface="Arial"/>
                <a:sym typeface="Arial"/>
              </a:defRPr>
            </a:pPr>
            <a:r>
              <a:t>     0.4 cc /(bag*24hr),</a:t>
            </a:r>
            <a:r>
              <a:rPr>
                <a:latin typeface="楷体_GB2312"/>
                <a:ea typeface="楷体_GB2312"/>
                <a:cs typeface="楷体_GB2312"/>
                <a:sym typeface="楷体_GB2312"/>
              </a:rPr>
              <a:t>  (</a:t>
            </a:r>
            <a:r>
              <a:t>75%RH</a:t>
            </a:r>
            <a:r>
              <a:rPr>
                <a:latin typeface="楷体_GB2312"/>
                <a:ea typeface="楷体_GB2312"/>
                <a:cs typeface="楷体_GB2312"/>
                <a:sym typeface="楷体_GB2312"/>
              </a:rPr>
              <a:t> 测试)</a:t>
            </a:r>
          </a:p>
        </p:txBody>
      </p:sp>
    </p:spTree>
  </p:cSld>
  <p:clrMapOvr>
    <a:masterClrMapping/>
  </p:clrMapOvr>
  <mc:AlternateContent xmlns:mc="http://schemas.openxmlformats.org/markup-compatibility/2006">
    <mc:Choice xmlns:p14="http://schemas.microsoft.com/office/powerpoint/2010/main" Requires="p14">
      <p:transition spd="slow" advClick="0" advTm="11000" p14:dur="12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458"/>
                                        </p:tgtEl>
                                        <p:attrNameLst>
                                          <p:attrName>style.visibility</p:attrName>
                                        </p:attrNameLst>
                                      </p:cBhvr>
                                      <p:to>
                                        <p:strVal val="visible"/>
                                      </p:to>
                                    </p:set>
                                    <p:animEffect filter="wipe(left)" transition="in">
                                      <p:cBhvr>
                                        <p:cTn id="7" dur="1000"/>
                                        <p:tgtEl>
                                          <p:spTgt spid="4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58" grpId="1"/>
    </p:bldLst>
  </p:timing>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61" name="Picture 8" descr="Picture 8"/>
          <p:cNvPicPr>
            <a:picLocks noChangeAspect="1"/>
          </p:cNvPicPr>
          <p:nvPr/>
        </p:nvPicPr>
        <p:blipFill>
          <a:blip r:embed="rId2">
            <a:extLst/>
          </a:blip>
          <a:stretch>
            <a:fillRect/>
          </a:stretch>
        </p:blipFill>
        <p:spPr>
          <a:xfrm>
            <a:off x="1142547" y="2122134"/>
            <a:ext cx="1658823" cy="1426371"/>
          </a:xfrm>
          <a:prstGeom prst="rect">
            <a:avLst/>
          </a:prstGeom>
          <a:ln w="12700">
            <a:miter lim="400000"/>
          </a:ln>
        </p:spPr>
      </p:pic>
      <p:sp>
        <p:nvSpPr>
          <p:cNvPr id="462" name="矩形 3"/>
          <p:cNvSpPr txBox="1"/>
          <p:nvPr/>
        </p:nvSpPr>
        <p:spPr>
          <a:xfrm>
            <a:off x="1417958" y="3733170"/>
            <a:ext cx="1018539" cy="4089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楷体_GB2312"/>
                <a:ea typeface="楷体_GB2312"/>
                <a:cs typeface="楷体_GB2312"/>
                <a:sym typeface="楷体_GB2312"/>
              </a:defRPr>
            </a:lvl1pPr>
          </a:lstStyle>
          <a:p>
            <a:pPr/>
            <a:r>
              <a:t>袋装火腿</a:t>
            </a:r>
          </a:p>
        </p:txBody>
      </p:sp>
      <p:sp>
        <p:nvSpPr>
          <p:cNvPr id="463" name="Rectangle 4"/>
          <p:cNvSpPr txBox="1"/>
          <p:nvPr/>
        </p:nvSpPr>
        <p:spPr>
          <a:xfrm>
            <a:off x="819742" y="987574"/>
            <a:ext cx="7924801" cy="639368"/>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chor="ctr">
            <a:normAutofit fontScale="100000" lnSpcReduction="0"/>
          </a:bodyPr>
          <a:lstStyle>
            <a:lvl1pPr defTabSz="1022985">
              <a:defRPr sz="2100">
                <a:solidFill>
                  <a:srgbClr val="000099"/>
                </a:solidFill>
                <a:latin typeface="楷体_GB2312"/>
                <a:ea typeface="楷体_GB2312"/>
                <a:cs typeface="楷体_GB2312"/>
                <a:sym typeface="楷体_GB2312"/>
              </a:defRPr>
            </a:lvl1pPr>
          </a:lstStyle>
          <a:p>
            <a:pPr/>
            <a:r>
              <a:t>应用举例: 袋装美式火腿官司</a:t>
            </a:r>
          </a:p>
        </p:txBody>
      </p:sp>
      <p:sp>
        <p:nvSpPr>
          <p:cNvPr id="464" name="标题 1"/>
          <p:cNvSpPr txBox="1"/>
          <p:nvPr>
            <p:ph type="title"/>
          </p:nvPr>
        </p:nvSpPr>
        <p:spPr>
          <a:xfrm>
            <a:off x="906975" y="267492"/>
            <a:ext cx="5897276" cy="330509"/>
          </a:xfrm>
          <a:prstGeom prst="rect">
            <a:avLst/>
          </a:prstGeom>
        </p:spPr>
        <p:txBody>
          <a:bodyPr/>
          <a:lstStyle>
            <a:lvl1pPr defTabSz="396049">
              <a:defRPr sz="1500"/>
            </a:lvl1pPr>
          </a:lstStyle>
          <a:p>
            <a:pPr/>
            <a:r>
              <a:t>三、包装材料的阻隔性应用案例</a:t>
            </a:r>
          </a:p>
        </p:txBody>
      </p:sp>
      <p:sp>
        <p:nvSpPr>
          <p:cNvPr id="465" name="Rectangle 3"/>
          <p:cNvSpPr txBox="1"/>
          <p:nvPr/>
        </p:nvSpPr>
        <p:spPr>
          <a:xfrm>
            <a:off x="3131839" y="1779663"/>
            <a:ext cx="4824539" cy="266429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marL="372033" indent="-372033" defTabSz="992294">
              <a:spcBef>
                <a:spcPts val="300"/>
              </a:spcBef>
              <a:buSzPct val="100000"/>
              <a:buFont typeface="Arial"/>
              <a:buChar char="•"/>
              <a:defRPr b="1" sz="1500">
                <a:latin typeface="楷体_GB2312"/>
                <a:ea typeface="楷体_GB2312"/>
                <a:cs typeface="楷体_GB2312"/>
                <a:sym typeface="楷体_GB2312"/>
              </a:defRPr>
            </a:pPr>
            <a:r>
              <a:t>被包装产品:</a:t>
            </a:r>
            <a:r>
              <a:rPr b="0"/>
              <a:t>为使肉质鲜嫩, 加工时添加水溶液,</a:t>
            </a:r>
            <a:endParaRPr sz="3400"/>
          </a:p>
          <a:p>
            <a:pPr defTabSz="992294">
              <a:spcBef>
                <a:spcPts val="300"/>
              </a:spcBef>
              <a:defRPr sz="1500">
                <a:latin typeface="楷体_GB2312"/>
                <a:ea typeface="楷体_GB2312"/>
                <a:cs typeface="楷体_GB2312"/>
                <a:sym typeface="楷体_GB2312"/>
              </a:defRPr>
            </a:pPr>
            <a:r>
              <a:t>    故产品含水量高. 包装后, 袋中</a:t>
            </a:r>
            <a:r>
              <a:rPr>
                <a:latin typeface="Arial"/>
                <a:ea typeface="Arial"/>
                <a:cs typeface="Arial"/>
                <a:sym typeface="Arial"/>
              </a:rPr>
              <a:t>RH =75%</a:t>
            </a:r>
            <a:endParaRPr sz="3400"/>
          </a:p>
          <a:p>
            <a:pPr marL="372033" indent="-372033" defTabSz="992294">
              <a:spcBef>
                <a:spcPts val="800"/>
              </a:spcBef>
              <a:buSzPct val="100000"/>
              <a:buFont typeface="Arial"/>
              <a:buChar char="•"/>
              <a:defRPr b="1" sz="1500">
                <a:latin typeface="楷体_GB2312"/>
                <a:ea typeface="楷体_GB2312"/>
                <a:cs typeface="楷体_GB2312"/>
                <a:sym typeface="楷体_GB2312"/>
              </a:defRPr>
            </a:pPr>
          </a:p>
          <a:p>
            <a:pPr marL="372033" indent="-372033" defTabSz="992294">
              <a:spcBef>
                <a:spcPts val="300"/>
              </a:spcBef>
              <a:buSzPct val="100000"/>
              <a:buFont typeface="Arial"/>
              <a:buChar char="•"/>
              <a:defRPr b="1" sz="1500">
                <a:latin typeface="楷体_GB2312"/>
                <a:ea typeface="楷体_GB2312"/>
                <a:cs typeface="楷体_GB2312"/>
                <a:sym typeface="楷体_GB2312"/>
              </a:defRPr>
            </a:pPr>
            <a:r>
              <a:t>包装袋材料</a:t>
            </a:r>
            <a:r>
              <a:rPr b="0"/>
              <a:t>: </a:t>
            </a:r>
            <a:r>
              <a:rPr b="0">
                <a:latin typeface="Arial"/>
                <a:ea typeface="Arial"/>
                <a:cs typeface="Arial"/>
                <a:sym typeface="Arial"/>
              </a:rPr>
              <a:t>Nylon/PE</a:t>
            </a:r>
            <a:r>
              <a:rPr b="0"/>
              <a:t> 复合层</a:t>
            </a:r>
            <a:endParaRPr sz="3400"/>
          </a:p>
          <a:p>
            <a:pPr marL="372033" indent="-372033" defTabSz="992294">
              <a:spcBef>
                <a:spcPts val="800"/>
              </a:spcBef>
              <a:buSzPct val="100000"/>
              <a:buChar char="■"/>
              <a:defRPr sz="1500">
                <a:latin typeface="楷体_GB2312"/>
                <a:ea typeface="楷体_GB2312"/>
                <a:cs typeface="楷体_GB2312"/>
                <a:sym typeface="楷体_GB2312"/>
              </a:defRPr>
            </a:pPr>
          </a:p>
          <a:p>
            <a:pPr marL="372033" indent="-372033" defTabSz="992294">
              <a:spcBef>
                <a:spcPts val="300"/>
              </a:spcBef>
              <a:buSzPct val="100000"/>
              <a:buFont typeface="Arial"/>
              <a:buChar char="•"/>
              <a:defRPr b="1" sz="1500">
                <a:latin typeface="楷体_GB2312"/>
                <a:ea typeface="楷体_GB2312"/>
                <a:cs typeface="楷体_GB2312"/>
                <a:sym typeface="楷体_GB2312"/>
              </a:defRPr>
            </a:pPr>
            <a:r>
              <a:t>透氧率:</a:t>
            </a:r>
            <a:r>
              <a:rPr b="0"/>
              <a:t> </a:t>
            </a:r>
            <a:endParaRPr sz="3400"/>
          </a:p>
          <a:p>
            <a:pPr defTabSz="992294">
              <a:spcBef>
                <a:spcPts val="300"/>
              </a:spcBef>
              <a:defRPr sz="1500">
                <a:latin typeface="Arial"/>
                <a:ea typeface="Arial"/>
                <a:cs typeface="Arial"/>
                <a:sym typeface="Arial"/>
              </a:defRPr>
            </a:pPr>
            <a:r>
              <a:t>       0.05 cc /(bag*24hr),</a:t>
            </a:r>
            <a:r>
              <a:rPr>
                <a:latin typeface="楷体_GB2312"/>
                <a:ea typeface="楷体_GB2312"/>
                <a:cs typeface="楷体_GB2312"/>
                <a:sym typeface="楷体_GB2312"/>
              </a:rPr>
              <a:t> (</a:t>
            </a:r>
            <a:r>
              <a:t>0%RH</a:t>
            </a:r>
            <a:r>
              <a:rPr>
                <a:latin typeface="楷体_GB2312"/>
                <a:ea typeface="楷体_GB2312"/>
                <a:cs typeface="楷体_GB2312"/>
                <a:sym typeface="楷体_GB2312"/>
              </a:rPr>
              <a:t> 测试)</a:t>
            </a:r>
            <a:endParaRPr sz="3400"/>
          </a:p>
          <a:p>
            <a:pPr defTabSz="992294">
              <a:spcBef>
                <a:spcPts val="300"/>
              </a:spcBef>
              <a:defRPr sz="1500">
                <a:latin typeface="Arial"/>
                <a:ea typeface="Arial"/>
                <a:cs typeface="Arial"/>
                <a:sym typeface="Arial"/>
              </a:defRPr>
            </a:pPr>
            <a:r>
              <a:t>       0.4 cc /(bag*24hr),</a:t>
            </a:r>
            <a:r>
              <a:rPr>
                <a:latin typeface="楷体_GB2312"/>
                <a:ea typeface="楷体_GB2312"/>
                <a:cs typeface="楷体_GB2312"/>
                <a:sym typeface="楷体_GB2312"/>
              </a:rPr>
              <a:t>  (</a:t>
            </a:r>
            <a:r>
              <a:t>75%RH</a:t>
            </a:r>
            <a:r>
              <a:rPr>
                <a:latin typeface="楷体_GB2312"/>
                <a:ea typeface="楷体_GB2312"/>
                <a:cs typeface="楷体_GB2312"/>
                <a:sym typeface="楷体_GB2312"/>
              </a:rPr>
              <a:t> 测试)</a:t>
            </a:r>
          </a:p>
        </p:txBody>
      </p:sp>
    </p:spTree>
  </p:cSld>
  <p:clrMapOvr>
    <a:masterClrMapping/>
  </p:clrMapOvr>
  <mc:AlternateContent xmlns:mc="http://schemas.openxmlformats.org/markup-compatibility/2006">
    <mc:Choice xmlns:p14="http://schemas.microsoft.com/office/powerpoint/2010/main" Requires="p14">
      <p:transition spd="slow" advClick="0" advTm="11000" p14:dur="12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464"/>
                                        </p:tgtEl>
                                        <p:attrNameLst>
                                          <p:attrName>style.visibility</p:attrName>
                                        </p:attrNameLst>
                                      </p:cBhvr>
                                      <p:to>
                                        <p:strVal val="visible"/>
                                      </p:to>
                                    </p:set>
                                    <p:animEffect filter="wipe(left)" transition="in">
                                      <p:cBhvr>
                                        <p:cTn id="7" dur="1000"/>
                                        <p:tgtEl>
                                          <p:spTgt spid="4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64" grpId="1"/>
    </p:bldLst>
  </p:timing>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7" name="Rectangle 3"/>
          <p:cNvSpPr txBox="1"/>
          <p:nvPr/>
        </p:nvSpPr>
        <p:spPr>
          <a:xfrm>
            <a:off x="752100" y="987574"/>
            <a:ext cx="7783515" cy="326469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889997">
              <a:lnSpc>
                <a:spcPct val="90000"/>
              </a:lnSpc>
              <a:spcBef>
                <a:spcPts val="300"/>
              </a:spcBef>
              <a:defRPr b="1" sz="1400">
                <a:latin typeface="楷体_GB2312"/>
                <a:ea typeface="楷体_GB2312"/>
                <a:cs typeface="楷体_GB2312"/>
                <a:sym typeface="楷体_GB2312"/>
              </a:defRPr>
            </a:pPr>
            <a:r>
              <a:t>失败原因分析:</a:t>
            </a:r>
            <a:r>
              <a:rPr b="0"/>
              <a:t> </a:t>
            </a:r>
            <a:endParaRPr sz="2600"/>
          </a:p>
          <a:p>
            <a:pPr defTabSz="889997">
              <a:lnSpc>
                <a:spcPct val="90000"/>
              </a:lnSpc>
              <a:spcBef>
                <a:spcPts val="300"/>
              </a:spcBef>
              <a:defRPr sz="1400">
                <a:latin typeface="楷体_GB2312"/>
                <a:ea typeface="楷体_GB2312"/>
                <a:cs typeface="楷体_GB2312"/>
                <a:sym typeface="楷体_GB2312"/>
              </a:defRPr>
            </a:pPr>
            <a:r>
              <a:t>    1.对材料性能缺乏了解</a:t>
            </a:r>
            <a:endParaRPr sz="2600"/>
          </a:p>
          <a:p>
            <a:pPr defTabSz="889997">
              <a:lnSpc>
                <a:spcPct val="90000"/>
              </a:lnSpc>
              <a:spcBef>
                <a:spcPts val="300"/>
              </a:spcBef>
              <a:defRPr sz="1400">
                <a:latin typeface="楷体_GB2312"/>
                <a:ea typeface="楷体_GB2312"/>
                <a:cs typeface="楷体_GB2312"/>
                <a:sym typeface="楷体_GB2312"/>
              </a:defRPr>
            </a:pPr>
            <a:r>
              <a:t>--------</a:t>
            </a:r>
            <a:r>
              <a:rPr>
                <a:latin typeface="Arial"/>
                <a:ea typeface="Arial"/>
                <a:cs typeface="Arial"/>
                <a:sym typeface="Arial"/>
              </a:rPr>
              <a:t>Nylon</a:t>
            </a:r>
            <a:r>
              <a:t>本身在</a:t>
            </a:r>
            <a:r>
              <a:rPr>
                <a:latin typeface="Arial"/>
                <a:ea typeface="Arial"/>
                <a:cs typeface="Arial"/>
                <a:sym typeface="Arial"/>
              </a:rPr>
              <a:t>0%RH </a:t>
            </a:r>
            <a:r>
              <a:t>是很好的氧阻隔材料,但在高湿度下阻隔性变差 </a:t>
            </a:r>
            <a:endParaRPr sz="1700"/>
          </a:p>
          <a:p>
            <a:pPr marL="333679" indent="-333679" defTabSz="889997">
              <a:lnSpc>
                <a:spcPct val="90000"/>
              </a:lnSpc>
              <a:spcBef>
                <a:spcPts val="600"/>
              </a:spcBef>
              <a:buSzPct val="100000"/>
              <a:buFont typeface="Arial"/>
              <a:buChar char="•"/>
              <a:defRPr sz="1700">
                <a:latin typeface="楷体_GB2312"/>
                <a:ea typeface="楷体_GB2312"/>
                <a:cs typeface="楷体_GB2312"/>
                <a:sym typeface="楷体_GB2312"/>
              </a:defRPr>
            </a:pPr>
          </a:p>
          <a:p>
            <a:pPr defTabSz="889997">
              <a:lnSpc>
                <a:spcPct val="90000"/>
              </a:lnSpc>
              <a:spcBef>
                <a:spcPts val="300"/>
              </a:spcBef>
              <a:defRPr sz="1400">
                <a:latin typeface="楷体_GB2312"/>
                <a:ea typeface="楷体_GB2312"/>
                <a:cs typeface="楷体_GB2312"/>
                <a:sym typeface="楷体_GB2312"/>
              </a:defRPr>
            </a:pPr>
            <a:r>
              <a:t>    2.没有考虑材料与产品的相容性</a:t>
            </a:r>
            <a:endParaRPr sz="2600"/>
          </a:p>
          <a:p>
            <a:pPr defTabSz="889997">
              <a:lnSpc>
                <a:spcPct val="90000"/>
              </a:lnSpc>
              <a:spcBef>
                <a:spcPts val="300"/>
              </a:spcBef>
              <a:defRPr sz="1400">
                <a:latin typeface="楷体_GB2312"/>
                <a:ea typeface="楷体_GB2312"/>
                <a:cs typeface="楷体_GB2312"/>
                <a:sym typeface="楷体_GB2312"/>
              </a:defRPr>
            </a:pPr>
            <a:r>
              <a:t>-----与产品直接接触的</a:t>
            </a:r>
            <a:r>
              <a:rPr>
                <a:latin typeface="Arial"/>
                <a:ea typeface="Arial"/>
                <a:cs typeface="Arial"/>
                <a:sym typeface="Arial"/>
              </a:rPr>
              <a:t>Nylon</a:t>
            </a:r>
            <a:r>
              <a:t>层受高湿度影响而溶胀, 进而阻隔性下降并出现层间剥离的自然现象. </a:t>
            </a:r>
            <a:endParaRPr sz="2600"/>
          </a:p>
          <a:p>
            <a:pPr marL="333679" indent="-333679" defTabSz="889997">
              <a:lnSpc>
                <a:spcPct val="90000"/>
              </a:lnSpc>
              <a:spcBef>
                <a:spcPts val="600"/>
              </a:spcBef>
              <a:buSzPct val="100000"/>
              <a:buFont typeface="Arial"/>
              <a:buChar char="•"/>
              <a:defRPr sz="1700">
                <a:latin typeface="楷体_GB2312"/>
                <a:ea typeface="楷体_GB2312"/>
                <a:cs typeface="楷体_GB2312"/>
                <a:sym typeface="楷体_GB2312"/>
              </a:defRPr>
            </a:pPr>
          </a:p>
          <a:p>
            <a:pPr defTabSz="889997">
              <a:lnSpc>
                <a:spcPct val="90000"/>
              </a:lnSpc>
              <a:spcBef>
                <a:spcPts val="300"/>
              </a:spcBef>
              <a:defRPr sz="1400">
                <a:latin typeface="楷体_GB2312"/>
                <a:ea typeface="楷体_GB2312"/>
                <a:cs typeface="楷体_GB2312"/>
                <a:sym typeface="楷体_GB2312"/>
              </a:defRPr>
            </a:pPr>
            <a:r>
              <a:t>    3.对产品本身属性的忽视</a:t>
            </a:r>
            <a:endParaRPr sz="2600"/>
          </a:p>
          <a:p>
            <a:pPr defTabSz="889997">
              <a:lnSpc>
                <a:spcPct val="90000"/>
              </a:lnSpc>
              <a:spcBef>
                <a:spcPts val="300"/>
              </a:spcBef>
              <a:defRPr sz="1400">
                <a:latin typeface="楷体_GB2312"/>
                <a:ea typeface="楷体_GB2312"/>
                <a:cs typeface="楷体_GB2312"/>
                <a:sym typeface="楷体_GB2312"/>
              </a:defRPr>
            </a:pPr>
            <a:r>
              <a:t>-------选材时没有考虑实际应用中产品的湿度问题</a:t>
            </a:r>
            <a:endParaRPr b="1" sz="1700"/>
          </a:p>
          <a:p>
            <a:pPr defTabSz="889997">
              <a:lnSpc>
                <a:spcPct val="90000"/>
              </a:lnSpc>
              <a:spcBef>
                <a:spcPts val="300"/>
              </a:spcBef>
              <a:defRPr sz="1400">
                <a:latin typeface="楷体_GB2312"/>
                <a:ea typeface="楷体_GB2312"/>
                <a:cs typeface="楷体_GB2312"/>
                <a:sym typeface="楷体_GB2312"/>
              </a:defRPr>
            </a:pPr>
            <a:r>
              <a:t>       只对</a:t>
            </a:r>
            <a:r>
              <a:rPr>
                <a:latin typeface="Arial"/>
                <a:ea typeface="Arial"/>
                <a:cs typeface="Arial"/>
                <a:sym typeface="Arial"/>
              </a:rPr>
              <a:t>0%RH </a:t>
            </a:r>
            <a:r>
              <a:t>的</a:t>
            </a:r>
            <a:r>
              <a:rPr>
                <a:latin typeface="Arial"/>
                <a:ea typeface="Arial"/>
                <a:cs typeface="Arial"/>
                <a:sym typeface="Arial"/>
              </a:rPr>
              <a:t>OTR</a:t>
            </a:r>
            <a:r>
              <a:t> 测试, 作出错误决定.  </a:t>
            </a:r>
          </a:p>
        </p:txBody>
      </p:sp>
      <p:sp>
        <p:nvSpPr>
          <p:cNvPr id="468" name="标题 1"/>
          <p:cNvSpPr txBox="1"/>
          <p:nvPr>
            <p:ph type="title"/>
          </p:nvPr>
        </p:nvSpPr>
        <p:spPr>
          <a:xfrm>
            <a:off x="906975" y="267492"/>
            <a:ext cx="5897276" cy="330509"/>
          </a:xfrm>
          <a:prstGeom prst="rect">
            <a:avLst/>
          </a:prstGeom>
        </p:spPr>
        <p:txBody>
          <a:bodyPr/>
          <a:lstStyle>
            <a:lvl1pPr defTabSz="396049">
              <a:defRPr sz="1500"/>
            </a:lvl1pPr>
          </a:lstStyle>
          <a:p>
            <a:pPr/>
            <a:r>
              <a:t>三、包装材料的阻隔性应用案例</a:t>
            </a:r>
          </a:p>
        </p:txBody>
      </p:sp>
    </p:spTree>
  </p:cSld>
  <p:clrMapOvr>
    <a:masterClrMapping/>
  </p:clrMapOvr>
  <mc:AlternateContent xmlns:mc="http://schemas.openxmlformats.org/markup-compatibility/2006">
    <mc:Choice xmlns:p14="http://schemas.microsoft.com/office/powerpoint/2010/main" Requires="p14">
      <p:transition spd="slow" advClick="0" advTm="7000" p14:dur="12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468"/>
                                        </p:tgtEl>
                                        <p:attrNameLst>
                                          <p:attrName>style.visibility</p:attrName>
                                        </p:attrNameLst>
                                      </p:cBhvr>
                                      <p:to>
                                        <p:strVal val="visible"/>
                                      </p:to>
                                    </p:set>
                                    <p:animEffect filter="wipe(left)" transition="in">
                                      <p:cBhvr>
                                        <p:cTn id="7" dur="1000"/>
                                        <p:tgtEl>
                                          <p:spTgt spid="4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68" grpId="1"/>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8" name="标题 8"/>
          <p:cNvSpPr txBox="1"/>
          <p:nvPr>
            <p:ph type="title"/>
          </p:nvPr>
        </p:nvSpPr>
        <p:spPr>
          <a:xfrm>
            <a:off x="899590" y="267492"/>
            <a:ext cx="5897276" cy="330509"/>
          </a:xfrm>
          <a:prstGeom prst="rect">
            <a:avLst/>
          </a:prstGeom>
        </p:spPr>
        <p:txBody>
          <a:bodyPr/>
          <a:lstStyle/>
          <a:p>
            <a:pPr defTabSz="360045">
              <a:defRPr sz="1500"/>
            </a:pPr>
            <a:r>
              <a:t>一 、 </a:t>
            </a:r>
            <a:r>
              <a:rPr sz="1200"/>
              <a:t>包装材料阻隔性检测的重要性</a:t>
            </a:r>
          </a:p>
        </p:txBody>
      </p:sp>
      <p:pic>
        <p:nvPicPr>
          <p:cNvPr id="169" name="Picture 2" descr="Picture 2"/>
          <p:cNvPicPr>
            <a:picLocks noChangeAspect="1"/>
          </p:cNvPicPr>
          <p:nvPr/>
        </p:nvPicPr>
        <p:blipFill>
          <a:blip r:embed="rId2">
            <a:extLst/>
          </a:blip>
          <a:stretch>
            <a:fillRect/>
          </a:stretch>
        </p:blipFill>
        <p:spPr>
          <a:xfrm>
            <a:off x="4427982" y="2461679"/>
            <a:ext cx="3343681" cy="1944217"/>
          </a:xfrm>
          <a:prstGeom prst="rect">
            <a:avLst/>
          </a:prstGeom>
          <a:ln w="12700">
            <a:miter lim="400000"/>
          </a:ln>
        </p:spPr>
      </p:pic>
      <p:sp>
        <p:nvSpPr>
          <p:cNvPr id="170" name="矩形 9"/>
          <p:cNvSpPr txBox="1"/>
          <p:nvPr/>
        </p:nvSpPr>
        <p:spPr>
          <a:xfrm>
            <a:off x="722309" y="987573"/>
            <a:ext cx="7992889" cy="131811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b="1">
                <a:latin typeface="微软雅黑"/>
                <a:ea typeface="微软雅黑"/>
                <a:cs typeface="微软雅黑"/>
                <a:sym typeface="微软雅黑"/>
              </a:defRPr>
            </a:pPr>
            <a:r>
              <a:t>包装材料</a:t>
            </a:r>
            <a:endParaRPr>
              <a:latin typeface="Arial"/>
              <a:ea typeface="Arial"/>
              <a:cs typeface="Arial"/>
              <a:sym typeface="Arial"/>
            </a:endParaRPr>
          </a:p>
          <a:p>
            <a:pPr>
              <a:defRPr b="1">
                <a:latin typeface="Arial"/>
                <a:ea typeface="Arial"/>
                <a:cs typeface="Arial"/>
                <a:sym typeface="Arial"/>
              </a:defRPr>
            </a:pPr>
          </a:p>
          <a:p>
            <a:pPr>
              <a:defRPr>
                <a:latin typeface="Arial"/>
                <a:ea typeface="Arial"/>
                <a:cs typeface="Arial"/>
                <a:sym typeface="Arial"/>
              </a:defRPr>
            </a:pPr>
            <a:r>
              <a:t>    ----</a:t>
            </a:r>
            <a:r>
              <a:rPr>
                <a:latin typeface="微软雅黑"/>
                <a:ea typeface="微软雅黑"/>
                <a:cs typeface="微软雅黑"/>
                <a:sym typeface="微软雅黑"/>
              </a:rPr>
              <a:t>食品、药品、化妆品行业中包装过程中使用的材料，包括纸、塑料薄膜、铝箔等或者纸、塑料、铝箔等两种或者多种材料复合而成的薄膜、瓶、罐。</a:t>
            </a:r>
          </a:p>
        </p:txBody>
      </p:sp>
      <p:pic>
        <p:nvPicPr>
          <p:cNvPr id="171" name="对象 1" descr="对象 1"/>
          <p:cNvPicPr>
            <a:picLocks noChangeAspect="1"/>
          </p:cNvPicPr>
          <p:nvPr/>
        </p:nvPicPr>
        <p:blipFill>
          <a:blip r:embed="rId3">
            <a:extLst/>
          </a:blip>
          <a:stretch>
            <a:fillRect/>
          </a:stretch>
        </p:blipFill>
        <p:spPr>
          <a:xfrm>
            <a:off x="1403648" y="2520856"/>
            <a:ext cx="2831340" cy="1853920"/>
          </a:xfrm>
          <a:prstGeom prst="rect">
            <a:avLst/>
          </a:prstGeom>
          <a:ln w="12700">
            <a:miter lim="400000"/>
          </a:ln>
        </p:spPr>
      </p:pic>
      <p:sp>
        <p:nvSpPr>
          <p:cNvPr id="172" name="矩形 6"/>
          <p:cNvSpPr txBox="1"/>
          <p:nvPr/>
        </p:nvSpPr>
        <p:spPr>
          <a:xfrm>
            <a:off x="1835696" y="987574"/>
            <a:ext cx="2136535" cy="350660"/>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b="1">
                <a:latin typeface="Arial"/>
                <a:ea typeface="Arial"/>
                <a:cs typeface="Arial"/>
                <a:sym typeface="Arial"/>
              </a:defRPr>
            </a:lvl1pPr>
          </a:lstStyle>
          <a:p>
            <a:pPr/>
            <a:r>
              <a:t>Modern Packaging</a:t>
            </a:r>
          </a:p>
        </p:txBody>
      </p:sp>
    </p:spTree>
  </p:cSld>
  <p:clrMapOvr>
    <a:masterClrMapping/>
  </p:clrMapOvr>
  <mc:AlternateContent xmlns:mc="http://schemas.openxmlformats.org/markup-compatibility/2006">
    <mc:Choice xmlns:p14="http://schemas.microsoft.com/office/powerpoint/2010/main" Requires="p14">
      <p:transition spd="slow" advClick="0" advTm="11000" p14:dur="12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168"/>
                                        </p:tgtEl>
                                        <p:attrNameLst>
                                          <p:attrName>style.visibility</p:attrName>
                                        </p:attrNameLst>
                                      </p:cBhvr>
                                      <p:to>
                                        <p:strVal val="visible"/>
                                      </p:to>
                                    </p:set>
                                    <p:animEffect filter="wipe(left)" transition="in">
                                      <p:cBhvr>
                                        <p:cTn id="7" dur="1000"/>
                                        <p:tgtEl>
                                          <p:spTgt spid="1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8" grpId="1"/>
    </p:bldLst>
  </p:timing>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0" name="标题 1"/>
          <p:cNvSpPr txBox="1"/>
          <p:nvPr>
            <p:ph type="title"/>
          </p:nvPr>
        </p:nvSpPr>
        <p:spPr>
          <a:xfrm>
            <a:off x="906975" y="267492"/>
            <a:ext cx="5897276" cy="330509"/>
          </a:xfrm>
          <a:prstGeom prst="rect">
            <a:avLst/>
          </a:prstGeom>
        </p:spPr>
        <p:txBody>
          <a:bodyPr/>
          <a:lstStyle>
            <a:lvl1pPr defTabSz="396049">
              <a:defRPr sz="1500"/>
            </a:lvl1pPr>
          </a:lstStyle>
          <a:p>
            <a:pPr/>
            <a:r>
              <a:t>三、包装材料的阻隔性应用案例</a:t>
            </a:r>
          </a:p>
        </p:txBody>
      </p:sp>
      <p:sp>
        <p:nvSpPr>
          <p:cNvPr id="471" name="Rectangle 2"/>
          <p:cNvSpPr txBox="1"/>
          <p:nvPr/>
        </p:nvSpPr>
        <p:spPr>
          <a:xfrm>
            <a:off x="910828" y="794779"/>
            <a:ext cx="8001001" cy="694136"/>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chor="ctr">
            <a:normAutofit fontScale="100000" lnSpcReduction="0"/>
          </a:bodyPr>
          <a:lstStyle>
            <a:lvl1pPr defTabSz="1022985">
              <a:defRPr b="1" sz="1900">
                <a:latin typeface="楷体_GB2312"/>
                <a:ea typeface="楷体_GB2312"/>
                <a:cs typeface="楷体_GB2312"/>
                <a:sym typeface="楷体_GB2312"/>
              </a:defRPr>
            </a:lvl1pPr>
          </a:lstStyle>
          <a:p>
            <a:pPr/>
            <a:r>
              <a:t>食品变质的原因与阻隔材料选择?</a:t>
            </a:r>
          </a:p>
        </p:txBody>
      </p:sp>
      <p:sp>
        <p:nvSpPr>
          <p:cNvPr id="472" name="Rectangle 3"/>
          <p:cNvSpPr txBox="1"/>
          <p:nvPr/>
        </p:nvSpPr>
        <p:spPr>
          <a:xfrm>
            <a:off x="1115616" y="1488913"/>
            <a:ext cx="7796211" cy="331236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marL="337515" indent="-337515" defTabSz="900225">
              <a:lnSpc>
                <a:spcPct val="80000"/>
              </a:lnSpc>
              <a:spcBef>
                <a:spcPts val="200"/>
              </a:spcBef>
              <a:buSzPct val="100000"/>
              <a:buFont typeface="Arial"/>
              <a:buChar char="•"/>
              <a:defRPr sz="1200">
                <a:latin typeface="楷体_GB2312"/>
                <a:ea typeface="楷体_GB2312"/>
                <a:cs typeface="楷体_GB2312"/>
                <a:sym typeface="楷体_GB2312"/>
              </a:defRPr>
            </a:pPr>
            <a:r>
              <a:t>氧化 </a:t>
            </a:r>
            <a:r>
              <a:rPr>
                <a:latin typeface="AGaramond Bold"/>
                <a:ea typeface="AGaramond Bold"/>
                <a:cs typeface="AGaramond Bold"/>
                <a:sym typeface="AGaramond Bold"/>
              </a:rPr>
              <a:t>……</a:t>
            </a:r>
          </a:p>
          <a:p>
            <a:pPr defTabSz="900225">
              <a:lnSpc>
                <a:spcPct val="80000"/>
              </a:lnSpc>
              <a:spcBef>
                <a:spcPts val="200"/>
              </a:spcBef>
              <a:defRPr sz="1200">
                <a:latin typeface="楷体_GB2312"/>
                <a:ea typeface="楷体_GB2312"/>
                <a:cs typeface="楷体_GB2312"/>
                <a:sym typeface="楷体_GB2312"/>
              </a:defRPr>
            </a:pPr>
            <a:r>
              <a:t>    </a:t>
            </a:r>
            <a:r>
              <a:rPr b="1"/>
              <a:t>解决办法-----氧气阻隔材料</a:t>
            </a:r>
            <a:r>
              <a:t>, 例如 </a:t>
            </a:r>
            <a:r>
              <a:rPr>
                <a:latin typeface="Arial"/>
                <a:ea typeface="Arial"/>
                <a:cs typeface="Arial"/>
                <a:sym typeface="Arial"/>
              </a:rPr>
              <a:t>PET, PVDC, Nylon, EVOH</a:t>
            </a:r>
            <a:endParaRPr sz="2200"/>
          </a:p>
          <a:p>
            <a:pPr defTabSz="900225">
              <a:lnSpc>
                <a:spcPct val="80000"/>
              </a:lnSpc>
              <a:spcBef>
                <a:spcPts val="500"/>
              </a:spcBef>
              <a:defRPr>
                <a:latin typeface="Arial"/>
                <a:ea typeface="Arial"/>
                <a:cs typeface="Arial"/>
                <a:sym typeface="Arial"/>
              </a:defRPr>
            </a:pPr>
          </a:p>
          <a:p>
            <a:pPr marL="337515" indent="-337515" defTabSz="900225">
              <a:lnSpc>
                <a:spcPct val="80000"/>
              </a:lnSpc>
              <a:spcBef>
                <a:spcPts val="200"/>
              </a:spcBef>
              <a:buSzPct val="100000"/>
              <a:buFont typeface="Arial"/>
              <a:buChar char="•"/>
              <a:defRPr sz="1200">
                <a:latin typeface="楷体_GB2312"/>
                <a:ea typeface="楷体_GB2312"/>
                <a:cs typeface="楷体_GB2312"/>
                <a:sym typeface="楷体_GB2312"/>
              </a:defRPr>
            </a:pPr>
            <a:r>
              <a:t>受潮,发霉 </a:t>
            </a:r>
            <a:r>
              <a:rPr>
                <a:latin typeface="AGaramond Bold"/>
                <a:ea typeface="AGaramond Bold"/>
                <a:cs typeface="AGaramond Bold"/>
                <a:sym typeface="AGaramond Bold"/>
              </a:rPr>
              <a:t>……</a:t>
            </a:r>
            <a:r>
              <a:t>.</a:t>
            </a:r>
            <a:endParaRPr sz="2200"/>
          </a:p>
          <a:p>
            <a:pPr defTabSz="900225">
              <a:lnSpc>
                <a:spcPct val="80000"/>
              </a:lnSpc>
              <a:spcBef>
                <a:spcPts val="200"/>
              </a:spcBef>
              <a:defRPr b="1" sz="1200">
                <a:latin typeface="楷体_GB2312"/>
                <a:ea typeface="楷体_GB2312"/>
                <a:cs typeface="楷体_GB2312"/>
                <a:sym typeface="楷体_GB2312"/>
              </a:defRPr>
            </a:pPr>
            <a:r>
              <a:t>    解决办法-----水汽阻隔材料</a:t>
            </a:r>
            <a:r>
              <a:rPr b="0"/>
              <a:t>,例如 </a:t>
            </a:r>
            <a:r>
              <a:rPr b="0">
                <a:latin typeface="Arial"/>
                <a:ea typeface="Arial"/>
                <a:cs typeface="Arial"/>
                <a:sym typeface="Arial"/>
              </a:rPr>
              <a:t>PP, PE</a:t>
            </a:r>
            <a:endParaRPr sz="2200"/>
          </a:p>
          <a:p>
            <a:pPr marL="337515" indent="-337515" defTabSz="900225">
              <a:lnSpc>
                <a:spcPct val="80000"/>
              </a:lnSpc>
              <a:spcBef>
                <a:spcPts val="500"/>
              </a:spcBef>
              <a:buSzPct val="100000"/>
              <a:buChar char="■"/>
              <a:defRPr>
                <a:latin typeface="Arial"/>
                <a:ea typeface="Arial"/>
                <a:cs typeface="Arial"/>
                <a:sym typeface="Arial"/>
              </a:defRPr>
            </a:pPr>
          </a:p>
          <a:p>
            <a:pPr marL="337515" indent="-337515" defTabSz="900225">
              <a:lnSpc>
                <a:spcPct val="80000"/>
              </a:lnSpc>
              <a:spcBef>
                <a:spcPts val="200"/>
              </a:spcBef>
              <a:buSzPct val="100000"/>
              <a:buFont typeface="Arial"/>
              <a:buChar char="•"/>
              <a:defRPr sz="1200">
                <a:latin typeface="楷体_GB2312"/>
                <a:ea typeface="楷体_GB2312"/>
                <a:cs typeface="楷体_GB2312"/>
                <a:sym typeface="楷体_GB2312"/>
              </a:defRPr>
            </a:pPr>
            <a:r>
              <a:t>氧化,受潮</a:t>
            </a:r>
            <a:r>
              <a:rPr>
                <a:latin typeface="AGaramond Bold"/>
                <a:ea typeface="AGaramond Bold"/>
                <a:cs typeface="AGaramond Bold"/>
                <a:sym typeface="AGaramond Bold"/>
              </a:rPr>
              <a:t>……</a:t>
            </a:r>
          </a:p>
          <a:p>
            <a:pPr defTabSz="900225">
              <a:lnSpc>
                <a:spcPct val="80000"/>
              </a:lnSpc>
              <a:spcBef>
                <a:spcPts val="200"/>
              </a:spcBef>
              <a:defRPr sz="1200">
                <a:latin typeface="楷体_GB2312"/>
                <a:ea typeface="楷体_GB2312"/>
                <a:cs typeface="楷体_GB2312"/>
                <a:sym typeface="楷体_GB2312"/>
              </a:defRPr>
            </a:pPr>
            <a:r>
              <a:t>    </a:t>
            </a:r>
            <a:r>
              <a:rPr b="1"/>
              <a:t>解决办法-----复合材料</a:t>
            </a:r>
            <a:r>
              <a:t>, 例如 </a:t>
            </a:r>
            <a:r>
              <a:rPr>
                <a:latin typeface="Arial"/>
                <a:ea typeface="Arial"/>
                <a:cs typeface="Arial"/>
                <a:sym typeface="Arial"/>
              </a:rPr>
              <a:t>PP/PET/PE, PET/Al/PE</a:t>
            </a:r>
            <a:endParaRPr sz="2200"/>
          </a:p>
          <a:p>
            <a:pPr defTabSz="900225">
              <a:lnSpc>
                <a:spcPct val="80000"/>
              </a:lnSpc>
              <a:spcBef>
                <a:spcPts val="500"/>
              </a:spcBef>
              <a:defRPr>
                <a:latin typeface="Arial"/>
                <a:ea typeface="Arial"/>
                <a:cs typeface="Arial"/>
                <a:sym typeface="Arial"/>
              </a:defRPr>
            </a:pPr>
          </a:p>
          <a:p>
            <a:pPr marL="337515" indent="-337515" defTabSz="900225">
              <a:lnSpc>
                <a:spcPct val="80000"/>
              </a:lnSpc>
              <a:spcBef>
                <a:spcPts val="200"/>
              </a:spcBef>
              <a:buSzPct val="100000"/>
              <a:buFont typeface="Arial"/>
              <a:buChar char="•"/>
              <a:defRPr sz="1200">
                <a:latin typeface="楷体_GB2312"/>
                <a:ea typeface="楷体_GB2312"/>
                <a:cs typeface="楷体_GB2312"/>
                <a:sym typeface="楷体_GB2312"/>
              </a:defRPr>
            </a:pPr>
            <a:r>
              <a:t>上述, 以及芳香味遗失</a:t>
            </a:r>
            <a:r>
              <a:rPr>
                <a:latin typeface="AGaramond Bold"/>
                <a:ea typeface="AGaramond Bold"/>
                <a:cs typeface="AGaramond Bold"/>
                <a:sym typeface="AGaramond Bold"/>
              </a:rPr>
              <a:t>……</a:t>
            </a:r>
            <a:r>
              <a:t>.. </a:t>
            </a:r>
            <a:endParaRPr sz="2200"/>
          </a:p>
          <a:p>
            <a:pPr defTabSz="900225">
              <a:lnSpc>
                <a:spcPct val="80000"/>
              </a:lnSpc>
              <a:spcBef>
                <a:spcPts val="200"/>
              </a:spcBef>
              <a:defRPr sz="1200">
                <a:latin typeface="楷体_GB2312"/>
                <a:ea typeface="楷体_GB2312"/>
                <a:cs typeface="楷体_GB2312"/>
                <a:sym typeface="楷体_GB2312"/>
              </a:defRPr>
            </a:pPr>
            <a:r>
              <a:t>    </a:t>
            </a:r>
            <a:r>
              <a:rPr b="1"/>
              <a:t>解决办法----- ---复合材料</a:t>
            </a:r>
            <a:r>
              <a:t>, 例如 </a:t>
            </a:r>
            <a:r>
              <a:rPr>
                <a:latin typeface="Arial"/>
                <a:ea typeface="Arial"/>
                <a:cs typeface="Arial"/>
                <a:sym typeface="Arial"/>
              </a:rPr>
              <a:t>PP/Nylon/Al/PE</a:t>
            </a:r>
            <a:endParaRPr sz="2200"/>
          </a:p>
          <a:p>
            <a:pPr marL="337515" indent="-337515" defTabSz="900225">
              <a:lnSpc>
                <a:spcPct val="80000"/>
              </a:lnSpc>
              <a:spcBef>
                <a:spcPts val="500"/>
              </a:spcBef>
              <a:buSzPct val="100000"/>
              <a:buFont typeface="Arial"/>
              <a:buChar char="•"/>
              <a:defRPr b="1" sz="1200">
                <a:latin typeface="楷体_GB2312"/>
                <a:ea typeface="楷体_GB2312"/>
                <a:cs typeface="楷体_GB2312"/>
                <a:sym typeface="楷体_GB2312"/>
              </a:defRPr>
            </a:pPr>
          </a:p>
          <a:p>
            <a:pPr marL="337515" indent="-337515" defTabSz="900225">
              <a:lnSpc>
                <a:spcPct val="80000"/>
              </a:lnSpc>
              <a:spcBef>
                <a:spcPts val="200"/>
              </a:spcBef>
              <a:buSzPct val="100000"/>
              <a:buFont typeface="Arial"/>
              <a:buChar char="•"/>
              <a:defRPr b="1" sz="1200">
                <a:latin typeface="楷体_GB2312"/>
                <a:ea typeface="楷体_GB2312"/>
                <a:cs typeface="楷体_GB2312"/>
                <a:sym typeface="楷体_GB2312"/>
              </a:defRPr>
            </a:pPr>
            <a:r>
              <a:t>其它方法</a:t>
            </a:r>
            <a:endParaRPr sz="2200"/>
          </a:p>
          <a:p>
            <a:pPr defTabSz="900225">
              <a:lnSpc>
                <a:spcPct val="80000"/>
              </a:lnSpc>
              <a:spcBef>
                <a:spcPts val="200"/>
              </a:spcBef>
              <a:defRPr sz="1200">
                <a:latin typeface="楷体_GB2312"/>
                <a:ea typeface="楷体_GB2312"/>
                <a:cs typeface="楷体_GB2312"/>
                <a:sym typeface="楷体_GB2312"/>
              </a:defRPr>
            </a:pPr>
            <a:r>
              <a:t>    包装内加除氧剂,除湿剂;真空包装,充氮包装,气调包装</a:t>
            </a:r>
          </a:p>
        </p:txBody>
      </p:sp>
    </p:spTree>
  </p:cSld>
  <p:clrMapOvr>
    <a:masterClrMapping/>
  </p:clrMapOvr>
  <mc:AlternateContent xmlns:mc="http://schemas.openxmlformats.org/markup-compatibility/2006">
    <mc:Choice xmlns:p14="http://schemas.microsoft.com/office/powerpoint/2010/main" Requires="p14">
      <p:transition spd="slow" advClick="0" advTm="11000" p14:dur="12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470"/>
                                        </p:tgtEl>
                                        <p:attrNameLst>
                                          <p:attrName>style.visibility</p:attrName>
                                        </p:attrNameLst>
                                      </p:cBhvr>
                                      <p:to>
                                        <p:strVal val="visible"/>
                                      </p:to>
                                    </p:set>
                                    <p:animEffect filter="wipe(left)" transition="in">
                                      <p:cBhvr>
                                        <p:cTn id="7" dur="1000"/>
                                        <p:tgtEl>
                                          <p:spTgt spid="4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0" grpId="1"/>
    </p:bldLst>
  </p:timing>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4" name="矩形 10"/>
          <p:cNvSpPr/>
          <p:nvPr/>
        </p:nvSpPr>
        <p:spPr>
          <a:xfrm>
            <a:off x="3616280" y="847110"/>
            <a:ext cx="1455414" cy="1585314"/>
          </a:xfrm>
          <a:custGeom>
            <a:avLst/>
            <a:gdLst/>
            <a:ahLst/>
            <a:cxnLst>
              <a:cxn ang="0">
                <a:pos x="wd2" y="hd2"/>
              </a:cxn>
              <a:cxn ang="5400000">
                <a:pos x="wd2" y="hd2"/>
              </a:cxn>
              <a:cxn ang="10800000">
                <a:pos x="wd2" y="hd2"/>
              </a:cxn>
              <a:cxn ang="16200000">
                <a:pos x="wd2" y="hd2"/>
              </a:cxn>
            </a:cxnLst>
            <a:rect l="0" t="0" r="r" b="b"/>
            <a:pathLst>
              <a:path w="21593" h="21214" fill="norm" stroke="1" extrusionOk="0">
                <a:moveTo>
                  <a:pt x="10807" y="0"/>
                </a:moveTo>
                <a:cubicBezTo>
                  <a:pt x="11320" y="0"/>
                  <a:pt x="12171" y="358"/>
                  <a:pt x="12522" y="484"/>
                </a:cubicBezTo>
                <a:lnTo>
                  <a:pt x="19957" y="4246"/>
                </a:lnTo>
                <a:cubicBezTo>
                  <a:pt x="20065" y="4340"/>
                  <a:pt x="20390" y="4487"/>
                  <a:pt x="20466" y="4572"/>
                </a:cubicBezTo>
                <a:cubicBezTo>
                  <a:pt x="21255" y="5084"/>
                  <a:pt x="21519" y="5370"/>
                  <a:pt x="21570" y="6471"/>
                </a:cubicBezTo>
                <a:cubicBezTo>
                  <a:pt x="21600" y="6489"/>
                  <a:pt x="21559" y="7732"/>
                  <a:pt x="21593" y="7748"/>
                </a:cubicBezTo>
                <a:cubicBezTo>
                  <a:pt x="21596" y="8402"/>
                  <a:pt x="21526" y="13519"/>
                  <a:pt x="21525" y="14213"/>
                </a:cubicBezTo>
                <a:cubicBezTo>
                  <a:pt x="21523" y="14468"/>
                  <a:pt x="21542" y="14702"/>
                  <a:pt x="21540" y="14957"/>
                </a:cubicBezTo>
                <a:cubicBezTo>
                  <a:pt x="21465" y="16352"/>
                  <a:pt x="21485" y="16653"/>
                  <a:pt x="20296" y="17168"/>
                </a:cubicBezTo>
                <a:cubicBezTo>
                  <a:pt x="20324" y="17162"/>
                  <a:pt x="20885" y="16894"/>
                  <a:pt x="19417" y="17655"/>
                </a:cubicBezTo>
                <a:cubicBezTo>
                  <a:pt x="18238" y="18268"/>
                  <a:pt x="16305" y="19131"/>
                  <a:pt x="13101" y="20649"/>
                </a:cubicBezTo>
                <a:cubicBezTo>
                  <a:pt x="11624" y="21221"/>
                  <a:pt x="10493" y="21600"/>
                  <a:pt x="8315" y="20564"/>
                </a:cubicBezTo>
                <a:cubicBezTo>
                  <a:pt x="5931" y="19401"/>
                  <a:pt x="3990" y="18516"/>
                  <a:pt x="1559" y="17268"/>
                </a:cubicBezTo>
                <a:cubicBezTo>
                  <a:pt x="1063" y="16971"/>
                  <a:pt x="1010" y="16955"/>
                  <a:pt x="652" y="16655"/>
                </a:cubicBezTo>
                <a:cubicBezTo>
                  <a:pt x="155" y="16265"/>
                  <a:pt x="1" y="15741"/>
                  <a:pt x="11" y="14889"/>
                </a:cubicBezTo>
                <a:cubicBezTo>
                  <a:pt x="7" y="14756"/>
                  <a:pt x="4" y="14623"/>
                  <a:pt x="0" y="14490"/>
                </a:cubicBezTo>
                <a:lnTo>
                  <a:pt x="41" y="6901"/>
                </a:lnTo>
                <a:cubicBezTo>
                  <a:pt x="41" y="6735"/>
                  <a:pt x="41" y="6568"/>
                  <a:pt x="41" y="6401"/>
                </a:cubicBezTo>
                <a:cubicBezTo>
                  <a:pt x="46" y="5443"/>
                  <a:pt x="244" y="5187"/>
                  <a:pt x="1244" y="4518"/>
                </a:cubicBezTo>
                <a:lnTo>
                  <a:pt x="1758" y="4211"/>
                </a:lnTo>
                <a:lnTo>
                  <a:pt x="8955" y="568"/>
                </a:lnTo>
                <a:cubicBezTo>
                  <a:pt x="9636" y="186"/>
                  <a:pt x="10151" y="0"/>
                  <a:pt x="10807" y="0"/>
                </a:cubicBezTo>
                <a:close/>
              </a:path>
            </a:pathLst>
          </a:custGeom>
          <a:solidFill>
            <a:srgbClr val="9FD4A5"/>
          </a:solidFill>
          <a:ln w="12700">
            <a:miter lim="400000"/>
          </a:ln>
        </p:spPr>
        <p:txBody>
          <a:bodyPr lIns="45718" tIns="45718" rIns="45718" bIns="45718" anchor="ctr"/>
          <a:lstStyle/>
          <a:p>
            <a:pPr algn="ctr">
              <a:defRPr>
                <a:solidFill>
                  <a:srgbClr val="CCE8CF"/>
                </a:solidFill>
                <a:latin typeface="Impact"/>
                <a:ea typeface="Impact"/>
                <a:cs typeface="Impact"/>
                <a:sym typeface="Impact"/>
              </a:defRPr>
            </a:pPr>
          </a:p>
        </p:txBody>
      </p:sp>
      <p:sp>
        <p:nvSpPr>
          <p:cNvPr id="475" name="椭圆 12"/>
          <p:cNvSpPr/>
          <p:nvPr/>
        </p:nvSpPr>
        <p:spPr>
          <a:xfrm>
            <a:off x="6276337" y="4108222"/>
            <a:ext cx="1131593" cy="1131593"/>
          </a:xfrm>
          <a:prstGeom prst="ellipse">
            <a:avLst/>
          </a:prstGeom>
          <a:gradFill>
            <a:gsLst>
              <a:gs pos="0">
                <a:srgbClr val="CCE8CF"/>
              </a:gs>
              <a:gs pos="50000">
                <a:srgbClr val="BDE1C1"/>
              </a:gs>
              <a:gs pos="100000">
                <a:srgbClr val="81C688"/>
              </a:gs>
            </a:gsLst>
            <a:lin ang="18900000"/>
          </a:gradFill>
          <a:ln w="19050">
            <a:solidFill>
              <a:srgbClr val="B5DEBA"/>
            </a:solidFill>
          </a:ln>
          <a:effectLst>
            <a:outerShdw sx="100000" sy="100000" kx="0" ky="0" algn="b" rotWithShape="0" blurRad="444500" dist="254000" dir="8100000">
              <a:srgbClr val="000000">
                <a:alpha val="5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476" name="椭圆 13"/>
          <p:cNvSpPr/>
          <p:nvPr/>
        </p:nvSpPr>
        <p:spPr>
          <a:xfrm>
            <a:off x="8436578" y="3843592"/>
            <a:ext cx="1131593" cy="1131593"/>
          </a:xfrm>
          <a:prstGeom prst="ellipse">
            <a:avLst/>
          </a:prstGeom>
          <a:gradFill>
            <a:gsLst>
              <a:gs pos="0">
                <a:srgbClr val="CCE8CF"/>
              </a:gs>
              <a:gs pos="50000">
                <a:srgbClr val="BDE1C1"/>
              </a:gs>
              <a:gs pos="100000">
                <a:srgbClr val="81C688"/>
              </a:gs>
            </a:gsLst>
            <a:lin ang="18900000"/>
          </a:gradFill>
          <a:ln w="19050">
            <a:solidFill>
              <a:srgbClr val="B5DEBA"/>
            </a:solidFill>
          </a:ln>
          <a:effectLst>
            <a:outerShdw sx="100000" sy="100000" kx="0" ky="0" algn="b" rotWithShape="0" blurRad="444500" dist="254000" dir="8100000">
              <a:srgbClr val="000000">
                <a:alpha val="5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477" name="椭圆 14"/>
          <p:cNvSpPr/>
          <p:nvPr/>
        </p:nvSpPr>
        <p:spPr>
          <a:xfrm>
            <a:off x="1947459" y="4716088"/>
            <a:ext cx="1131593" cy="1131593"/>
          </a:xfrm>
          <a:prstGeom prst="ellipse">
            <a:avLst/>
          </a:prstGeom>
          <a:gradFill>
            <a:gsLst>
              <a:gs pos="0">
                <a:srgbClr val="CCE8CF"/>
              </a:gs>
              <a:gs pos="50000">
                <a:srgbClr val="BDE1C1"/>
              </a:gs>
              <a:gs pos="100000">
                <a:srgbClr val="81C688"/>
              </a:gs>
            </a:gsLst>
            <a:lin ang="18900000"/>
          </a:gradFill>
          <a:ln w="19050">
            <a:solidFill>
              <a:srgbClr val="B5DEBA"/>
            </a:solidFill>
          </a:ln>
          <a:effectLst>
            <a:outerShdw sx="100000" sy="100000" kx="0" ky="0" algn="b" rotWithShape="0" blurRad="444500" dist="254000" dir="8100000">
              <a:srgbClr val="000000">
                <a:alpha val="5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478" name="椭圆 15"/>
          <p:cNvSpPr/>
          <p:nvPr/>
        </p:nvSpPr>
        <p:spPr>
          <a:xfrm>
            <a:off x="4752911" y="4607323"/>
            <a:ext cx="576003" cy="576003"/>
          </a:xfrm>
          <a:prstGeom prst="ellipse">
            <a:avLst/>
          </a:prstGeom>
          <a:gradFill>
            <a:gsLst>
              <a:gs pos="0">
                <a:srgbClr val="CCE8CF"/>
              </a:gs>
              <a:gs pos="50000">
                <a:srgbClr val="BDE1C1"/>
              </a:gs>
              <a:gs pos="100000">
                <a:srgbClr val="81C688"/>
              </a:gs>
            </a:gsLst>
            <a:lin ang="18900000"/>
          </a:gradFill>
          <a:ln w="19050">
            <a:solidFill>
              <a:srgbClr val="B5DEBA"/>
            </a:solidFill>
          </a:ln>
          <a:effectLst>
            <a:outerShdw sx="100000" sy="100000" kx="0" ky="0" algn="b" rotWithShape="0" blurRad="444500" dist="254000" dir="8100000">
              <a:srgbClr val="000000">
                <a:alpha val="5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479" name="椭圆 16"/>
          <p:cNvSpPr/>
          <p:nvPr/>
        </p:nvSpPr>
        <p:spPr>
          <a:xfrm>
            <a:off x="7753446" y="4716088"/>
            <a:ext cx="648003" cy="648003"/>
          </a:xfrm>
          <a:prstGeom prst="ellipse">
            <a:avLst/>
          </a:prstGeom>
          <a:solidFill>
            <a:schemeClr val="accent1"/>
          </a:solidFill>
          <a:ln w="12700">
            <a:miter lim="400000"/>
          </a:ln>
          <a:effectLst>
            <a:outerShdw sx="100000" sy="100000" kx="0" ky="0" algn="b" rotWithShape="0" blurRad="279400" dist="101600" dir="8100000">
              <a:srgbClr val="000000">
                <a:alpha val="4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480" name="椭圆 17"/>
          <p:cNvSpPr/>
          <p:nvPr/>
        </p:nvSpPr>
        <p:spPr>
          <a:xfrm>
            <a:off x="5412339" y="4932088"/>
            <a:ext cx="864003" cy="864003"/>
          </a:xfrm>
          <a:prstGeom prst="ellipse">
            <a:avLst/>
          </a:prstGeom>
          <a:solidFill>
            <a:schemeClr val="accent1"/>
          </a:solidFill>
          <a:ln w="12700">
            <a:miter lim="400000"/>
          </a:ln>
          <a:effectLst>
            <a:outerShdw sx="100000" sy="100000" kx="0" ky="0" algn="b" rotWithShape="0" blurRad="279400" dist="101600" dir="8100000">
              <a:srgbClr val="000000">
                <a:alpha val="4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481" name="椭圆 18"/>
          <p:cNvSpPr/>
          <p:nvPr/>
        </p:nvSpPr>
        <p:spPr>
          <a:xfrm>
            <a:off x="3160391" y="4327714"/>
            <a:ext cx="504002" cy="504003"/>
          </a:xfrm>
          <a:prstGeom prst="ellipse">
            <a:avLst/>
          </a:prstGeom>
          <a:gradFill>
            <a:gsLst>
              <a:gs pos="0">
                <a:srgbClr val="CCE8CF"/>
              </a:gs>
              <a:gs pos="50000">
                <a:srgbClr val="BDE1C1"/>
              </a:gs>
              <a:gs pos="100000">
                <a:srgbClr val="81C688"/>
              </a:gs>
            </a:gsLst>
            <a:lin ang="18900000"/>
          </a:gradFill>
          <a:ln w="19050">
            <a:solidFill>
              <a:srgbClr val="B5DEBA"/>
            </a:solidFill>
          </a:ln>
          <a:effectLst>
            <a:outerShdw sx="100000" sy="100000" kx="0" ky="0" algn="b" rotWithShape="0" blurRad="444500" dist="254000" dir="8100000">
              <a:srgbClr val="000000">
                <a:alpha val="5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482" name="椭圆 19"/>
          <p:cNvSpPr/>
          <p:nvPr/>
        </p:nvSpPr>
        <p:spPr>
          <a:xfrm>
            <a:off x="1259632" y="4607087"/>
            <a:ext cx="504003" cy="504002"/>
          </a:xfrm>
          <a:prstGeom prst="ellipse">
            <a:avLst/>
          </a:prstGeom>
          <a:solidFill>
            <a:schemeClr val="accent1"/>
          </a:solidFill>
          <a:ln w="12700">
            <a:miter lim="400000"/>
          </a:ln>
          <a:effectLst>
            <a:outerShdw sx="100000" sy="100000" kx="0" ky="0" algn="b" rotWithShape="0" blurRad="279400" dist="101600" dir="8100000">
              <a:srgbClr val="000000">
                <a:alpha val="4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483" name="椭圆 20"/>
          <p:cNvSpPr/>
          <p:nvPr/>
        </p:nvSpPr>
        <p:spPr>
          <a:xfrm>
            <a:off x="755631" y="5029882"/>
            <a:ext cx="504002" cy="504003"/>
          </a:xfrm>
          <a:prstGeom prst="ellipse">
            <a:avLst/>
          </a:prstGeom>
          <a:gradFill>
            <a:gsLst>
              <a:gs pos="0">
                <a:srgbClr val="CCE8CF"/>
              </a:gs>
              <a:gs pos="50000">
                <a:srgbClr val="BDE1C1"/>
              </a:gs>
              <a:gs pos="100000">
                <a:srgbClr val="81C688"/>
              </a:gs>
            </a:gsLst>
            <a:lin ang="18900000"/>
          </a:gradFill>
          <a:ln w="19050">
            <a:solidFill>
              <a:srgbClr val="B5DEBA"/>
            </a:solidFill>
          </a:ln>
          <a:effectLst>
            <a:outerShdw sx="100000" sy="100000" kx="0" ky="0" algn="b" rotWithShape="0" blurRad="444500" dist="254000" dir="8100000">
              <a:srgbClr val="000000">
                <a:alpha val="5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484" name="椭圆 21"/>
          <p:cNvSpPr/>
          <p:nvPr/>
        </p:nvSpPr>
        <p:spPr>
          <a:xfrm>
            <a:off x="251518" y="4891382"/>
            <a:ext cx="324003" cy="324003"/>
          </a:xfrm>
          <a:prstGeom prst="ellipse">
            <a:avLst/>
          </a:prstGeom>
          <a:gradFill>
            <a:gsLst>
              <a:gs pos="0">
                <a:srgbClr val="CCE8CF"/>
              </a:gs>
              <a:gs pos="50000">
                <a:srgbClr val="BDE1C1"/>
              </a:gs>
              <a:gs pos="100000">
                <a:srgbClr val="81C688"/>
              </a:gs>
            </a:gsLst>
            <a:lin ang="18900000"/>
          </a:gradFill>
          <a:ln w="19050">
            <a:solidFill>
              <a:srgbClr val="B5DEBA"/>
            </a:solidFill>
          </a:ln>
          <a:effectLst>
            <a:outerShdw sx="100000" sy="100000" kx="0" ky="0" algn="b" rotWithShape="0" blurRad="444500" dist="254000" dir="8100000">
              <a:srgbClr val="000000">
                <a:alpha val="5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485" name="椭圆 22"/>
          <p:cNvSpPr/>
          <p:nvPr/>
        </p:nvSpPr>
        <p:spPr>
          <a:xfrm>
            <a:off x="3927566" y="4512812"/>
            <a:ext cx="252003" cy="252003"/>
          </a:xfrm>
          <a:prstGeom prst="ellipse">
            <a:avLst/>
          </a:prstGeom>
          <a:solidFill>
            <a:schemeClr val="accent1"/>
          </a:solidFill>
          <a:ln w="12700">
            <a:miter lim="400000"/>
          </a:ln>
          <a:effectLst>
            <a:outerShdw sx="100000" sy="100000" kx="0" ky="0" algn="b" rotWithShape="0" blurRad="279400" dist="101600" dir="8100000">
              <a:srgbClr val="000000">
                <a:alpha val="4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486" name="椭圆 23"/>
          <p:cNvSpPr/>
          <p:nvPr/>
        </p:nvSpPr>
        <p:spPr>
          <a:xfrm>
            <a:off x="4382072" y="4283385"/>
            <a:ext cx="252003" cy="252003"/>
          </a:xfrm>
          <a:prstGeom prst="ellipse">
            <a:avLst/>
          </a:prstGeom>
          <a:gradFill>
            <a:gsLst>
              <a:gs pos="0">
                <a:srgbClr val="CCE8CF"/>
              </a:gs>
              <a:gs pos="50000">
                <a:srgbClr val="BDE1C1"/>
              </a:gs>
              <a:gs pos="100000">
                <a:srgbClr val="81C688"/>
              </a:gs>
            </a:gsLst>
            <a:lin ang="18900000"/>
          </a:gradFill>
          <a:ln>
            <a:solidFill>
              <a:srgbClr val="B5DEBA"/>
            </a:solidFill>
          </a:ln>
          <a:effectLst>
            <a:outerShdw sx="100000" sy="100000" kx="0" ky="0" algn="b" rotWithShape="0" blurRad="444500" dist="254000" dir="8100000">
              <a:srgbClr val="000000">
                <a:alpha val="5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487" name="椭圆 24"/>
          <p:cNvSpPr/>
          <p:nvPr/>
        </p:nvSpPr>
        <p:spPr>
          <a:xfrm>
            <a:off x="71518" y="4697867"/>
            <a:ext cx="180003" cy="180003"/>
          </a:xfrm>
          <a:prstGeom prst="ellipse">
            <a:avLst/>
          </a:prstGeom>
          <a:solidFill>
            <a:schemeClr val="accent1"/>
          </a:solidFill>
          <a:ln w="12700">
            <a:miter lim="400000"/>
          </a:ln>
          <a:effectLst>
            <a:outerShdw sx="100000" sy="100000" kx="0" ky="0" algn="b" rotWithShape="0" blurRad="279400" dist="101600" dir="8100000">
              <a:srgbClr val="000000">
                <a:alpha val="4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grpSp>
        <p:nvGrpSpPr>
          <p:cNvPr id="490" name="组合 1"/>
          <p:cNvGrpSpPr/>
          <p:nvPr/>
        </p:nvGrpSpPr>
        <p:grpSpPr>
          <a:xfrm>
            <a:off x="4161787" y="715603"/>
            <a:ext cx="1677557" cy="1828804"/>
            <a:chOff x="0" y="-1"/>
            <a:chExt cx="1677556" cy="1828802"/>
          </a:xfrm>
        </p:grpSpPr>
        <p:sp>
          <p:nvSpPr>
            <p:cNvPr id="488" name="矩形 10"/>
            <p:cNvSpPr/>
            <p:nvPr/>
          </p:nvSpPr>
          <p:spPr>
            <a:xfrm>
              <a:off x="0" y="-2"/>
              <a:ext cx="1677557" cy="1828804"/>
            </a:xfrm>
            <a:custGeom>
              <a:avLst/>
              <a:gdLst/>
              <a:ahLst/>
              <a:cxnLst>
                <a:cxn ang="0">
                  <a:pos x="wd2" y="hd2"/>
                </a:cxn>
                <a:cxn ang="5400000">
                  <a:pos x="wd2" y="hd2"/>
                </a:cxn>
                <a:cxn ang="10800000">
                  <a:pos x="wd2" y="hd2"/>
                </a:cxn>
                <a:cxn ang="16200000">
                  <a:pos x="wd2" y="hd2"/>
                </a:cxn>
              </a:cxnLst>
              <a:rect l="0" t="0" r="r" b="b"/>
              <a:pathLst>
                <a:path w="21593" h="21214" fill="norm" stroke="1" extrusionOk="0">
                  <a:moveTo>
                    <a:pt x="10807" y="0"/>
                  </a:moveTo>
                  <a:cubicBezTo>
                    <a:pt x="11320" y="0"/>
                    <a:pt x="12171" y="358"/>
                    <a:pt x="12522" y="483"/>
                  </a:cubicBezTo>
                  <a:lnTo>
                    <a:pt x="19957" y="4246"/>
                  </a:lnTo>
                  <a:cubicBezTo>
                    <a:pt x="20065" y="4340"/>
                    <a:pt x="20390" y="4487"/>
                    <a:pt x="20466" y="4572"/>
                  </a:cubicBezTo>
                  <a:cubicBezTo>
                    <a:pt x="21255" y="5084"/>
                    <a:pt x="21519" y="5370"/>
                    <a:pt x="21570" y="6471"/>
                  </a:cubicBezTo>
                  <a:cubicBezTo>
                    <a:pt x="21600" y="6489"/>
                    <a:pt x="21559" y="7732"/>
                    <a:pt x="21593" y="7748"/>
                  </a:cubicBezTo>
                  <a:cubicBezTo>
                    <a:pt x="21596" y="8402"/>
                    <a:pt x="21526" y="13519"/>
                    <a:pt x="21525" y="14213"/>
                  </a:cubicBezTo>
                  <a:cubicBezTo>
                    <a:pt x="21523" y="14468"/>
                    <a:pt x="21542" y="14702"/>
                    <a:pt x="21540" y="14957"/>
                  </a:cubicBezTo>
                  <a:cubicBezTo>
                    <a:pt x="21465" y="16352"/>
                    <a:pt x="21485" y="16653"/>
                    <a:pt x="20296" y="17168"/>
                  </a:cubicBezTo>
                  <a:cubicBezTo>
                    <a:pt x="20324" y="17162"/>
                    <a:pt x="20885" y="16894"/>
                    <a:pt x="19417" y="17655"/>
                  </a:cubicBezTo>
                  <a:cubicBezTo>
                    <a:pt x="18238" y="18268"/>
                    <a:pt x="16305" y="19131"/>
                    <a:pt x="13101" y="20649"/>
                  </a:cubicBezTo>
                  <a:cubicBezTo>
                    <a:pt x="11624" y="21221"/>
                    <a:pt x="10493" y="21600"/>
                    <a:pt x="8315" y="20564"/>
                  </a:cubicBezTo>
                  <a:cubicBezTo>
                    <a:pt x="5931" y="19401"/>
                    <a:pt x="3990" y="18516"/>
                    <a:pt x="1559" y="17268"/>
                  </a:cubicBezTo>
                  <a:cubicBezTo>
                    <a:pt x="1063" y="16971"/>
                    <a:pt x="1010" y="16955"/>
                    <a:pt x="652" y="16655"/>
                  </a:cubicBezTo>
                  <a:cubicBezTo>
                    <a:pt x="155" y="16265"/>
                    <a:pt x="1" y="15741"/>
                    <a:pt x="11" y="14889"/>
                  </a:cubicBezTo>
                  <a:cubicBezTo>
                    <a:pt x="7" y="14756"/>
                    <a:pt x="4" y="14623"/>
                    <a:pt x="0" y="14490"/>
                  </a:cubicBezTo>
                  <a:lnTo>
                    <a:pt x="41" y="6901"/>
                  </a:lnTo>
                  <a:cubicBezTo>
                    <a:pt x="41" y="6735"/>
                    <a:pt x="41" y="6568"/>
                    <a:pt x="41" y="6401"/>
                  </a:cubicBezTo>
                  <a:cubicBezTo>
                    <a:pt x="46" y="5443"/>
                    <a:pt x="244" y="5187"/>
                    <a:pt x="1244" y="4518"/>
                  </a:cubicBezTo>
                  <a:lnTo>
                    <a:pt x="1758" y="4211"/>
                  </a:lnTo>
                  <a:lnTo>
                    <a:pt x="8955" y="568"/>
                  </a:lnTo>
                  <a:cubicBezTo>
                    <a:pt x="9636" y="186"/>
                    <a:pt x="10151" y="0"/>
                    <a:pt x="10807" y="0"/>
                  </a:cubicBezTo>
                  <a:close/>
                </a:path>
              </a:pathLst>
            </a:custGeom>
            <a:gradFill flip="none" rotWithShape="1">
              <a:gsLst>
                <a:gs pos="0">
                  <a:srgbClr val="CCE8CF"/>
                </a:gs>
                <a:gs pos="50000">
                  <a:srgbClr val="BDE1C1"/>
                </a:gs>
                <a:gs pos="100000">
                  <a:srgbClr val="81C688"/>
                </a:gs>
              </a:gsLst>
              <a:lin ang="18900000" scaled="0"/>
            </a:gradFill>
            <a:ln w="15875" cap="flat">
              <a:solidFill>
                <a:srgbClr val="B5DEBA"/>
              </a:solidFill>
              <a:prstDash val="solid"/>
              <a:round/>
            </a:ln>
            <a:effectLst>
              <a:outerShdw sx="100000" sy="100000" kx="0" ky="0" algn="b" rotWithShape="0" blurRad="444500" dist="254000" dir="8100000">
                <a:srgbClr val="000000">
                  <a:alpha val="50000"/>
                </a:srgbClr>
              </a:outerShdw>
            </a:effectLst>
          </p:spPr>
          <p:txBody>
            <a:bodyPr wrap="square" lIns="45718" tIns="45718" rIns="45718" bIns="45718" numCol="1" anchor="ctr">
              <a:noAutofit/>
            </a:bodyPr>
            <a:lstStyle/>
            <a:p>
              <a:pPr algn="ctr">
                <a:defRPr>
                  <a:solidFill>
                    <a:srgbClr val="FFFFFF"/>
                  </a:solidFill>
                  <a:latin typeface="Arial"/>
                  <a:ea typeface="Arial"/>
                  <a:cs typeface="Arial"/>
                  <a:sym typeface="Arial"/>
                </a:defRPr>
              </a:pPr>
            </a:p>
          </p:txBody>
        </p:sp>
        <p:sp>
          <p:nvSpPr>
            <p:cNvPr id="489" name="KSO_Shape"/>
            <p:cNvSpPr/>
            <p:nvPr/>
          </p:nvSpPr>
          <p:spPr>
            <a:xfrm>
              <a:off x="502859" y="577949"/>
              <a:ext cx="671832" cy="6729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820" y="10423"/>
                  </a:moveTo>
                  <a:lnTo>
                    <a:pt x="15172" y="10325"/>
                  </a:lnTo>
                  <a:lnTo>
                    <a:pt x="15574" y="10197"/>
                  </a:lnTo>
                  <a:lnTo>
                    <a:pt x="16025" y="10060"/>
                  </a:lnTo>
                  <a:lnTo>
                    <a:pt x="16534" y="9898"/>
                  </a:lnTo>
                  <a:lnTo>
                    <a:pt x="16799" y="9810"/>
                  </a:lnTo>
                  <a:lnTo>
                    <a:pt x="17054" y="9712"/>
                  </a:lnTo>
                  <a:lnTo>
                    <a:pt x="17304" y="9609"/>
                  </a:lnTo>
                  <a:lnTo>
                    <a:pt x="17539" y="9497"/>
                  </a:lnTo>
                  <a:lnTo>
                    <a:pt x="17764" y="9379"/>
                  </a:lnTo>
                  <a:lnTo>
                    <a:pt x="17989" y="9256"/>
                  </a:lnTo>
                  <a:lnTo>
                    <a:pt x="18200" y="9119"/>
                  </a:lnTo>
                  <a:lnTo>
                    <a:pt x="18401" y="8987"/>
                  </a:lnTo>
                  <a:lnTo>
                    <a:pt x="18602" y="8840"/>
                  </a:lnTo>
                  <a:lnTo>
                    <a:pt x="18964" y="8546"/>
                  </a:lnTo>
                  <a:lnTo>
                    <a:pt x="19136" y="8384"/>
                  </a:lnTo>
                  <a:lnTo>
                    <a:pt x="19302" y="8227"/>
                  </a:lnTo>
                  <a:lnTo>
                    <a:pt x="19454" y="8056"/>
                  </a:lnTo>
                  <a:lnTo>
                    <a:pt x="19606" y="7889"/>
                  </a:lnTo>
                  <a:lnTo>
                    <a:pt x="19748" y="7718"/>
                  </a:lnTo>
                  <a:lnTo>
                    <a:pt x="19885" y="7541"/>
                  </a:lnTo>
                  <a:lnTo>
                    <a:pt x="20013" y="7360"/>
                  </a:lnTo>
                  <a:lnTo>
                    <a:pt x="20135" y="7184"/>
                  </a:lnTo>
                  <a:lnTo>
                    <a:pt x="20253" y="6997"/>
                  </a:lnTo>
                  <a:lnTo>
                    <a:pt x="20365" y="6811"/>
                  </a:lnTo>
                  <a:lnTo>
                    <a:pt x="20463" y="6620"/>
                  </a:lnTo>
                  <a:lnTo>
                    <a:pt x="20566" y="6429"/>
                  </a:lnTo>
                  <a:lnTo>
                    <a:pt x="20659" y="6243"/>
                  </a:lnTo>
                  <a:lnTo>
                    <a:pt x="20826" y="5861"/>
                  </a:lnTo>
                  <a:lnTo>
                    <a:pt x="20904" y="5665"/>
                  </a:lnTo>
                  <a:lnTo>
                    <a:pt x="21042" y="5282"/>
                  </a:lnTo>
                  <a:lnTo>
                    <a:pt x="21159" y="4900"/>
                  </a:lnTo>
                  <a:lnTo>
                    <a:pt x="21208" y="4709"/>
                  </a:lnTo>
                  <a:lnTo>
                    <a:pt x="21262" y="4523"/>
                  </a:lnTo>
                  <a:lnTo>
                    <a:pt x="21306" y="4332"/>
                  </a:lnTo>
                  <a:lnTo>
                    <a:pt x="21345" y="4150"/>
                  </a:lnTo>
                  <a:lnTo>
                    <a:pt x="21384" y="3964"/>
                  </a:lnTo>
                  <a:lnTo>
                    <a:pt x="21443" y="3607"/>
                  </a:lnTo>
                  <a:lnTo>
                    <a:pt x="21492" y="3259"/>
                  </a:lnTo>
                  <a:lnTo>
                    <a:pt x="21531" y="2930"/>
                  </a:lnTo>
                  <a:lnTo>
                    <a:pt x="21561" y="2617"/>
                  </a:lnTo>
                  <a:lnTo>
                    <a:pt x="21580" y="2323"/>
                  </a:lnTo>
                  <a:lnTo>
                    <a:pt x="21590" y="2048"/>
                  </a:lnTo>
                  <a:lnTo>
                    <a:pt x="21600" y="1798"/>
                  </a:lnTo>
                  <a:lnTo>
                    <a:pt x="21600" y="1377"/>
                  </a:lnTo>
                  <a:lnTo>
                    <a:pt x="21590" y="1210"/>
                  </a:lnTo>
                  <a:lnTo>
                    <a:pt x="21576" y="985"/>
                  </a:lnTo>
                  <a:lnTo>
                    <a:pt x="21571" y="897"/>
                  </a:lnTo>
                  <a:lnTo>
                    <a:pt x="17103" y="897"/>
                  </a:lnTo>
                  <a:lnTo>
                    <a:pt x="17103" y="0"/>
                  </a:lnTo>
                  <a:lnTo>
                    <a:pt x="4502" y="0"/>
                  </a:lnTo>
                  <a:lnTo>
                    <a:pt x="4502" y="897"/>
                  </a:lnTo>
                  <a:lnTo>
                    <a:pt x="29" y="897"/>
                  </a:lnTo>
                  <a:lnTo>
                    <a:pt x="24" y="985"/>
                  </a:lnTo>
                  <a:lnTo>
                    <a:pt x="10" y="1210"/>
                  </a:lnTo>
                  <a:lnTo>
                    <a:pt x="5" y="1382"/>
                  </a:lnTo>
                  <a:lnTo>
                    <a:pt x="0" y="1573"/>
                  </a:lnTo>
                  <a:lnTo>
                    <a:pt x="5" y="1798"/>
                  </a:lnTo>
                  <a:lnTo>
                    <a:pt x="10" y="2053"/>
                  </a:lnTo>
                  <a:lnTo>
                    <a:pt x="20" y="2328"/>
                  </a:lnTo>
                  <a:lnTo>
                    <a:pt x="39" y="2622"/>
                  </a:lnTo>
                  <a:lnTo>
                    <a:pt x="69" y="2935"/>
                  </a:lnTo>
                  <a:lnTo>
                    <a:pt x="108" y="3268"/>
                  </a:lnTo>
                  <a:lnTo>
                    <a:pt x="157" y="3611"/>
                  </a:lnTo>
                  <a:lnTo>
                    <a:pt x="220" y="3974"/>
                  </a:lnTo>
                  <a:lnTo>
                    <a:pt x="255" y="4155"/>
                  </a:lnTo>
                  <a:lnTo>
                    <a:pt x="299" y="4342"/>
                  </a:lnTo>
                  <a:lnTo>
                    <a:pt x="338" y="4528"/>
                  </a:lnTo>
                  <a:lnTo>
                    <a:pt x="387" y="4714"/>
                  </a:lnTo>
                  <a:lnTo>
                    <a:pt x="446" y="4910"/>
                  </a:lnTo>
                  <a:lnTo>
                    <a:pt x="500" y="5101"/>
                  </a:lnTo>
                  <a:lnTo>
                    <a:pt x="563" y="5292"/>
                  </a:lnTo>
                  <a:lnTo>
                    <a:pt x="627" y="5488"/>
                  </a:lnTo>
                  <a:lnTo>
                    <a:pt x="696" y="5674"/>
                  </a:lnTo>
                  <a:lnTo>
                    <a:pt x="779" y="5870"/>
                  </a:lnTo>
                  <a:lnTo>
                    <a:pt x="857" y="6062"/>
                  </a:lnTo>
                  <a:lnTo>
                    <a:pt x="1034" y="6444"/>
                  </a:lnTo>
                  <a:lnTo>
                    <a:pt x="1137" y="6635"/>
                  </a:lnTo>
                  <a:lnTo>
                    <a:pt x="1239" y="6821"/>
                  </a:lnTo>
                  <a:lnTo>
                    <a:pt x="1347" y="7007"/>
                  </a:lnTo>
                  <a:lnTo>
                    <a:pt x="1465" y="7193"/>
                  </a:lnTo>
                  <a:lnTo>
                    <a:pt x="1587" y="7370"/>
                  </a:lnTo>
                  <a:lnTo>
                    <a:pt x="1715" y="7551"/>
                  </a:lnTo>
                  <a:lnTo>
                    <a:pt x="1852" y="7728"/>
                  </a:lnTo>
                  <a:lnTo>
                    <a:pt x="1994" y="7899"/>
                  </a:lnTo>
                  <a:lnTo>
                    <a:pt x="2146" y="8066"/>
                  </a:lnTo>
                  <a:lnTo>
                    <a:pt x="2303" y="8237"/>
                  </a:lnTo>
                  <a:lnTo>
                    <a:pt x="2464" y="8394"/>
                  </a:lnTo>
                  <a:lnTo>
                    <a:pt x="2636" y="8556"/>
                  </a:lnTo>
                  <a:lnTo>
                    <a:pt x="2812" y="8703"/>
                  </a:lnTo>
                  <a:lnTo>
                    <a:pt x="3003" y="8850"/>
                  </a:lnTo>
                  <a:lnTo>
                    <a:pt x="3199" y="8992"/>
                  </a:lnTo>
                  <a:lnTo>
                    <a:pt x="3400" y="9129"/>
                  </a:lnTo>
                  <a:lnTo>
                    <a:pt x="3616" y="9261"/>
                  </a:lnTo>
                  <a:lnTo>
                    <a:pt x="3831" y="9384"/>
                  </a:lnTo>
                  <a:lnTo>
                    <a:pt x="4061" y="9501"/>
                  </a:lnTo>
                  <a:lnTo>
                    <a:pt x="4301" y="9614"/>
                  </a:lnTo>
                  <a:lnTo>
                    <a:pt x="4546" y="9717"/>
                  </a:lnTo>
                  <a:lnTo>
                    <a:pt x="4806" y="9810"/>
                  </a:lnTo>
                  <a:lnTo>
                    <a:pt x="5071" y="9898"/>
                  </a:lnTo>
                  <a:lnTo>
                    <a:pt x="5570" y="10060"/>
                  </a:lnTo>
                  <a:lnTo>
                    <a:pt x="6026" y="10192"/>
                  </a:lnTo>
                  <a:lnTo>
                    <a:pt x="6423" y="10315"/>
                  </a:lnTo>
                  <a:lnTo>
                    <a:pt x="6780" y="10413"/>
                  </a:lnTo>
                  <a:lnTo>
                    <a:pt x="6942" y="10604"/>
                  </a:lnTo>
                  <a:lnTo>
                    <a:pt x="7113" y="10795"/>
                  </a:lnTo>
                  <a:lnTo>
                    <a:pt x="7290" y="10981"/>
                  </a:lnTo>
                  <a:lnTo>
                    <a:pt x="7652" y="11315"/>
                  </a:lnTo>
                  <a:lnTo>
                    <a:pt x="7839" y="11466"/>
                  </a:lnTo>
                  <a:lnTo>
                    <a:pt x="8030" y="11613"/>
                  </a:lnTo>
                  <a:lnTo>
                    <a:pt x="8226" y="11751"/>
                  </a:lnTo>
                  <a:lnTo>
                    <a:pt x="8426" y="11878"/>
                  </a:lnTo>
                  <a:lnTo>
                    <a:pt x="8627" y="12001"/>
                  </a:lnTo>
                  <a:lnTo>
                    <a:pt x="8833" y="12108"/>
                  </a:lnTo>
                  <a:lnTo>
                    <a:pt x="9039" y="12201"/>
                  </a:lnTo>
                  <a:lnTo>
                    <a:pt x="9249" y="12290"/>
                  </a:lnTo>
                  <a:lnTo>
                    <a:pt x="9470" y="12373"/>
                  </a:lnTo>
                  <a:lnTo>
                    <a:pt x="9681" y="12437"/>
                  </a:lnTo>
                  <a:lnTo>
                    <a:pt x="9901" y="12491"/>
                  </a:lnTo>
                  <a:lnTo>
                    <a:pt x="9901" y="18934"/>
                  </a:lnTo>
                  <a:lnTo>
                    <a:pt x="9617" y="18954"/>
                  </a:lnTo>
                  <a:lnTo>
                    <a:pt x="9338" y="18978"/>
                  </a:lnTo>
                  <a:lnTo>
                    <a:pt x="9063" y="19013"/>
                  </a:lnTo>
                  <a:lnTo>
                    <a:pt x="8794" y="19047"/>
                  </a:lnTo>
                  <a:lnTo>
                    <a:pt x="8529" y="19086"/>
                  </a:lnTo>
                  <a:lnTo>
                    <a:pt x="8270" y="19130"/>
                  </a:lnTo>
                  <a:lnTo>
                    <a:pt x="8015" y="19184"/>
                  </a:lnTo>
                  <a:lnTo>
                    <a:pt x="7775" y="19238"/>
                  </a:lnTo>
                  <a:lnTo>
                    <a:pt x="7530" y="19302"/>
                  </a:lnTo>
                  <a:lnTo>
                    <a:pt x="7295" y="19361"/>
                  </a:lnTo>
                  <a:lnTo>
                    <a:pt x="7074" y="19429"/>
                  </a:lnTo>
                  <a:lnTo>
                    <a:pt x="6854" y="19503"/>
                  </a:lnTo>
                  <a:lnTo>
                    <a:pt x="6638" y="19576"/>
                  </a:lnTo>
                  <a:lnTo>
                    <a:pt x="6437" y="19660"/>
                  </a:lnTo>
                  <a:lnTo>
                    <a:pt x="6241" y="19743"/>
                  </a:lnTo>
                  <a:lnTo>
                    <a:pt x="6060" y="19826"/>
                  </a:lnTo>
                  <a:lnTo>
                    <a:pt x="5879" y="19919"/>
                  </a:lnTo>
                  <a:lnTo>
                    <a:pt x="5712" y="20017"/>
                  </a:lnTo>
                  <a:lnTo>
                    <a:pt x="5556" y="20110"/>
                  </a:lnTo>
                  <a:lnTo>
                    <a:pt x="5409" y="20208"/>
                  </a:lnTo>
                  <a:lnTo>
                    <a:pt x="5271" y="20316"/>
                  </a:lnTo>
                  <a:lnTo>
                    <a:pt x="5139" y="20419"/>
                  </a:lnTo>
                  <a:lnTo>
                    <a:pt x="5026" y="20527"/>
                  </a:lnTo>
                  <a:lnTo>
                    <a:pt x="4919" y="20635"/>
                  </a:lnTo>
                  <a:lnTo>
                    <a:pt x="4821" y="20752"/>
                  </a:lnTo>
                  <a:lnTo>
                    <a:pt x="4742" y="20870"/>
                  </a:lnTo>
                  <a:lnTo>
                    <a:pt x="4669" y="20983"/>
                  </a:lnTo>
                  <a:lnTo>
                    <a:pt x="4639" y="21046"/>
                  </a:lnTo>
                  <a:lnTo>
                    <a:pt x="4610" y="21105"/>
                  </a:lnTo>
                  <a:lnTo>
                    <a:pt x="4586" y="21169"/>
                  </a:lnTo>
                  <a:lnTo>
                    <a:pt x="4561" y="21228"/>
                  </a:lnTo>
                  <a:lnTo>
                    <a:pt x="4541" y="21286"/>
                  </a:lnTo>
                  <a:lnTo>
                    <a:pt x="4527" y="21355"/>
                  </a:lnTo>
                  <a:lnTo>
                    <a:pt x="4517" y="21414"/>
                  </a:lnTo>
                  <a:lnTo>
                    <a:pt x="4507" y="21477"/>
                  </a:lnTo>
                  <a:lnTo>
                    <a:pt x="4502" y="21541"/>
                  </a:lnTo>
                  <a:lnTo>
                    <a:pt x="4502" y="21600"/>
                  </a:lnTo>
                  <a:lnTo>
                    <a:pt x="17103" y="21600"/>
                  </a:lnTo>
                  <a:lnTo>
                    <a:pt x="17103" y="21541"/>
                  </a:lnTo>
                  <a:lnTo>
                    <a:pt x="17098" y="21477"/>
                  </a:lnTo>
                  <a:lnTo>
                    <a:pt x="17088" y="21414"/>
                  </a:lnTo>
                  <a:lnTo>
                    <a:pt x="17078" y="21355"/>
                  </a:lnTo>
                  <a:lnTo>
                    <a:pt x="17059" y="21286"/>
                  </a:lnTo>
                  <a:lnTo>
                    <a:pt x="17019" y="21169"/>
                  </a:lnTo>
                  <a:lnTo>
                    <a:pt x="16995" y="21105"/>
                  </a:lnTo>
                  <a:lnTo>
                    <a:pt x="16965" y="21046"/>
                  </a:lnTo>
                  <a:lnTo>
                    <a:pt x="16936" y="20983"/>
                  </a:lnTo>
                  <a:lnTo>
                    <a:pt x="16867" y="20870"/>
                  </a:lnTo>
                  <a:lnTo>
                    <a:pt x="16784" y="20752"/>
                  </a:lnTo>
                  <a:lnTo>
                    <a:pt x="16686" y="20635"/>
                  </a:lnTo>
                  <a:lnTo>
                    <a:pt x="16578" y="20527"/>
                  </a:lnTo>
                  <a:lnTo>
                    <a:pt x="16466" y="20419"/>
                  </a:lnTo>
                  <a:lnTo>
                    <a:pt x="16333" y="20316"/>
                  </a:lnTo>
                  <a:lnTo>
                    <a:pt x="16196" y="20208"/>
                  </a:lnTo>
                  <a:lnTo>
                    <a:pt x="16049" y="20110"/>
                  </a:lnTo>
                  <a:lnTo>
                    <a:pt x="15893" y="20017"/>
                  </a:lnTo>
                  <a:lnTo>
                    <a:pt x="15726" y="19919"/>
                  </a:lnTo>
                  <a:lnTo>
                    <a:pt x="15545" y="19826"/>
                  </a:lnTo>
                  <a:lnTo>
                    <a:pt x="15363" y="19743"/>
                  </a:lnTo>
                  <a:lnTo>
                    <a:pt x="15168" y="19660"/>
                  </a:lnTo>
                  <a:lnTo>
                    <a:pt x="14962" y="19576"/>
                  </a:lnTo>
                  <a:lnTo>
                    <a:pt x="14751" y="19503"/>
                  </a:lnTo>
                  <a:lnTo>
                    <a:pt x="14531" y="19429"/>
                  </a:lnTo>
                  <a:lnTo>
                    <a:pt x="14310" y="19361"/>
                  </a:lnTo>
                  <a:lnTo>
                    <a:pt x="14075" y="19302"/>
                  </a:lnTo>
                  <a:lnTo>
                    <a:pt x="13830" y="19238"/>
                  </a:lnTo>
                  <a:lnTo>
                    <a:pt x="13585" y="19184"/>
                  </a:lnTo>
                  <a:lnTo>
                    <a:pt x="13335" y="19130"/>
                  </a:lnTo>
                  <a:lnTo>
                    <a:pt x="13076" y="19086"/>
                  </a:lnTo>
                  <a:lnTo>
                    <a:pt x="12811" y="19047"/>
                  </a:lnTo>
                  <a:lnTo>
                    <a:pt x="12537" y="19013"/>
                  </a:lnTo>
                  <a:lnTo>
                    <a:pt x="12267" y="18978"/>
                  </a:lnTo>
                  <a:lnTo>
                    <a:pt x="11988" y="18954"/>
                  </a:lnTo>
                  <a:lnTo>
                    <a:pt x="11704" y="18934"/>
                  </a:lnTo>
                  <a:lnTo>
                    <a:pt x="11704" y="12491"/>
                  </a:lnTo>
                  <a:lnTo>
                    <a:pt x="11924" y="12437"/>
                  </a:lnTo>
                  <a:lnTo>
                    <a:pt x="12135" y="12373"/>
                  </a:lnTo>
                  <a:lnTo>
                    <a:pt x="12566" y="12206"/>
                  </a:lnTo>
                  <a:lnTo>
                    <a:pt x="12772" y="12108"/>
                  </a:lnTo>
                  <a:lnTo>
                    <a:pt x="12978" y="12001"/>
                  </a:lnTo>
                  <a:lnTo>
                    <a:pt x="13174" y="11883"/>
                  </a:lnTo>
                  <a:lnTo>
                    <a:pt x="13374" y="11756"/>
                  </a:lnTo>
                  <a:lnTo>
                    <a:pt x="13566" y="11613"/>
                  </a:lnTo>
                  <a:lnTo>
                    <a:pt x="13761" y="11471"/>
                  </a:lnTo>
                  <a:lnTo>
                    <a:pt x="13943" y="11319"/>
                  </a:lnTo>
                  <a:lnTo>
                    <a:pt x="14129" y="11153"/>
                  </a:lnTo>
                  <a:lnTo>
                    <a:pt x="14310" y="10986"/>
                  </a:lnTo>
                  <a:lnTo>
                    <a:pt x="14482" y="10805"/>
                  </a:lnTo>
                  <a:lnTo>
                    <a:pt x="14658" y="10619"/>
                  </a:lnTo>
                  <a:lnTo>
                    <a:pt x="14820" y="10423"/>
                  </a:lnTo>
                  <a:close/>
                  <a:moveTo>
                    <a:pt x="17103" y="3876"/>
                  </a:moveTo>
                  <a:lnTo>
                    <a:pt x="17103" y="1798"/>
                  </a:lnTo>
                  <a:lnTo>
                    <a:pt x="20703" y="1798"/>
                  </a:lnTo>
                  <a:lnTo>
                    <a:pt x="20703" y="1975"/>
                  </a:lnTo>
                  <a:lnTo>
                    <a:pt x="20699" y="2161"/>
                  </a:lnTo>
                  <a:lnTo>
                    <a:pt x="20689" y="2362"/>
                  </a:lnTo>
                  <a:lnTo>
                    <a:pt x="20674" y="2573"/>
                  </a:lnTo>
                  <a:lnTo>
                    <a:pt x="20654" y="2793"/>
                  </a:lnTo>
                  <a:lnTo>
                    <a:pt x="20630" y="3023"/>
                  </a:lnTo>
                  <a:lnTo>
                    <a:pt x="20601" y="3259"/>
                  </a:lnTo>
                  <a:lnTo>
                    <a:pt x="20566" y="3509"/>
                  </a:lnTo>
                  <a:lnTo>
                    <a:pt x="20517" y="3758"/>
                  </a:lnTo>
                  <a:lnTo>
                    <a:pt x="20463" y="4013"/>
                  </a:lnTo>
                  <a:lnTo>
                    <a:pt x="20405" y="4278"/>
                  </a:lnTo>
                  <a:lnTo>
                    <a:pt x="20341" y="4542"/>
                  </a:lnTo>
                  <a:lnTo>
                    <a:pt x="20263" y="4812"/>
                  </a:lnTo>
                  <a:lnTo>
                    <a:pt x="20169" y="5081"/>
                  </a:lnTo>
                  <a:lnTo>
                    <a:pt x="20071" y="5346"/>
                  </a:lnTo>
                  <a:lnTo>
                    <a:pt x="19964" y="5616"/>
                  </a:lnTo>
                  <a:lnTo>
                    <a:pt x="19841" y="5885"/>
                  </a:lnTo>
                  <a:lnTo>
                    <a:pt x="19709" y="6150"/>
                  </a:lnTo>
                  <a:lnTo>
                    <a:pt x="19640" y="6277"/>
                  </a:lnTo>
                  <a:lnTo>
                    <a:pt x="19567" y="6405"/>
                  </a:lnTo>
                  <a:lnTo>
                    <a:pt x="19484" y="6537"/>
                  </a:lnTo>
                  <a:lnTo>
                    <a:pt x="19405" y="6664"/>
                  </a:lnTo>
                  <a:lnTo>
                    <a:pt x="19322" y="6787"/>
                  </a:lnTo>
                  <a:lnTo>
                    <a:pt x="19234" y="6919"/>
                  </a:lnTo>
                  <a:lnTo>
                    <a:pt x="19141" y="7037"/>
                  </a:lnTo>
                  <a:lnTo>
                    <a:pt x="19043" y="7164"/>
                  </a:lnTo>
                  <a:lnTo>
                    <a:pt x="18847" y="7399"/>
                  </a:lnTo>
                  <a:lnTo>
                    <a:pt x="18734" y="7517"/>
                  </a:lnTo>
                  <a:lnTo>
                    <a:pt x="18626" y="7630"/>
                  </a:lnTo>
                  <a:lnTo>
                    <a:pt x="18514" y="7737"/>
                  </a:lnTo>
                  <a:lnTo>
                    <a:pt x="18391" y="7850"/>
                  </a:lnTo>
                  <a:lnTo>
                    <a:pt x="18269" y="7953"/>
                  </a:lnTo>
                  <a:lnTo>
                    <a:pt x="18141" y="8056"/>
                  </a:lnTo>
                  <a:lnTo>
                    <a:pt x="18009" y="8154"/>
                  </a:lnTo>
                  <a:lnTo>
                    <a:pt x="17877" y="8257"/>
                  </a:lnTo>
                  <a:lnTo>
                    <a:pt x="17730" y="8350"/>
                  </a:lnTo>
                  <a:lnTo>
                    <a:pt x="17588" y="8438"/>
                  </a:lnTo>
                  <a:lnTo>
                    <a:pt x="17441" y="8526"/>
                  </a:lnTo>
                  <a:lnTo>
                    <a:pt x="17284" y="8615"/>
                  </a:lnTo>
                  <a:lnTo>
                    <a:pt x="17127" y="8698"/>
                  </a:lnTo>
                  <a:lnTo>
                    <a:pt x="16794" y="8845"/>
                  </a:lnTo>
                  <a:lnTo>
                    <a:pt x="16618" y="8918"/>
                  </a:lnTo>
                  <a:lnTo>
                    <a:pt x="16446" y="8982"/>
                  </a:lnTo>
                  <a:lnTo>
                    <a:pt x="16260" y="9046"/>
                  </a:lnTo>
                  <a:lnTo>
                    <a:pt x="15638" y="9242"/>
                  </a:lnTo>
                  <a:lnTo>
                    <a:pt x="15809" y="8943"/>
                  </a:lnTo>
                  <a:lnTo>
                    <a:pt x="15961" y="8639"/>
                  </a:lnTo>
                  <a:lnTo>
                    <a:pt x="16113" y="8330"/>
                  </a:lnTo>
                  <a:lnTo>
                    <a:pt x="16250" y="8012"/>
                  </a:lnTo>
                  <a:lnTo>
                    <a:pt x="16387" y="7688"/>
                  </a:lnTo>
                  <a:lnTo>
                    <a:pt x="16505" y="7355"/>
                  </a:lnTo>
                  <a:lnTo>
                    <a:pt x="16613" y="7022"/>
                  </a:lnTo>
                  <a:lnTo>
                    <a:pt x="16711" y="6684"/>
                  </a:lnTo>
                  <a:lnTo>
                    <a:pt x="16804" y="6341"/>
                  </a:lnTo>
                  <a:lnTo>
                    <a:pt x="16882" y="5993"/>
                  </a:lnTo>
                  <a:lnTo>
                    <a:pt x="16946" y="5645"/>
                  </a:lnTo>
                  <a:lnTo>
                    <a:pt x="17000" y="5292"/>
                  </a:lnTo>
                  <a:lnTo>
                    <a:pt x="17024" y="5116"/>
                  </a:lnTo>
                  <a:lnTo>
                    <a:pt x="17044" y="4939"/>
                  </a:lnTo>
                  <a:lnTo>
                    <a:pt x="17059" y="4763"/>
                  </a:lnTo>
                  <a:lnTo>
                    <a:pt x="17078" y="4587"/>
                  </a:lnTo>
                  <a:lnTo>
                    <a:pt x="17088" y="4410"/>
                  </a:lnTo>
                  <a:lnTo>
                    <a:pt x="17098" y="4229"/>
                  </a:lnTo>
                  <a:lnTo>
                    <a:pt x="17103" y="4057"/>
                  </a:lnTo>
                  <a:lnTo>
                    <a:pt x="17103" y="3876"/>
                  </a:lnTo>
                  <a:close/>
                  <a:moveTo>
                    <a:pt x="5345" y="9046"/>
                  </a:moveTo>
                  <a:lnTo>
                    <a:pt x="5159" y="8982"/>
                  </a:lnTo>
                  <a:lnTo>
                    <a:pt x="4982" y="8918"/>
                  </a:lnTo>
                  <a:lnTo>
                    <a:pt x="4806" y="8845"/>
                  </a:lnTo>
                  <a:lnTo>
                    <a:pt x="4639" y="8776"/>
                  </a:lnTo>
                  <a:lnTo>
                    <a:pt x="4473" y="8698"/>
                  </a:lnTo>
                  <a:lnTo>
                    <a:pt x="4316" y="8619"/>
                  </a:lnTo>
                  <a:lnTo>
                    <a:pt x="4159" y="8531"/>
                  </a:lnTo>
                  <a:lnTo>
                    <a:pt x="3865" y="8355"/>
                  </a:lnTo>
                  <a:lnTo>
                    <a:pt x="3723" y="8262"/>
                  </a:lnTo>
                  <a:lnTo>
                    <a:pt x="3591" y="8159"/>
                  </a:lnTo>
                  <a:lnTo>
                    <a:pt x="3454" y="8061"/>
                  </a:lnTo>
                  <a:lnTo>
                    <a:pt x="3209" y="7855"/>
                  </a:lnTo>
                  <a:lnTo>
                    <a:pt x="3086" y="7742"/>
                  </a:lnTo>
                  <a:lnTo>
                    <a:pt x="2974" y="7634"/>
                  </a:lnTo>
                  <a:lnTo>
                    <a:pt x="2866" y="7522"/>
                  </a:lnTo>
                  <a:lnTo>
                    <a:pt x="2753" y="7404"/>
                  </a:lnTo>
                  <a:lnTo>
                    <a:pt x="2650" y="7287"/>
                  </a:lnTo>
                  <a:lnTo>
                    <a:pt x="2552" y="7169"/>
                  </a:lnTo>
                  <a:lnTo>
                    <a:pt x="2454" y="7046"/>
                  </a:lnTo>
                  <a:lnTo>
                    <a:pt x="2366" y="6924"/>
                  </a:lnTo>
                  <a:lnTo>
                    <a:pt x="2278" y="6797"/>
                  </a:lnTo>
                  <a:lnTo>
                    <a:pt x="2195" y="6669"/>
                  </a:lnTo>
                  <a:lnTo>
                    <a:pt x="2111" y="6547"/>
                  </a:lnTo>
                  <a:lnTo>
                    <a:pt x="2033" y="6414"/>
                  </a:lnTo>
                  <a:lnTo>
                    <a:pt x="1960" y="6287"/>
                  </a:lnTo>
                  <a:lnTo>
                    <a:pt x="1754" y="5890"/>
                  </a:lnTo>
                  <a:lnTo>
                    <a:pt x="1636" y="5621"/>
                  </a:lnTo>
                  <a:lnTo>
                    <a:pt x="1529" y="5351"/>
                  </a:lnTo>
                  <a:lnTo>
                    <a:pt x="1426" y="5086"/>
                  </a:lnTo>
                  <a:lnTo>
                    <a:pt x="1337" y="4817"/>
                  </a:lnTo>
                  <a:lnTo>
                    <a:pt x="1264" y="4547"/>
                  </a:lnTo>
                  <a:lnTo>
                    <a:pt x="1195" y="4283"/>
                  </a:lnTo>
                  <a:lnTo>
                    <a:pt x="1137" y="4018"/>
                  </a:lnTo>
                  <a:lnTo>
                    <a:pt x="1083" y="3763"/>
                  </a:lnTo>
                  <a:lnTo>
                    <a:pt x="1039" y="3509"/>
                  </a:lnTo>
                  <a:lnTo>
                    <a:pt x="999" y="3264"/>
                  </a:lnTo>
                  <a:lnTo>
                    <a:pt x="970" y="3028"/>
                  </a:lnTo>
                  <a:lnTo>
                    <a:pt x="950" y="2793"/>
                  </a:lnTo>
                  <a:lnTo>
                    <a:pt x="931" y="2573"/>
                  </a:lnTo>
                  <a:lnTo>
                    <a:pt x="916" y="2362"/>
                  </a:lnTo>
                  <a:lnTo>
                    <a:pt x="906" y="2161"/>
                  </a:lnTo>
                  <a:lnTo>
                    <a:pt x="901" y="1980"/>
                  </a:lnTo>
                  <a:lnTo>
                    <a:pt x="901" y="1798"/>
                  </a:lnTo>
                  <a:lnTo>
                    <a:pt x="4502" y="1798"/>
                  </a:lnTo>
                  <a:lnTo>
                    <a:pt x="4502" y="4057"/>
                  </a:lnTo>
                  <a:lnTo>
                    <a:pt x="4507" y="4229"/>
                  </a:lnTo>
                  <a:lnTo>
                    <a:pt x="4517" y="4410"/>
                  </a:lnTo>
                  <a:lnTo>
                    <a:pt x="4527" y="4587"/>
                  </a:lnTo>
                  <a:lnTo>
                    <a:pt x="4556" y="4939"/>
                  </a:lnTo>
                  <a:lnTo>
                    <a:pt x="4605" y="5292"/>
                  </a:lnTo>
                  <a:lnTo>
                    <a:pt x="4659" y="5640"/>
                  </a:lnTo>
                  <a:lnTo>
                    <a:pt x="4723" y="5993"/>
                  </a:lnTo>
                  <a:lnTo>
                    <a:pt x="4801" y="6336"/>
                  </a:lnTo>
                  <a:lnTo>
                    <a:pt x="4889" y="6679"/>
                  </a:lnTo>
                  <a:lnTo>
                    <a:pt x="4992" y="7017"/>
                  </a:lnTo>
                  <a:lnTo>
                    <a:pt x="5100" y="7355"/>
                  </a:lnTo>
                  <a:lnTo>
                    <a:pt x="5218" y="7683"/>
                  </a:lnTo>
                  <a:lnTo>
                    <a:pt x="5350" y="8007"/>
                  </a:lnTo>
                  <a:lnTo>
                    <a:pt x="5487" y="8325"/>
                  </a:lnTo>
                  <a:lnTo>
                    <a:pt x="5639" y="8639"/>
                  </a:lnTo>
                  <a:lnTo>
                    <a:pt x="5796" y="8943"/>
                  </a:lnTo>
                  <a:lnTo>
                    <a:pt x="5962" y="9237"/>
                  </a:lnTo>
                  <a:lnTo>
                    <a:pt x="5345" y="9046"/>
                  </a:lnTo>
                  <a:close/>
                  <a:moveTo>
                    <a:pt x="10802" y="7968"/>
                  </a:moveTo>
                  <a:lnTo>
                    <a:pt x="8020" y="9898"/>
                  </a:lnTo>
                  <a:lnTo>
                    <a:pt x="9000" y="6659"/>
                  </a:lnTo>
                  <a:lnTo>
                    <a:pt x="6305" y="4606"/>
                  </a:lnTo>
                  <a:lnTo>
                    <a:pt x="9690" y="4542"/>
                  </a:lnTo>
                  <a:lnTo>
                    <a:pt x="10802" y="1343"/>
                  </a:lnTo>
                  <a:lnTo>
                    <a:pt x="11919" y="4542"/>
                  </a:lnTo>
                  <a:lnTo>
                    <a:pt x="15300" y="4606"/>
                  </a:lnTo>
                  <a:lnTo>
                    <a:pt x="12605" y="6659"/>
                  </a:lnTo>
                  <a:lnTo>
                    <a:pt x="13580" y="9898"/>
                  </a:lnTo>
                  <a:lnTo>
                    <a:pt x="10802" y="7968"/>
                  </a:lnTo>
                  <a:close/>
                </a:path>
              </a:pathLst>
            </a:custGeom>
            <a:solidFill>
              <a:srgbClr val="44964D"/>
            </a:solidFill>
            <a:ln w="12700" cap="flat">
              <a:noFill/>
              <a:miter lim="400000"/>
            </a:ln>
            <a:effectLst/>
          </p:spPr>
          <p:txBody>
            <a:bodyPr wrap="square" lIns="45718" tIns="45718" rIns="45718" bIns="45718" numCol="1" anchor="ctr">
              <a:noAutofit/>
            </a:bodyPr>
            <a:lstStyle/>
            <a:p>
              <a:pPr algn="ctr">
                <a:defRPr>
                  <a:solidFill>
                    <a:srgbClr val="FFFFFF"/>
                  </a:solidFill>
                </a:defRPr>
              </a:pPr>
            </a:p>
          </p:txBody>
        </p:sp>
      </p:grpSp>
      <p:grpSp>
        <p:nvGrpSpPr>
          <p:cNvPr id="493" name="矩形 10"/>
          <p:cNvGrpSpPr/>
          <p:nvPr/>
        </p:nvGrpSpPr>
        <p:grpSpPr>
          <a:xfrm>
            <a:off x="3416420" y="493548"/>
            <a:ext cx="924716" cy="1008090"/>
            <a:chOff x="0" y="-1"/>
            <a:chExt cx="924714" cy="1008088"/>
          </a:xfrm>
        </p:grpSpPr>
        <p:sp>
          <p:nvSpPr>
            <p:cNvPr id="491" name="形状"/>
            <p:cNvSpPr/>
            <p:nvPr/>
          </p:nvSpPr>
          <p:spPr>
            <a:xfrm>
              <a:off x="-1" y="-2"/>
              <a:ext cx="924717" cy="1008090"/>
            </a:xfrm>
            <a:custGeom>
              <a:avLst/>
              <a:gdLst/>
              <a:ahLst/>
              <a:cxnLst>
                <a:cxn ang="0">
                  <a:pos x="wd2" y="hd2"/>
                </a:cxn>
                <a:cxn ang="5400000">
                  <a:pos x="wd2" y="hd2"/>
                </a:cxn>
                <a:cxn ang="10800000">
                  <a:pos x="wd2" y="hd2"/>
                </a:cxn>
                <a:cxn ang="16200000">
                  <a:pos x="wd2" y="hd2"/>
                </a:cxn>
              </a:cxnLst>
              <a:rect l="0" t="0" r="r" b="b"/>
              <a:pathLst>
                <a:path w="21593" h="21214" fill="norm" stroke="1" extrusionOk="0">
                  <a:moveTo>
                    <a:pt x="10807" y="0"/>
                  </a:moveTo>
                  <a:cubicBezTo>
                    <a:pt x="11320" y="0"/>
                    <a:pt x="12171" y="358"/>
                    <a:pt x="12522" y="483"/>
                  </a:cubicBezTo>
                  <a:lnTo>
                    <a:pt x="19957" y="4246"/>
                  </a:lnTo>
                  <a:cubicBezTo>
                    <a:pt x="20065" y="4340"/>
                    <a:pt x="20390" y="4487"/>
                    <a:pt x="20466" y="4572"/>
                  </a:cubicBezTo>
                  <a:cubicBezTo>
                    <a:pt x="21255" y="5084"/>
                    <a:pt x="21519" y="5370"/>
                    <a:pt x="21570" y="6471"/>
                  </a:cubicBezTo>
                  <a:cubicBezTo>
                    <a:pt x="21600" y="6489"/>
                    <a:pt x="21559" y="7732"/>
                    <a:pt x="21593" y="7748"/>
                  </a:cubicBezTo>
                  <a:cubicBezTo>
                    <a:pt x="21596" y="8402"/>
                    <a:pt x="21526" y="13519"/>
                    <a:pt x="21525" y="14213"/>
                  </a:cubicBezTo>
                  <a:cubicBezTo>
                    <a:pt x="21523" y="14468"/>
                    <a:pt x="21542" y="14702"/>
                    <a:pt x="21540" y="14957"/>
                  </a:cubicBezTo>
                  <a:cubicBezTo>
                    <a:pt x="21465" y="16352"/>
                    <a:pt x="21485" y="16653"/>
                    <a:pt x="20296" y="17168"/>
                  </a:cubicBezTo>
                  <a:cubicBezTo>
                    <a:pt x="20324" y="17162"/>
                    <a:pt x="20885" y="16894"/>
                    <a:pt x="19417" y="17655"/>
                  </a:cubicBezTo>
                  <a:cubicBezTo>
                    <a:pt x="18238" y="18268"/>
                    <a:pt x="16305" y="19131"/>
                    <a:pt x="13101" y="20649"/>
                  </a:cubicBezTo>
                  <a:cubicBezTo>
                    <a:pt x="11624" y="21221"/>
                    <a:pt x="10493" y="21600"/>
                    <a:pt x="8315" y="20564"/>
                  </a:cubicBezTo>
                  <a:cubicBezTo>
                    <a:pt x="5931" y="19401"/>
                    <a:pt x="3990" y="18516"/>
                    <a:pt x="1559" y="17268"/>
                  </a:cubicBezTo>
                  <a:cubicBezTo>
                    <a:pt x="1063" y="16971"/>
                    <a:pt x="1010" y="16955"/>
                    <a:pt x="652" y="16655"/>
                  </a:cubicBezTo>
                  <a:cubicBezTo>
                    <a:pt x="155" y="16265"/>
                    <a:pt x="1" y="15741"/>
                    <a:pt x="11" y="14889"/>
                  </a:cubicBezTo>
                  <a:cubicBezTo>
                    <a:pt x="7" y="14756"/>
                    <a:pt x="4" y="14623"/>
                    <a:pt x="0" y="14490"/>
                  </a:cubicBezTo>
                  <a:lnTo>
                    <a:pt x="41" y="6901"/>
                  </a:lnTo>
                  <a:cubicBezTo>
                    <a:pt x="41" y="6735"/>
                    <a:pt x="41" y="6568"/>
                    <a:pt x="41" y="6401"/>
                  </a:cubicBezTo>
                  <a:cubicBezTo>
                    <a:pt x="46" y="5443"/>
                    <a:pt x="244" y="5187"/>
                    <a:pt x="1244" y="4518"/>
                  </a:cubicBezTo>
                  <a:lnTo>
                    <a:pt x="1758" y="4211"/>
                  </a:lnTo>
                  <a:lnTo>
                    <a:pt x="8955" y="568"/>
                  </a:lnTo>
                  <a:cubicBezTo>
                    <a:pt x="9636" y="186"/>
                    <a:pt x="10151" y="0"/>
                    <a:pt x="10807" y="0"/>
                  </a:cubicBezTo>
                  <a:close/>
                </a:path>
              </a:pathLst>
            </a:custGeom>
            <a:gradFill flip="none" rotWithShape="1">
              <a:gsLst>
                <a:gs pos="0">
                  <a:srgbClr val="37AAFF"/>
                </a:gs>
                <a:gs pos="50000">
                  <a:schemeClr val="accent1"/>
                </a:gs>
                <a:gs pos="100000">
                  <a:srgbClr val="004C84"/>
                </a:gs>
              </a:gsLst>
              <a:lin ang="18900000" scaled="0"/>
            </a:gradFill>
            <a:ln w="15875" cap="flat">
              <a:solidFill>
                <a:srgbClr val="37AAFF"/>
              </a:solidFill>
              <a:prstDash val="solid"/>
              <a:round/>
            </a:ln>
            <a:effectLst/>
          </p:spPr>
          <p:txBody>
            <a:bodyPr wrap="square" lIns="45718" tIns="45718" rIns="45718" bIns="45718" numCol="1" anchor="ctr">
              <a:noAutofit/>
            </a:bodyPr>
            <a:lstStyle/>
            <a:p>
              <a:pPr algn="ctr">
                <a:defRPr sz="2800">
                  <a:solidFill>
                    <a:srgbClr val="FFFFFF"/>
                  </a:solidFill>
                  <a:latin typeface="Impact"/>
                  <a:ea typeface="Impact"/>
                  <a:cs typeface="Impact"/>
                  <a:sym typeface="Impact"/>
                </a:defRPr>
              </a:pPr>
            </a:p>
          </p:txBody>
        </p:sp>
        <p:sp>
          <p:nvSpPr>
            <p:cNvPr id="492" name="04"/>
            <p:cNvSpPr txBox="1"/>
            <p:nvPr/>
          </p:nvSpPr>
          <p:spPr>
            <a:xfrm>
              <a:off x="-1" y="178936"/>
              <a:ext cx="924712" cy="6502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sz="3600">
                  <a:solidFill>
                    <a:srgbClr val="FFFFFF"/>
                  </a:solidFill>
                  <a:latin typeface="Impact"/>
                  <a:ea typeface="Impact"/>
                  <a:cs typeface="Impact"/>
                  <a:sym typeface="Impact"/>
                </a:defRPr>
              </a:lvl1pPr>
            </a:lstStyle>
            <a:p>
              <a:pPr/>
              <a:r>
                <a:t>04</a:t>
              </a:r>
            </a:p>
          </p:txBody>
        </p:sp>
      </p:grpSp>
      <p:pic>
        <p:nvPicPr>
          <p:cNvPr id="494" name="手" descr="手"/>
          <p:cNvPicPr>
            <a:picLocks noChangeAspect="1"/>
          </p:cNvPicPr>
          <p:nvPr/>
        </p:nvPicPr>
        <p:blipFill>
          <a:blip r:embed="rId2">
            <a:extLst/>
          </a:blip>
          <a:stretch>
            <a:fillRect/>
          </a:stretch>
        </p:blipFill>
        <p:spPr>
          <a:xfrm>
            <a:off x="3573969" y="976799"/>
            <a:ext cx="1549213" cy="4424804"/>
          </a:xfrm>
          <a:prstGeom prst="rect">
            <a:avLst/>
          </a:prstGeom>
          <a:ln w="12700">
            <a:miter lim="400000"/>
          </a:ln>
        </p:spPr>
      </p:pic>
      <p:sp>
        <p:nvSpPr>
          <p:cNvPr id="495" name="TextBox 26"/>
          <p:cNvSpPr txBox="1"/>
          <p:nvPr/>
        </p:nvSpPr>
        <p:spPr>
          <a:xfrm>
            <a:off x="1460420" y="2741440"/>
            <a:ext cx="6584985" cy="635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1" sz="3600">
                <a:solidFill>
                  <a:srgbClr val="404040"/>
                </a:solidFill>
                <a:latin typeface="微软雅黑"/>
                <a:ea typeface="微软雅黑"/>
                <a:cs typeface="微软雅黑"/>
                <a:sym typeface="微软雅黑"/>
              </a:defRPr>
            </a:lvl1pPr>
          </a:lstStyle>
          <a:p>
            <a:pPr/>
            <a:r>
              <a:t>包装材料的阻隔性标准物质介绍</a:t>
            </a:r>
          </a:p>
        </p:txBody>
      </p:sp>
    </p:spTree>
  </p:cSld>
  <p:clrMapOvr>
    <a:masterClrMapping/>
  </p:clrMapOvr>
  <mc:AlternateContent xmlns:mc="http://schemas.openxmlformats.org/markup-compatibility/2006">
    <mc:Choice xmlns:p14="http://schemas.microsoft.com/office/powerpoint/2010/main" Requires="p14">
      <p:transition spd="slow" advClick="0" advTm="11000" p14:dur="1200">
        <p:blinds dir="vert"/>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494"/>
                                        </p:tgtEl>
                                        <p:attrNameLst>
                                          <p:attrName>style.visibility</p:attrName>
                                        </p:attrNameLst>
                                      </p:cBhvr>
                                      <p:to>
                                        <p:strVal val="visible"/>
                                      </p:to>
                                    </p:set>
                                    <p:anim calcmode="lin" valueType="num">
                                      <p:cBhvr>
                                        <p:cTn id="7" dur="1000" fill="hold"/>
                                        <p:tgtEl>
                                          <p:spTgt spid="494"/>
                                        </p:tgtEl>
                                        <p:attrNameLst>
                                          <p:attrName>ppt_x</p:attrName>
                                        </p:attrNameLst>
                                      </p:cBhvr>
                                      <p:tavLst>
                                        <p:tav tm="0">
                                          <p:val>
                                            <p:strVal val="#ppt_x"/>
                                          </p:val>
                                        </p:tav>
                                        <p:tav tm="100000">
                                          <p:val>
                                            <p:strVal val="#ppt_x"/>
                                          </p:val>
                                        </p:tav>
                                      </p:tavLst>
                                    </p:anim>
                                    <p:anim calcmode="lin" valueType="num">
                                      <p:cBhvr>
                                        <p:cTn id="8" dur="1000" fill="hold"/>
                                        <p:tgtEl>
                                          <p:spTgt spid="49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Class="entr" nodeType="afterEffect" presetSubtype="16" presetID="23" grpId="2" fill="hold">
                                  <p:stCondLst>
                                    <p:cond delay="1500"/>
                                  </p:stCondLst>
                                  <p:iterate type="el" backwards="0">
                                    <p:tmAbs val="0"/>
                                  </p:iterate>
                                  <p:childTnLst>
                                    <p:set>
                                      <p:cBhvr>
                                        <p:cTn id="11" fill="hold"/>
                                        <p:tgtEl>
                                          <p:spTgt spid="474"/>
                                        </p:tgtEl>
                                        <p:attrNameLst>
                                          <p:attrName>style.visibility</p:attrName>
                                        </p:attrNameLst>
                                      </p:cBhvr>
                                      <p:to>
                                        <p:strVal val="visible"/>
                                      </p:to>
                                    </p:set>
                                    <p:anim calcmode="lin" valueType="num">
                                      <p:cBhvr>
                                        <p:cTn id="12" dur="250" fill="hold"/>
                                        <p:tgtEl>
                                          <p:spTgt spid="474"/>
                                        </p:tgtEl>
                                        <p:attrNameLst>
                                          <p:attrName>ppt_w</p:attrName>
                                        </p:attrNameLst>
                                      </p:cBhvr>
                                      <p:tavLst>
                                        <p:tav tm="0">
                                          <p:val>
                                            <p:fltVal val="0"/>
                                          </p:val>
                                        </p:tav>
                                        <p:tav tm="100000">
                                          <p:val>
                                            <p:strVal val="#ppt_w"/>
                                          </p:val>
                                        </p:tav>
                                      </p:tavLst>
                                    </p:anim>
                                    <p:anim calcmode="lin" valueType="num">
                                      <p:cBhvr>
                                        <p:cTn id="13" dur="250" fill="hold"/>
                                        <p:tgtEl>
                                          <p:spTgt spid="474"/>
                                        </p:tgtEl>
                                        <p:attrNameLst>
                                          <p:attrName>ppt_h</p:attrName>
                                        </p:attrNameLst>
                                      </p:cBhvr>
                                      <p:tavLst>
                                        <p:tav tm="0">
                                          <p:val>
                                            <p:fltVal val="0"/>
                                          </p:val>
                                        </p:tav>
                                        <p:tav tm="100000">
                                          <p:val>
                                            <p:strVal val="#ppt_h"/>
                                          </p:val>
                                        </p:tav>
                                      </p:tavLst>
                                    </p:anim>
                                  </p:childTnLst>
                                </p:cTn>
                              </p:par>
                            </p:childTnLst>
                          </p:cTn>
                        </p:par>
                        <p:par>
                          <p:cTn id="14" fill="hold">
                            <p:stCondLst>
                              <p:cond delay="2750"/>
                            </p:stCondLst>
                            <p:childTnLst>
                              <p:par>
                                <p:cTn id="15" presetClass="entr" nodeType="afterEffect" presetID="9" grpId="3" fill="hold">
                                  <p:stCondLst>
                                    <p:cond delay="1250"/>
                                  </p:stCondLst>
                                  <p:iterate type="el" backwards="0">
                                    <p:tmAbs val="0"/>
                                  </p:iterate>
                                  <p:childTnLst>
                                    <p:set>
                                      <p:cBhvr>
                                        <p:cTn id="16" fill="hold"/>
                                        <p:tgtEl>
                                          <p:spTgt spid="490"/>
                                        </p:tgtEl>
                                        <p:attrNameLst>
                                          <p:attrName>style.visibility</p:attrName>
                                        </p:attrNameLst>
                                      </p:cBhvr>
                                      <p:to>
                                        <p:strVal val="visible"/>
                                      </p:to>
                                    </p:set>
                                    <p:animEffect filter="dissolve" transition="in">
                                      <p:cBhvr>
                                        <p:cTn id="17" dur="250"/>
                                        <p:tgtEl>
                                          <p:spTgt spid="490"/>
                                        </p:tgtEl>
                                      </p:cBhvr>
                                    </p:animEffect>
                                  </p:childTnLst>
                                </p:cTn>
                              </p:par>
                            </p:childTnLst>
                          </p:cTn>
                        </p:par>
                        <p:par>
                          <p:cTn id="18" fill="hold">
                            <p:stCondLst>
                              <p:cond delay="0"/>
                            </p:stCondLst>
                            <p:childTnLst>
                              <p:par>
                                <p:cTn id="19" presetClass="path" nodeType="afterEffect" presetSubtype="0" presetID="-1" grpId="4" accel="50000" decel="50000" fill="hold">
                                  <p:stCondLst>
                                    <p:cond delay="0"/>
                                  </p:stCondLst>
                                  <p:childTnLst>
                                    <p:animMotion path="M 0.000000 0.000000 L -0.063020 -0.000622" origin="layout" pathEditMode="relative">
                                      <p:cBhvr>
                                        <p:cTn id="20" dur="1250" fill="hold"/>
                                        <p:tgtEl>
                                          <p:spTgt spid="490"/>
                                        </p:tgtEl>
                                        <p:attrNameLst>
                                          <p:attrName>ppt_x</p:attrName>
                                          <p:attrName>ppt_y</p:attrName>
                                        </p:attrNameLst>
                                      </p:cBhvr>
                                    </p:animMotion>
                                  </p:childTnLst>
                                </p:cTn>
                              </p:par>
                            </p:childTnLst>
                          </p:cTn>
                        </p:par>
                        <p:par>
                          <p:cTn id="21" fill="hold">
                            <p:stCondLst>
                              <p:cond delay="0"/>
                            </p:stCondLst>
                            <p:childTnLst>
                              <p:par>
                                <p:cTn id="22" presetClass="path" nodeType="afterEffect" presetSubtype="0" presetID="-1" grpId="5" accel="50000" decel="50000" fill="hold">
                                  <p:stCondLst>
                                    <p:cond delay="1250"/>
                                  </p:stCondLst>
                                  <p:childTnLst>
                                    <p:animMotion path="M 0.000000 0.000000 L 0.066835 -0.000930" origin="layout" pathEditMode="relative">
                                      <p:cBhvr>
                                        <p:cTn id="23" dur="1250" fill="hold"/>
                                        <p:tgtEl>
                                          <p:spTgt spid="494"/>
                                        </p:tgtEl>
                                        <p:attrNameLst>
                                          <p:attrName>ppt_x</p:attrName>
                                          <p:attrName>ppt_y</p:attrName>
                                        </p:attrNameLst>
                                      </p:cBhvr>
                                    </p:animMotion>
                                  </p:childTnLst>
                                </p:cTn>
                              </p:par>
                            </p:childTnLst>
                          </p:cTn>
                        </p:par>
                        <p:par>
                          <p:cTn id="24" fill="hold">
                            <p:stCondLst>
                              <p:cond delay="2500"/>
                            </p:stCondLst>
                            <p:childTnLst>
                              <p:par>
                                <p:cTn id="25" presetClass="exit" nodeType="afterEffect" presetSubtype="4" presetID="2" grpId="6" fill="hold">
                                  <p:stCondLst>
                                    <p:cond delay="0"/>
                                  </p:stCondLst>
                                  <p:iterate type="el" backwards="0">
                                    <p:tmAbs val="0"/>
                                  </p:iterate>
                                  <p:childTnLst>
                                    <p:anim calcmode="lin" valueType="num">
                                      <p:cBhvr>
                                        <p:cTn id="26" dur="500" fill="hold"/>
                                        <p:tgtEl>
                                          <p:spTgt spid="494"/>
                                        </p:tgtEl>
                                        <p:attrNameLst>
                                          <p:attrName>ppt_x</p:attrName>
                                        </p:attrNameLst>
                                      </p:cBhvr>
                                      <p:tavLst>
                                        <p:tav tm="0">
                                          <p:val>
                                            <p:strVal val="ppt_x"/>
                                          </p:val>
                                        </p:tav>
                                        <p:tav tm="100000">
                                          <p:val>
                                            <p:strVal val="ppt_x"/>
                                          </p:val>
                                        </p:tav>
                                      </p:tavLst>
                                    </p:anim>
                                    <p:anim calcmode="lin" valueType="num">
                                      <p:cBhvr>
                                        <p:cTn id="27" dur="500" fill="hold"/>
                                        <p:tgtEl>
                                          <p:spTgt spid="494"/>
                                        </p:tgtEl>
                                        <p:attrNameLst>
                                          <p:attrName>ppt_y</p:attrName>
                                        </p:attrNameLst>
                                      </p:cBhvr>
                                      <p:tavLst>
                                        <p:tav tm="0">
                                          <p:val>
                                            <p:strVal val="ppt_y"/>
                                          </p:val>
                                        </p:tav>
                                        <p:tav tm="100000">
                                          <p:val>
                                            <p:strVal val="1+ppt_h/2"/>
                                          </p:val>
                                        </p:tav>
                                      </p:tavLst>
                                    </p:anim>
                                    <p:set>
                                      <p:cBhvr>
                                        <p:cTn id="28" fill="hold">
                                          <p:stCondLst>
                                            <p:cond delay="499"/>
                                          </p:stCondLst>
                                        </p:cTn>
                                        <p:tgtEl>
                                          <p:spTgt spid="494"/>
                                        </p:tgtEl>
                                        <p:attrNameLst>
                                          <p:attrName>style.visibility</p:attrName>
                                        </p:attrNameLst>
                                      </p:cBhvr>
                                      <p:to>
                                        <p:strVal val="hidden"/>
                                      </p:to>
                                    </p:set>
                                  </p:childTnLst>
                                </p:cTn>
                              </p:par>
                            </p:childTnLst>
                          </p:cTn>
                        </p:par>
                        <p:par>
                          <p:cTn id="29" fill="hold">
                            <p:stCondLst>
                              <p:cond delay="3000"/>
                            </p:stCondLst>
                            <p:childTnLst>
                              <p:par>
                                <p:cTn id="30" presetClass="entr" nodeType="afterEffect" presetSubtype="9" presetID="15" grpId="7" fill="hold">
                                  <p:stCondLst>
                                    <p:cond delay="0"/>
                                  </p:stCondLst>
                                  <p:iterate type="el" backwards="0">
                                    <p:tmAbs val="0"/>
                                  </p:iterate>
                                  <p:childTnLst>
                                    <p:set>
                                      <p:cBhvr>
                                        <p:cTn id="31" fill="hold"/>
                                        <p:tgtEl>
                                          <p:spTgt spid="493"/>
                                        </p:tgtEl>
                                        <p:attrNameLst>
                                          <p:attrName>style.visibility</p:attrName>
                                        </p:attrNameLst>
                                      </p:cBhvr>
                                      <p:to>
                                        <p:strVal val="visible"/>
                                      </p:to>
                                    </p:set>
                                    <p:anim calcmode="lin" valueType="num">
                                      <p:cBhvr>
                                        <p:cTn id="32" dur="500" fill="hold"/>
                                        <p:tgtEl>
                                          <p:spTgt spid="493"/>
                                        </p:tgtEl>
                                        <p:attrNameLst>
                                          <p:attrName>ppt_w</p:attrName>
                                        </p:attrNameLst>
                                      </p:cBhvr>
                                      <p:tavLst>
                                        <p:tav tm="0">
                                          <p:val>
                                            <p:fltVal val="0"/>
                                          </p:val>
                                        </p:tav>
                                        <p:tav tm="100000">
                                          <p:val>
                                            <p:strVal val="#ppt_w"/>
                                          </p:val>
                                        </p:tav>
                                      </p:tavLst>
                                    </p:anim>
                                    <p:anim calcmode="lin" valueType="num">
                                      <p:cBhvr>
                                        <p:cTn id="33" dur="500" fill="hold"/>
                                        <p:tgtEl>
                                          <p:spTgt spid="493"/>
                                        </p:tgtEl>
                                        <p:attrNameLst>
                                          <p:attrName>ppt_h</p:attrName>
                                        </p:attrNameLst>
                                      </p:cBhvr>
                                      <p:tavLst>
                                        <p:tav tm="0">
                                          <p:val>
                                            <p:fltVal val="0"/>
                                          </p:val>
                                        </p:tav>
                                        <p:tav tm="100000">
                                          <p:val>
                                            <p:strVal val="#ppt_h"/>
                                          </p:val>
                                        </p:tav>
                                      </p:tavLst>
                                    </p:anim>
                                    <p:anim calcmode="lin" valueType="num">
                                      <p:cBhvr>
                                        <p:cTn id="34" dur="500" fill="hold"/>
                                        <p:tgtEl>
                                          <p:spTgt spid="493"/>
                                        </p:tgtEl>
                                        <p:attrNameLst>
                                          <p:attrName>ppt_x</p:attrName>
                                        </p:attrNameLst>
                                      </p:cBhvr>
                                      <p:tavLst>
                                        <p:tav tm="0" fmla="#ppt_x+(cos(-2*pi*(1-$))*-#ppt_x-sin(-2*pi*(1-$))*(1-#ppt_y))*(1-$)">
                                          <p:val>
                                            <p:fltVal val="0"/>
                                          </p:val>
                                        </p:tav>
                                        <p:tav tm="100000">
                                          <p:val>
                                            <p:fltVal val="1"/>
                                          </p:val>
                                        </p:tav>
                                      </p:tavLst>
                                    </p:anim>
                                    <p:anim calcmode="lin" valueType="num">
                                      <p:cBhvr>
                                        <p:cTn id="35" dur="500" fill="hold"/>
                                        <p:tgtEl>
                                          <p:spTgt spid="493"/>
                                        </p:tgtEl>
                                        <p:attrNameLst>
                                          <p:attrName>ppt_y</p:attrName>
                                        </p:attrNameLst>
                                      </p:cBhvr>
                                      <p:tavLst>
                                        <p:tav tm="0" fmla="#ppt_y+(sin(-2*pi*(1-$))*-#ppt_x+cos(-2*pi*(1-$))*(1-#ppt_y))*(1-$)">
                                          <p:val>
                                            <p:fltVal val="0"/>
                                          </p:val>
                                        </p:tav>
                                        <p:tav tm="100000">
                                          <p:val>
                                            <p:fltVal val="1"/>
                                          </p:val>
                                        </p:tav>
                                      </p:tavLst>
                                    </p:anim>
                                  </p:childTnLst>
                                </p:cTn>
                              </p:par>
                            </p:childTnLst>
                          </p:cTn>
                        </p:par>
                        <p:par>
                          <p:cTn id="36" fill="hold">
                            <p:stCondLst>
                              <p:cond delay="3500"/>
                            </p:stCondLst>
                            <p:childTnLst>
                              <p:par>
                                <p:cTn id="37" presetClass="entr" nodeType="afterEffect" presetSubtype="16" presetID="23" grpId="8" fill="hold">
                                  <p:stCondLst>
                                    <p:cond delay="0"/>
                                  </p:stCondLst>
                                  <p:iterate type="el" backwards="0">
                                    <p:tmAbs val="0"/>
                                  </p:iterate>
                                  <p:childTnLst>
                                    <p:set>
                                      <p:cBhvr>
                                        <p:cTn id="38" fill="hold"/>
                                        <p:tgtEl>
                                          <p:spTgt spid="476"/>
                                        </p:tgtEl>
                                        <p:attrNameLst>
                                          <p:attrName>style.visibility</p:attrName>
                                        </p:attrNameLst>
                                      </p:cBhvr>
                                      <p:to>
                                        <p:strVal val="visible"/>
                                      </p:to>
                                    </p:set>
                                    <p:anim calcmode="lin" valueType="num">
                                      <p:cBhvr>
                                        <p:cTn id="39" dur="500" fill="hold"/>
                                        <p:tgtEl>
                                          <p:spTgt spid="476"/>
                                        </p:tgtEl>
                                        <p:attrNameLst>
                                          <p:attrName>ppt_w</p:attrName>
                                        </p:attrNameLst>
                                      </p:cBhvr>
                                      <p:tavLst>
                                        <p:tav tm="0">
                                          <p:val>
                                            <p:fltVal val="0"/>
                                          </p:val>
                                        </p:tav>
                                        <p:tav tm="100000">
                                          <p:val>
                                            <p:strVal val="#ppt_w"/>
                                          </p:val>
                                        </p:tav>
                                      </p:tavLst>
                                    </p:anim>
                                    <p:anim calcmode="lin" valueType="num">
                                      <p:cBhvr>
                                        <p:cTn id="40" dur="500" fill="hold"/>
                                        <p:tgtEl>
                                          <p:spTgt spid="476"/>
                                        </p:tgtEl>
                                        <p:attrNameLst>
                                          <p:attrName>ppt_h</p:attrName>
                                        </p:attrNameLst>
                                      </p:cBhvr>
                                      <p:tavLst>
                                        <p:tav tm="0">
                                          <p:val>
                                            <p:fltVal val="0"/>
                                          </p:val>
                                        </p:tav>
                                        <p:tav tm="100000">
                                          <p:val>
                                            <p:strVal val="#ppt_h"/>
                                          </p:val>
                                        </p:tav>
                                      </p:tavLst>
                                    </p:anim>
                                  </p:childTnLst>
                                </p:cTn>
                              </p:par>
                            </p:childTnLst>
                          </p:cTn>
                        </p:par>
                        <p:par>
                          <p:cTn id="41" fill="hold">
                            <p:stCondLst>
                              <p:cond delay="4000"/>
                            </p:stCondLst>
                            <p:childTnLst>
                              <p:par>
                                <p:cTn id="42" presetClass="entr" nodeType="afterEffect" presetSubtype="16" presetID="23" grpId="9" fill="hold">
                                  <p:stCondLst>
                                    <p:cond delay="100"/>
                                  </p:stCondLst>
                                  <p:iterate type="el" backwards="0">
                                    <p:tmAbs val="0"/>
                                  </p:iterate>
                                  <p:childTnLst>
                                    <p:set>
                                      <p:cBhvr>
                                        <p:cTn id="43" fill="hold"/>
                                        <p:tgtEl>
                                          <p:spTgt spid="477"/>
                                        </p:tgtEl>
                                        <p:attrNameLst>
                                          <p:attrName>style.visibility</p:attrName>
                                        </p:attrNameLst>
                                      </p:cBhvr>
                                      <p:to>
                                        <p:strVal val="visible"/>
                                      </p:to>
                                    </p:set>
                                    <p:anim calcmode="lin" valueType="num">
                                      <p:cBhvr>
                                        <p:cTn id="44" dur="500" fill="hold"/>
                                        <p:tgtEl>
                                          <p:spTgt spid="477"/>
                                        </p:tgtEl>
                                        <p:attrNameLst>
                                          <p:attrName>ppt_w</p:attrName>
                                        </p:attrNameLst>
                                      </p:cBhvr>
                                      <p:tavLst>
                                        <p:tav tm="0">
                                          <p:val>
                                            <p:fltVal val="0"/>
                                          </p:val>
                                        </p:tav>
                                        <p:tav tm="100000">
                                          <p:val>
                                            <p:strVal val="#ppt_w"/>
                                          </p:val>
                                        </p:tav>
                                      </p:tavLst>
                                    </p:anim>
                                    <p:anim calcmode="lin" valueType="num">
                                      <p:cBhvr>
                                        <p:cTn id="45" dur="500" fill="hold"/>
                                        <p:tgtEl>
                                          <p:spTgt spid="477"/>
                                        </p:tgtEl>
                                        <p:attrNameLst>
                                          <p:attrName>ppt_h</p:attrName>
                                        </p:attrNameLst>
                                      </p:cBhvr>
                                      <p:tavLst>
                                        <p:tav tm="0">
                                          <p:val>
                                            <p:fltVal val="0"/>
                                          </p:val>
                                        </p:tav>
                                        <p:tav tm="100000">
                                          <p:val>
                                            <p:strVal val="#ppt_h"/>
                                          </p:val>
                                        </p:tav>
                                      </p:tavLst>
                                    </p:anim>
                                  </p:childTnLst>
                                </p:cTn>
                              </p:par>
                            </p:childTnLst>
                          </p:cTn>
                        </p:par>
                        <p:par>
                          <p:cTn id="46" fill="hold">
                            <p:stCondLst>
                              <p:cond delay="4600"/>
                            </p:stCondLst>
                            <p:childTnLst>
                              <p:par>
                                <p:cTn id="47" presetClass="entr" nodeType="afterEffect" presetSubtype="16" presetID="23" grpId="10" fill="hold">
                                  <p:stCondLst>
                                    <p:cond delay="103"/>
                                  </p:stCondLst>
                                  <p:iterate type="el" backwards="0">
                                    <p:tmAbs val="0"/>
                                  </p:iterate>
                                  <p:childTnLst>
                                    <p:set>
                                      <p:cBhvr>
                                        <p:cTn id="48" fill="hold"/>
                                        <p:tgtEl>
                                          <p:spTgt spid="478"/>
                                        </p:tgtEl>
                                        <p:attrNameLst>
                                          <p:attrName>style.visibility</p:attrName>
                                        </p:attrNameLst>
                                      </p:cBhvr>
                                      <p:to>
                                        <p:strVal val="visible"/>
                                      </p:to>
                                    </p:set>
                                    <p:anim calcmode="lin" valueType="num">
                                      <p:cBhvr>
                                        <p:cTn id="49" dur="589" fill="hold"/>
                                        <p:tgtEl>
                                          <p:spTgt spid="478"/>
                                        </p:tgtEl>
                                        <p:attrNameLst>
                                          <p:attrName>ppt_w</p:attrName>
                                        </p:attrNameLst>
                                      </p:cBhvr>
                                      <p:tavLst>
                                        <p:tav tm="0">
                                          <p:val>
                                            <p:fltVal val="0"/>
                                          </p:val>
                                        </p:tav>
                                        <p:tav tm="100000">
                                          <p:val>
                                            <p:strVal val="#ppt_w"/>
                                          </p:val>
                                        </p:tav>
                                      </p:tavLst>
                                    </p:anim>
                                    <p:anim calcmode="lin" valueType="num">
                                      <p:cBhvr>
                                        <p:cTn id="50" dur="589" fill="hold"/>
                                        <p:tgtEl>
                                          <p:spTgt spid="478"/>
                                        </p:tgtEl>
                                        <p:attrNameLst>
                                          <p:attrName>ppt_h</p:attrName>
                                        </p:attrNameLst>
                                      </p:cBhvr>
                                      <p:tavLst>
                                        <p:tav tm="0">
                                          <p:val>
                                            <p:fltVal val="0"/>
                                          </p:val>
                                        </p:tav>
                                        <p:tav tm="100000">
                                          <p:val>
                                            <p:strVal val="#ppt_h"/>
                                          </p:val>
                                        </p:tav>
                                      </p:tavLst>
                                    </p:anim>
                                  </p:childTnLst>
                                </p:cTn>
                              </p:par>
                            </p:childTnLst>
                          </p:cTn>
                        </p:par>
                        <p:par>
                          <p:cTn id="51" fill="hold">
                            <p:stCondLst>
                              <p:cond delay="5292"/>
                            </p:stCondLst>
                            <p:childTnLst>
                              <p:par>
                                <p:cTn id="52" presetClass="entr" nodeType="afterEffect" presetSubtype="16" presetID="23" grpId="11" fill="hold">
                                  <p:stCondLst>
                                    <p:cond delay="250"/>
                                  </p:stCondLst>
                                  <p:iterate type="el" backwards="0">
                                    <p:tmAbs val="0"/>
                                  </p:iterate>
                                  <p:childTnLst>
                                    <p:set>
                                      <p:cBhvr>
                                        <p:cTn id="53" fill="hold"/>
                                        <p:tgtEl>
                                          <p:spTgt spid="479"/>
                                        </p:tgtEl>
                                        <p:attrNameLst>
                                          <p:attrName>style.visibility</p:attrName>
                                        </p:attrNameLst>
                                      </p:cBhvr>
                                      <p:to>
                                        <p:strVal val="visible"/>
                                      </p:to>
                                    </p:set>
                                    <p:anim calcmode="lin" valueType="num">
                                      <p:cBhvr>
                                        <p:cTn id="54" dur="500" fill="hold"/>
                                        <p:tgtEl>
                                          <p:spTgt spid="479"/>
                                        </p:tgtEl>
                                        <p:attrNameLst>
                                          <p:attrName>ppt_w</p:attrName>
                                        </p:attrNameLst>
                                      </p:cBhvr>
                                      <p:tavLst>
                                        <p:tav tm="0">
                                          <p:val>
                                            <p:fltVal val="0"/>
                                          </p:val>
                                        </p:tav>
                                        <p:tav tm="100000">
                                          <p:val>
                                            <p:strVal val="#ppt_w"/>
                                          </p:val>
                                        </p:tav>
                                      </p:tavLst>
                                    </p:anim>
                                    <p:anim calcmode="lin" valueType="num">
                                      <p:cBhvr>
                                        <p:cTn id="55" dur="500" fill="hold"/>
                                        <p:tgtEl>
                                          <p:spTgt spid="479"/>
                                        </p:tgtEl>
                                        <p:attrNameLst>
                                          <p:attrName>ppt_h</p:attrName>
                                        </p:attrNameLst>
                                      </p:cBhvr>
                                      <p:tavLst>
                                        <p:tav tm="0">
                                          <p:val>
                                            <p:fltVal val="0"/>
                                          </p:val>
                                        </p:tav>
                                        <p:tav tm="100000">
                                          <p:val>
                                            <p:strVal val="#ppt_h"/>
                                          </p:val>
                                        </p:tav>
                                      </p:tavLst>
                                    </p:anim>
                                  </p:childTnLst>
                                </p:cTn>
                              </p:par>
                            </p:childTnLst>
                          </p:cTn>
                        </p:par>
                        <p:par>
                          <p:cTn id="56" fill="hold">
                            <p:stCondLst>
                              <p:cond delay="6042"/>
                            </p:stCondLst>
                            <p:childTnLst>
                              <p:par>
                                <p:cTn id="57" presetClass="entr" nodeType="afterEffect" presetSubtype="16" presetID="23" grpId="12" fill="hold">
                                  <p:stCondLst>
                                    <p:cond delay="350"/>
                                  </p:stCondLst>
                                  <p:iterate type="el" backwards="0">
                                    <p:tmAbs val="0"/>
                                  </p:iterate>
                                  <p:childTnLst>
                                    <p:set>
                                      <p:cBhvr>
                                        <p:cTn id="58" fill="hold"/>
                                        <p:tgtEl>
                                          <p:spTgt spid="475"/>
                                        </p:tgtEl>
                                        <p:attrNameLst>
                                          <p:attrName>style.visibility</p:attrName>
                                        </p:attrNameLst>
                                      </p:cBhvr>
                                      <p:to>
                                        <p:strVal val="visible"/>
                                      </p:to>
                                    </p:set>
                                    <p:anim calcmode="lin" valueType="num">
                                      <p:cBhvr>
                                        <p:cTn id="59" dur="500" fill="hold"/>
                                        <p:tgtEl>
                                          <p:spTgt spid="475"/>
                                        </p:tgtEl>
                                        <p:attrNameLst>
                                          <p:attrName>ppt_w</p:attrName>
                                        </p:attrNameLst>
                                      </p:cBhvr>
                                      <p:tavLst>
                                        <p:tav tm="0">
                                          <p:val>
                                            <p:fltVal val="0"/>
                                          </p:val>
                                        </p:tav>
                                        <p:tav tm="100000">
                                          <p:val>
                                            <p:strVal val="#ppt_w"/>
                                          </p:val>
                                        </p:tav>
                                      </p:tavLst>
                                    </p:anim>
                                    <p:anim calcmode="lin" valueType="num">
                                      <p:cBhvr>
                                        <p:cTn id="60" dur="500" fill="hold"/>
                                        <p:tgtEl>
                                          <p:spTgt spid="475"/>
                                        </p:tgtEl>
                                        <p:attrNameLst>
                                          <p:attrName>ppt_h</p:attrName>
                                        </p:attrNameLst>
                                      </p:cBhvr>
                                      <p:tavLst>
                                        <p:tav tm="0">
                                          <p:val>
                                            <p:fltVal val="0"/>
                                          </p:val>
                                        </p:tav>
                                        <p:tav tm="100000">
                                          <p:val>
                                            <p:strVal val="#ppt_h"/>
                                          </p:val>
                                        </p:tav>
                                      </p:tavLst>
                                    </p:anim>
                                  </p:childTnLst>
                                </p:cTn>
                              </p:par>
                            </p:childTnLst>
                          </p:cTn>
                        </p:par>
                        <p:par>
                          <p:cTn id="61" fill="hold">
                            <p:stCondLst>
                              <p:cond delay="6892"/>
                            </p:stCondLst>
                            <p:childTnLst>
                              <p:par>
                                <p:cTn id="62" presetClass="entr" nodeType="afterEffect" presetSubtype="16" presetID="23" grpId="13" fill="hold">
                                  <p:stCondLst>
                                    <p:cond delay="46"/>
                                  </p:stCondLst>
                                  <p:iterate type="el" backwards="0">
                                    <p:tmAbs val="0"/>
                                  </p:iterate>
                                  <p:childTnLst>
                                    <p:set>
                                      <p:cBhvr>
                                        <p:cTn id="63" fill="hold"/>
                                        <p:tgtEl>
                                          <p:spTgt spid="481"/>
                                        </p:tgtEl>
                                        <p:attrNameLst>
                                          <p:attrName>style.visibility</p:attrName>
                                        </p:attrNameLst>
                                      </p:cBhvr>
                                      <p:to>
                                        <p:strVal val="visible"/>
                                      </p:to>
                                    </p:set>
                                    <p:anim calcmode="lin" valueType="num">
                                      <p:cBhvr>
                                        <p:cTn id="64" dur="227" fill="hold"/>
                                        <p:tgtEl>
                                          <p:spTgt spid="481"/>
                                        </p:tgtEl>
                                        <p:attrNameLst>
                                          <p:attrName>ppt_w</p:attrName>
                                        </p:attrNameLst>
                                      </p:cBhvr>
                                      <p:tavLst>
                                        <p:tav tm="0">
                                          <p:val>
                                            <p:fltVal val="0"/>
                                          </p:val>
                                        </p:tav>
                                        <p:tav tm="100000">
                                          <p:val>
                                            <p:strVal val="#ppt_w"/>
                                          </p:val>
                                        </p:tav>
                                      </p:tavLst>
                                    </p:anim>
                                    <p:anim calcmode="lin" valueType="num">
                                      <p:cBhvr>
                                        <p:cTn id="65" dur="227" fill="hold"/>
                                        <p:tgtEl>
                                          <p:spTgt spid="481"/>
                                        </p:tgtEl>
                                        <p:attrNameLst>
                                          <p:attrName>ppt_h</p:attrName>
                                        </p:attrNameLst>
                                      </p:cBhvr>
                                      <p:tavLst>
                                        <p:tav tm="0">
                                          <p:val>
                                            <p:fltVal val="0"/>
                                          </p:val>
                                        </p:tav>
                                        <p:tav tm="100000">
                                          <p:val>
                                            <p:strVal val="#ppt_h"/>
                                          </p:val>
                                        </p:tav>
                                      </p:tavLst>
                                    </p:anim>
                                  </p:childTnLst>
                                </p:cTn>
                              </p:par>
                            </p:childTnLst>
                          </p:cTn>
                        </p:par>
                        <p:par>
                          <p:cTn id="66" fill="hold">
                            <p:stCondLst>
                              <p:cond delay="7165"/>
                            </p:stCondLst>
                            <p:childTnLst>
                              <p:par>
                                <p:cTn id="67" presetClass="entr" nodeType="afterEffect" presetSubtype="16" presetID="23" grpId="14" fill="hold">
                                  <p:stCondLst>
                                    <p:cond delay="46"/>
                                  </p:stCondLst>
                                  <p:iterate type="el" backwards="0">
                                    <p:tmAbs val="0"/>
                                  </p:iterate>
                                  <p:childTnLst>
                                    <p:set>
                                      <p:cBhvr>
                                        <p:cTn id="68" fill="hold"/>
                                        <p:tgtEl>
                                          <p:spTgt spid="480"/>
                                        </p:tgtEl>
                                        <p:attrNameLst>
                                          <p:attrName>style.visibility</p:attrName>
                                        </p:attrNameLst>
                                      </p:cBhvr>
                                      <p:to>
                                        <p:strVal val="visible"/>
                                      </p:to>
                                    </p:set>
                                    <p:anim calcmode="lin" valueType="num">
                                      <p:cBhvr>
                                        <p:cTn id="69" dur="500" fill="hold"/>
                                        <p:tgtEl>
                                          <p:spTgt spid="480"/>
                                        </p:tgtEl>
                                        <p:attrNameLst>
                                          <p:attrName>ppt_w</p:attrName>
                                        </p:attrNameLst>
                                      </p:cBhvr>
                                      <p:tavLst>
                                        <p:tav tm="0">
                                          <p:val>
                                            <p:fltVal val="0"/>
                                          </p:val>
                                        </p:tav>
                                        <p:tav tm="100000">
                                          <p:val>
                                            <p:strVal val="#ppt_w"/>
                                          </p:val>
                                        </p:tav>
                                      </p:tavLst>
                                    </p:anim>
                                    <p:anim calcmode="lin" valueType="num">
                                      <p:cBhvr>
                                        <p:cTn id="70" dur="500" fill="hold"/>
                                        <p:tgtEl>
                                          <p:spTgt spid="480"/>
                                        </p:tgtEl>
                                        <p:attrNameLst>
                                          <p:attrName>ppt_h</p:attrName>
                                        </p:attrNameLst>
                                      </p:cBhvr>
                                      <p:tavLst>
                                        <p:tav tm="0">
                                          <p:val>
                                            <p:fltVal val="0"/>
                                          </p:val>
                                        </p:tav>
                                        <p:tav tm="100000">
                                          <p:val>
                                            <p:strVal val="#ppt_h"/>
                                          </p:val>
                                        </p:tav>
                                      </p:tavLst>
                                    </p:anim>
                                  </p:childTnLst>
                                </p:cTn>
                              </p:par>
                            </p:childTnLst>
                          </p:cTn>
                        </p:par>
                        <p:par>
                          <p:cTn id="71" fill="hold">
                            <p:stCondLst>
                              <p:cond delay="7711"/>
                            </p:stCondLst>
                            <p:childTnLst>
                              <p:par>
                                <p:cTn id="72" presetClass="entr" nodeType="afterEffect" presetSubtype="16" presetID="23" grpId="15" fill="hold">
                                  <p:stCondLst>
                                    <p:cond delay="296"/>
                                  </p:stCondLst>
                                  <p:iterate type="el" backwards="0">
                                    <p:tmAbs val="0"/>
                                  </p:iterate>
                                  <p:childTnLst>
                                    <p:set>
                                      <p:cBhvr>
                                        <p:cTn id="73" fill="hold"/>
                                        <p:tgtEl>
                                          <p:spTgt spid="482"/>
                                        </p:tgtEl>
                                        <p:attrNameLst>
                                          <p:attrName>style.visibility</p:attrName>
                                        </p:attrNameLst>
                                      </p:cBhvr>
                                      <p:to>
                                        <p:strVal val="visible"/>
                                      </p:to>
                                    </p:set>
                                    <p:anim calcmode="lin" valueType="num">
                                      <p:cBhvr>
                                        <p:cTn id="74" dur="695" fill="hold"/>
                                        <p:tgtEl>
                                          <p:spTgt spid="482"/>
                                        </p:tgtEl>
                                        <p:attrNameLst>
                                          <p:attrName>ppt_w</p:attrName>
                                        </p:attrNameLst>
                                      </p:cBhvr>
                                      <p:tavLst>
                                        <p:tav tm="0">
                                          <p:val>
                                            <p:fltVal val="0"/>
                                          </p:val>
                                        </p:tav>
                                        <p:tav tm="100000">
                                          <p:val>
                                            <p:strVal val="#ppt_w"/>
                                          </p:val>
                                        </p:tav>
                                      </p:tavLst>
                                    </p:anim>
                                    <p:anim calcmode="lin" valueType="num">
                                      <p:cBhvr>
                                        <p:cTn id="75" dur="695" fill="hold"/>
                                        <p:tgtEl>
                                          <p:spTgt spid="482"/>
                                        </p:tgtEl>
                                        <p:attrNameLst>
                                          <p:attrName>ppt_h</p:attrName>
                                        </p:attrNameLst>
                                      </p:cBhvr>
                                      <p:tavLst>
                                        <p:tav tm="0">
                                          <p:val>
                                            <p:fltVal val="0"/>
                                          </p:val>
                                        </p:tav>
                                        <p:tav tm="100000">
                                          <p:val>
                                            <p:strVal val="#ppt_h"/>
                                          </p:val>
                                        </p:tav>
                                      </p:tavLst>
                                    </p:anim>
                                  </p:childTnLst>
                                </p:cTn>
                              </p:par>
                            </p:childTnLst>
                          </p:cTn>
                        </p:par>
                        <p:par>
                          <p:cTn id="76" fill="hold">
                            <p:stCondLst>
                              <p:cond delay="8702"/>
                            </p:stCondLst>
                            <p:childTnLst>
                              <p:par>
                                <p:cTn id="77" presetClass="entr" nodeType="afterEffect" presetSubtype="16" presetID="23" grpId="16" fill="hold">
                                  <p:stCondLst>
                                    <p:cond delay="382"/>
                                  </p:stCondLst>
                                  <p:iterate type="el" backwards="0">
                                    <p:tmAbs val="0"/>
                                  </p:iterate>
                                  <p:childTnLst>
                                    <p:set>
                                      <p:cBhvr>
                                        <p:cTn id="78" fill="hold"/>
                                        <p:tgtEl>
                                          <p:spTgt spid="483"/>
                                        </p:tgtEl>
                                        <p:attrNameLst>
                                          <p:attrName>style.visibility</p:attrName>
                                        </p:attrNameLst>
                                      </p:cBhvr>
                                      <p:to>
                                        <p:strVal val="visible"/>
                                      </p:to>
                                    </p:set>
                                    <p:anim calcmode="lin" valueType="num">
                                      <p:cBhvr>
                                        <p:cTn id="79" dur="500" fill="hold"/>
                                        <p:tgtEl>
                                          <p:spTgt spid="483"/>
                                        </p:tgtEl>
                                        <p:attrNameLst>
                                          <p:attrName>ppt_w</p:attrName>
                                        </p:attrNameLst>
                                      </p:cBhvr>
                                      <p:tavLst>
                                        <p:tav tm="0">
                                          <p:val>
                                            <p:fltVal val="0"/>
                                          </p:val>
                                        </p:tav>
                                        <p:tav tm="100000">
                                          <p:val>
                                            <p:strVal val="#ppt_w"/>
                                          </p:val>
                                        </p:tav>
                                      </p:tavLst>
                                    </p:anim>
                                    <p:anim calcmode="lin" valueType="num">
                                      <p:cBhvr>
                                        <p:cTn id="80" dur="500" fill="hold"/>
                                        <p:tgtEl>
                                          <p:spTgt spid="483"/>
                                        </p:tgtEl>
                                        <p:attrNameLst>
                                          <p:attrName>ppt_h</p:attrName>
                                        </p:attrNameLst>
                                      </p:cBhvr>
                                      <p:tavLst>
                                        <p:tav tm="0">
                                          <p:val>
                                            <p:fltVal val="0"/>
                                          </p:val>
                                        </p:tav>
                                        <p:tav tm="100000">
                                          <p:val>
                                            <p:strVal val="#ppt_h"/>
                                          </p:val>
                                        </p:tav>
                                      </p:tavLst>
                                    </p:anim>
                                  </p:childTnLst>
                                </p:cTn>
                              </p:par>
                            </p:childTnLst>
                          </p:cTn>
                        </p:par>
                        <p:par>
                          <p:cTn id="81" fill="hold">
                            <p:stCondLst>
                              <p:cond delay="9584"/>
                            </p:stCondLst>
                            <p:childTnLst>
                              <p:par>
                                <p:cTn id="82" presetClass="entr" nodeType="afterEffect" presetSubtype="16" presetID="23" grpId="17" fill="hold">
                                  <p:stCondLst>
                                    <p:cond delay="301"/>
                                  </p:stCondLst>
                                  <p:iterate type="el" backwards="0">
                                    <p:tmAbs val="0"/>
                                  </p:iterate>
                                  <p:childTnLst>
                                    <p:set>
                                      <p:cBhvr>
                                        <p:cTn id="83" fill="hold"/>
                                        <p:tgtEl>
                                          <p:spTgt spid="484"/>
                                        </p:tgtEl>
                                        <p:attrNameLst>
                                          <p:attrName>style.visibility</p:attrName>
                                        </p:attrNameLst>
                                      </p:cBhvr>
                                      <p:to>
                                        <p:strVal val="visible"/>
                                      </p:to>
                                    </p:set>
                                    <p:anim calcmode="lin" valueType="num">
                                      <p:cBhvr>
                                        <p:cTn id="84" dur="244" fill="hold"/>
                                        <p:tgtEl>
                                          <p:spTgt spid="484"/>
                                        </p:tgtEl>
                                        <p:attrNameLst>
                                          <p:attrName>ppt_w</p:attrName>
                                        </p:attrNameLst>
                                      </p:cBhvr>
                                      <p:tavLst>
                                        <p:tav tm="0">
                                          <p:val>
                                            <p:fltVal val="0"/>
                                          </p:val>
                                        </p:tav>
                                        <p:tav tm="100000">
                                          <p:val>
                                            <p:strVal val="#ppt_w"/>
                                          </p:val>
                                        </p:tav>
                                      </p:tavLst>
                                    </p:anim>
                                    <p:anim calcmode="lin" valueType="num">
                                      <p:cBhvr>
                                        <p:cTn id="85" dur="244" fill="hold"/>
                                        <p:tgtEl>
                                          <p:spTgt spid="484"/>
                                        </p:tgtEl>
                                        <p:attrNameLst>
                                          <p:attrName>ppt_h</p:attrName>
                                        </p:attrNameLst>
                                      </p:cBhvr>
                                      <p:tavLst>
                                        <p:tav tm="0">
                                          <p:val>
                                            <p:fltVal val="0"/>
                                          </p:val>
                                        </p:tav>
                                        <p:tav tm="100000">
                                          <p:val>
                                            <p:strVal val="#ppt_h"/>
                                          </p:val>
                                        </p:tav>
                                      </p:tavLst>
                                    </p:anim>
                                  </p:childTnLst>
                                </p:cTn>
                              </p:par>
                            </p:childTnLst>
                          </p:cTn>
                        </p:par>
                        <p:par>
                          <p:cTn id="86" fill="hold">
                            <p:stCondLst>
                              <p:cond delay="10129"/>
                            </p:stCondLst>
                            <p:childTnLst>
                              <p:par>
                                <p:cTn id="87" presetClass="entr" nodeType="afterEffect" presetSubtype="16" presetID="23" grpId="18" fill="hold">
                                  <p:stCondLst>
                                    <p:cond delay="500"/>
                                  </p:stCondLst>
                                  <p:iterate type="el" backwards="0">
                                    <p:tmAbs val="0"/>
                                  </p:iterate>
                                  <p:childTnLst>
                                    <p:set>
                                      <p:cBhvr>
                                        <p:cTn id="88" fill="hold"/>
                                        <p:tgtEl>
                                          <p:spTgt spid="485"/>
                                        </p:tgtEl>
                                        <p:attrNameLst>
                                          <p:attrName>style.visibility</p:attrName>
                                        </p:attrNameLst>
                                      </p:cBhvr>
                                      <p:to>
                                        <p:strVal val="visible"/>
                                      </p:to>
                                    </p:set>
                                    <p:anim calcmode="lin" valueType="num">
                                      <p:cBhvr>
                                        <p:cTn id="89" dur="534" fill="hold"/>
                                        <p:tgtEl>
                                          <p:spTgt spid="485"/>
                                        </p:tgtEl>
                                        <p:attrNameLst>
                                          <p:attrName>ppt_w</p:attrName>
                                        </p:attrNameLst>
                                      </p:cBhvr>
                                      <p:tavLst>
                                        <p:tav tm="0">
                                          <p:val>
                                            <p:fltVal val="0"/>
                                          </p:val>
                                        </p:tav>
                                        <p:tav tm="100000">
                                          <p:val>
                                            <p:strVal val="#ppt_w"/>
                                          </p:val>
                                        </p:tav>
                                      </p:tavLst>
                                    </p:anim>
                                    <p:anim calcmode="lin" valueType="num">
                                      <p:cBhvr>
                                        <p:cTn id="90" dur="534" fill="hold"/>
                                        <p:tgtEl>
                                          <p:spTgt spid="485"/>
                                        </p:tgtEl>
                                        <p:attrNameLst>
                                          <p:attrName>ppt_h</p:attrName>
                                        </p:attrNameLst>
                                      </p:cBhvr>
                                      <p:tavLst>
                                        <p:tav tm="0">
                                          <p:val>
                                            <p:fltVal val="0"/>
                                          </p:val>
                                        </p:tav>
                                        <p:tav tm="100000">
                                          <p:val>
                                            <p:strVal val="#ppt_h"/>
                                          </p:val>
                                        </p:tav>
                                      </p:tavLst>
                                    </p:anim>
                                  </p:childTnLst>
                                </p:cTn>
                              </p:par>
                            </p:childTnLst>
                          </p:cTn>
                        </p:par>
                        <p:par>
                          <p:cTn id="91" fill="hold">
                            <p:stCondLst>
                              <p:cond delay="11163"/>
                            </p:stCondLst>
                            <p:childTnLst>
                              <p:par>
                                <p:cTn id="92" presetClass="entr" nodeType="afterEffect" presetSubtype="16" presetID="23" grpId="19" fill="hold">
                                  <p:stCondLst>
                                    <p:cond delay="500"/>
                                  </p:stCondLst>
                                  <p:iterate type="el" backwards="0">
                                    <p:tmAbs val="0"/>
                                  </p:iterate>
                                  <p:childTnLst>
                                    <p:set>
                                      <p:cBhvr>
                                        <p:cTn id="93" fill="hold"/>
                                        <p:tgtEl>
                                          <p:spTgt spid="486"/>
                                        </p:tgtEl>
                                        <p:attrNameLst>
                                          <p:attrName>style.visibility</p:attrName>
                                        </p:attrNameLst>
                                      </p:cBhvr>
                                      <p:to>
                                        <p:strVal val="visible"/>
                                      </p:to>
                                    </p:set>
                                    <p:anim calcmode="lin" valueType="num">
                                      <p:cBhvr>
                                        <p:cTn id="94" dur="106" fill="hold"/>
                                        <p:tgtEl>
                                          <p:spTgt spid="486"/>
                                        </p:tgtEl>
                                        <p:attrNameLst>
                                          <p:attrName>ppt_w</p:attrName>
                                        </p:attrNameLst>
                                      </p:cBhvr>
                                      <p:tavLst>
                                        <p:tav tm="0">
                                          <p:val>
                                            <p:fltVal val="0"/>
                                          </p:val>
                                        </p:tav>
                                        <p:tav tm="100000">
                                          <p:val>
                                            <p:strVal val="#ppt_w"/>
                                          </p:val>
                                        </p:tav>
                                      </p:tavLst>
                                    </p:anim>
                                    <p:anim calcmode="lin" valueType="num">
                                      <p:cBhvr>
                                        <p:cTn id="95" dur="106" fill="hold"/>
                                        <p:tgtEl>
                                          <p:spTgt spid="486"/>
                                        </p:tgtEl>
                                        <p:attrNameLst>
                                          <p:attrName>ppt_h</p:attrName>
                                        </p:attrNameLst>
                                      </p:cBhvr>
                                      <p:tavLst>
                                        <p:tav tm="0">
                                          <p:val>
                                            <p:fltVal val="0"/>
                                          </p:val>
                                        </p:tav>
                                        <p:tav tm="100000">
                                          <p:val>
                                            <p:strVal val="#ppt_h"/>
                                          </p:val>
                                        </p:tav>
                                      </p:tavLst>
                                    </p:anim>
                                  </p:childTnLst>
                                </p:cTn>
                              </p:par>
                            </p:childTnLst>
                          </p:cTn>
                        </p:par>
                        <p:par>
                          <p:cTn id="96" fill="hold">
                            <p:stCondLst>
                              <p:cond delay="11769"/>
                            </p:stCondLst>
                            <p:childTnLst>
                              <p:par>
                                <p:cTn id="97" presetClass="entr" nodeType="afterEffect" presetSubtype="16" presetID="23" grpId="20" fill="hold">
                                  <p:stCondLst>
                                    <p:cond delay="401"/>
                                  </p:stCondLst>
                                  <p:iterate type="el" backwards="0">
                                    <p:tmAbs val="0"/>
                                  </p:iterate>
                                  <p:childTnLst>
                                    <p:set>
                                      <p:cBhvr>
                                        <p:cTn id="98" fill="hold"/>
                                        <p:tgtEl>
                                          <p:spTgt spid="487"/>
                                        </p:tgtEl>
                                        <p:attrNameLst>
                                          <p:attrName>style.visibility</p:attrName>
                                        </p:attrNameLst>
                                      </p:cBhvr>
                                      <p:to>
                                        <p:strVal val="visible"/>
                                      </p:to>
                                    </p:set>
                                    <p:anim calcmode="lin" valueType="num">
                                      <p:cBhvr>
                                        <p:cTn id="99" dur="500" fill="hold"/>
                                        <p:tgtEl>
                                          <p:spTgt spid="487"/>
                                        </p:tgtEl>
                                        <p:attrNameLst>
                                          <p:attrName>ppt_w</p:attrName>
                                        </p:attrNameLst>
                                      </p:cBhvr>
                                      <p:tavLst>
                                        <p:tav tm="0">
                                          <p:val>
                                            <p:fltVal val="0"/>
                                          </p:val>
                                        </p:tav>
                                        <p:tav tm="100000">
                                          <p:val>
                                            <p:strVal val="#ppt_w"/>
                                          </p:val>
                                        </p:tav>
                                      </p:tavLst>
                                    </p:anim>
                                    <p:anim calcmode="lin" valueType="num">
                                      <p:cBhvr>
                                        <p:cTn id="100" dur="500" fill="hold"/>
                                        <p:tgtEl>
                                          <p:spTgt spid="487"/>
                                        </p:tgtEl>
                                        <p:attrNameLst>
                                          <p:attrName>ppt_h</p:attrName>
                                        </p:attrNameLst>
                                      </p:cBhvr>
                                      <p:tavLst>
                                        <p:tav tm="0">
                                          <p:val>
                                            <p:fltVal val="0"/>
                                          </p:val>
                                        </p:tav>
                                        <p:tav tm="100000">
                                          <p:val>
                                            <p:strVal val="#ppt_h"/>
                                          </p:val>
                                        </p:tav>
                                      </p:tavLst>
                                    </p:anim>
                                  </p:childTnLst>
                                </p:cTn>
                              </p:par>
                            </p:childTnLst>
                          </p:cTn>
                        </p:par>
                        <p:par>
                          <p:cTn id="101" fill="hold">
                            <p:stCondLst>
                              <p:cond delay="0"/>
                            </p:stCondLst>
                            <p:childTnLst>
                              <p:par>
                                <p:cTn id="102" presetClass="emph" nodeType="afterEffect" presetSubtype="0" presetID="26" grpId="21" fill="hold">
                                  <p:stCondLst>
                                    <p:cond delay="0"/>
                                  </p:stCondLst>
                                  <p:childTnLst>
                                    <p:animEffect filter="fade" transition="out">
                                      <p:cBhvr>
                                        <p:cTn id="103" dur="500" fill="hold" tmFilter="0, 0; .2, .5; .8, .5; 1, 0"/>
                                        <p:tgtEl>
                                          <p:spTgt spid="476"/>
                                        </p:tgtEl>
                                      </p:cBhvr>
                                    </p:animEffect>
                                    <p:animScale>
                                      <p:cBhvr>
                                        <p:cTn id="104" dur="250" fill="hold" autoRev="1"/>
                                        <p:tgtEl>
                                          <p:spTgt spid="476"/>
                                        </p:tgtEl>
                                      </p:cBhvr>
                                      <p:by x="105000" y="105000"/>
                                    </p:animScale>
                                  </p:childTnLst>
                                </p:cTn>
                              </p:par>
                            </p:childTnLst>
                          </p:cTn>
                        </p:par>
                        <p:par>
                          <p:cTn id="105" fill="hold">
                            <p:stCondLst>
                              <p:cond delay="0"/>
                            </p:stCondLst>
                            <p:childTnLst>
                              <p:par>
                                <p:cTn id="106" presetClass="emph" nodeType="afterEffect" presetSubtype="0" presetID="26" grpId="22" fill="hold">
                                  <p:stCondLst>
                                    <p:cond delay="300"/>
                                  </p:stCondLst>
                                  <p:childTnLst>
                                    <p:animEffect filter="fade" transition="out">
                                      <p:cBhvr>
                                        <p:cTn id="107" dur="350" fill="hold" tmFilter="0, 0; .2, .5; .8, .5; 1, 0"/>
                                        <p:tgtEl>
                                          <p:spTgt spid="477"/>
                                        </p:tgtEl>
                                      </p:cBhvr>
                                    </p:animEffect>
                                    <p:animScale>
                                      <p:cBhvr>
                                        <p:cTn id="108" dur="175" fill="hold" autoRev="1"/>
                                        <p:tgtEl>
                                          <p:spTgt spid="477"/>
                                        </p:tgtEl>
                                      </p:cBhvr>
                                      <p:by x="105000" y="105000"/>
                                    </p:animScale>
                                  </p:childTnLst>
                                </p:cTn>
                              </p:par>
                            </p:childTnLst>
                          </p:cTn>
                        </p:par>
                        <p:par>
                          <p:cTn id="109" fill="hold">
                            <p:stCondLst>
                              <p:cond delay="0"/>
                            </p:stCondLst>
                            <p:childTnLst>
                              <p:par>
                                <p:cTn id="110" presetClass="emph" nodeType="afterEffect" presetSubtype="0" presetID="26" grpId="23" fill="hold">
                                  <p:stCondLst>
                                    <p:cond delay="500"/>
                                  </p:stCondLst>
                                  <p:childTnLst>
                                    <p:animEffect filter="fade" transition="out">
                                      <p:cBhvr>
                                        <p:cTn id="111" dur="250" fill="hold" tmFilter="0, 0; .2, .5; .8, .5; 1, 0"/>
                                        <p:tgtEl>
                                          <p:spTgt spid="482"/>
                                        </p:tgtEl>
                                      </p:cBhvr>
                                    </p:animEffect>
                                    <p:animScale>
                                      <p:cBhvr>
                                        <p:cTn id="112" dur="125" fill="hold" autoRev="1"/>
                                        <p:tgtEl>
                                          <p:spTgt spid="482"/>
                                        </p:tgtEl>
                                      </p:cBhvr>
                                      <p:by x="105000" y="105000"/>
                                    </p:animScale>
                                  </p:childTnLst>
                                </p:cTn>
                              </p:par>
                            </p:childTnLst>
                          </p:cTn>
                        </p:par>
                        <p:par>
                          <p:cTn id="113" fill="hold">
                            <p:stCondLst>
                              <p:cond delay="0"/>
                            </p:stCondLst>
                            <p:childTnLst>
                              <p:par>
                                <p:cTn id="114" presetClass="emph" nodeType="afterEffect" presetSubtype="0" presetID="26" grpId="24" fill="hold">
                                  <p:stCondLst>
                                    <p:cond delay="150"/>
                                  </p:stCondLst>
                                  <p:childTnLst>
                                    <p:animEffect filter="fade" transition="out">
                                      <p:cBhvr>
                                        <p:cTn id="115" dur="400" fill="hold" tmFilter="0, 0; .2, .5; .8, .5; 1, 0"/>
                                        <p:tgtEl>
                                          <p:spTgt spid="475"/>
                                        </p:tgtEl>
                                      </p:cBhvr>
                                    </p:animEffect>
                                    <p:animScale>
                                      <p:cBhvr>
                                        <p:cTn id="116" dur="200" fill="hold" autoRev="1"/>
                                        <p:tgtEl>
                                          <p:spTgt spid="475"/>
                                        </p:tgtEl>
                                      </p:cBhvr>
                                      <p:by x="105000" y="105000"/>
                                    </p:animScale>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6" grpId="21"/>
      <p:bldP build="whole" bldLvl="1" animBg="1" rev="0" advAuto="0" spid="490" grpId="3"/>
      <p:bldP build="whole" bldLvl="1" animBg="1" rev="0" advAuto="0" spid="477" grpId="22"/>
      <p:bldP build="whole" bldLvl="1" animBg="1" rev="0" advAuto="0" spid="475" grpId="24"/>
      <p:bldP build="whole" bldLvl="1" animBg="1" rev="0" advAuto="0" spid="485" grpId="18"/>
      <p:bldP build="whole" bldLvl="1" animBg="1" rev="0" advAuto="0" spid="478" grpId="10"/>
      <p:bldP build="whole" bldLvl="1" animBg="1" rev="0" advAuto="0" spid="493" grpId="7"/>
      <p:bldP build="whole" bldLvl="1" animBg="1" rev="0" advAuto="0" spid="481" grpId="13"/>
      <p:bldP build="whole" bldLvl="1" animBg="1" rev="0" advAuto="0" spid="482" grpId="15"/>
      <p:bldP build="whole" bldLvl="1" animBg="1" rev="0" advAuto="0" spid="483" grpId="16"/>
      <p:bldP build="whole" bldLvl="1" animBg="1" rev="0" advAuto="0" spid="486" grpId="19"/>
      <p:bldP build="whole" bldLvl="1" animBg="1" rev="0" advAuto="0" spid="482" grpId="23"/>
      <p:bldP build="whole" bldLvl="1" animBg="1" rev="0" advAuto="0" spid="494" grpId="1"/>
      <p:bldP build="whole" bldLvl="1" animBg="1" rev="0" advAuto="0" spid="487" grpId="20"/>
      <p:bldP build="whole" bldLvl="1" animBg="1" rev="0" advAuto="0" spid="484" grpId="17"/>
      <p:bldP build="whole" bldLvl="1" animBg="1" rev="0" advAuto="0" spid="494" grpId="6"/>
      <p:bldP build="whole" bldLvl="1" animBg="1" rev="0" advAuto="0" spid="477" grpId="9"/>
      <p:bldP build="whole" bldLvl="1" animBg="1" rev="0" advAuto="0" spid="476" grpId="8"/>
      <p:bldP build="whole" bldLvl="1" animBg="1" rev="0" advAuto="0" spid="475" grpId="12"/>
      <p:bldP build="whole" bldLvl="1" animBg="1" rev="0" advAuto="0" spid="480" grpId="14"/>
      <p:bldP build="whole" bldLvl="1" animBg="1" rev="0" advAuto="0" spid="479" grpId="11"/>
      <p:bldP build="whole" bldLvl="1" animBg="1" rev="0" advAuto="0" spid="474" grpId="2"/>
    </p:bldLst>
  </p:timing>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7" name="标题 1"/>
          <p:cNvSpPr txBox="1"/>
          <p:nvPr>
            <p:ph type="title"/>
          </p:nvPr>
        </p:nvSpPr>
        <p:spPr>
          <a:xfrm>
            <a:off x="906976" y="267493"/>
            <a:ext cx="5897274" cy="330508"/>
          </a:xfrm>
          <a:prstGeom prst="rect">
            <a:avLst/>
          </a:prstGeom>
        </p:spPr>
        <p:txBody>
          <a:bodyPr/>
          <a:lstStyle>
            <a:lvl1pPr defTabSz="360045">
              <a:defRPr b="1" sz="1540">
                <a:solidFill>
                  <a:srgbClr val="0D0D0D"/>
                </a:solidFill>
              </a:defRPr>
            </a:lvl1pPr>
          </a:lstStyle>
          <a:p>
            <a:pPr/>
            <a:r>
              <a:t>4.0 前言</a:t>
            </a:r>
          </a:p>
        </p:txBody>
      </p:sp>
      <p:sp>
        <p:nvSpPr>
          <p:cNvPr id="498" name="Rectangle 1"/>
          <p:cNvSpPr txBox="1"/>
          <p:nvPr/>
        </p:nvSpPr>
        <p:spPr>
          <a:xfrm>
            <a:off x="1000100" y="1143694"/>
            <a:ext cx="7000924" cy="2902705"/>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indent="304800">
              <a:lnSpc>
                <a:spcPct val="150000"/>
              </a:lnSpc>
              <a:defRPr sz="1600">
                <a:latin typeface="Times New Roman"/>
                <a:ea typeface="Times New Roman"/>
                <a:cs typeface="Times New Roman"/>
                <a:sym typeface="Times New Roman"/>
              </a:defRPr>
            </a:pPr>
            <a:r>
              <a:t>   </a:t>
            </a:r>
            <a:r>
              <a:rPr>
                <a:latin typeface="宋体"/>
                <a:ea typeface="宋体"/>
                <a:cs typeface="宋体"/>
                <a:sym typeface="宋体"/>
              </a:rPr>
              <a:t>一直以来，国内包装检验检测仪器的标准物质市场处于空白地带，在国务院下发的《计量发展规划</a:t>
            </a:r>
            <a:r>
              <a:t>(2013-2020</a:t>
            </a:r>
            <a:r>
              <a:rPr>
                <a:latin typeface="宋体"/>
                <a:ea typeface="宋体"/>
                <a:cs typeface="宋体"/>
                <a:sym typeface="宋体"/>
              </a:rPr>
              <a:t>年</a:t>
            </a:r>
            <a:r>
              <a:t>)</a:t>
            </a:r>
            <a:r>
              <a:rPr>
                <a:latin typeface="宋体"/>
                <a:ea typeface="宋体"/>
                <a:cs typeface="宋体"/>
                <a:sym typeface="宋体"/>
              </a:rPr>
              <a:t>》</a:t>
            </a:r>
            <a:r>
              <a:rPr>
                <a:latin typeface="宋体"/>
                <a:ea typeface="宋体"/>
                <a:cs typeface="宋体"/>
                <a:sym typeface="宋体"/>
              </a:rPr>
              <a:t>中，食品安全、临床检验、生物、环保、材料科学成为我国标准物质研究和研制的重点。此次，广州标际包装设备有限公司研制出薄膜透气性、透氧性、透湿性标准物质，先后获国家标准物质认定，成为亚太地区首家薄膜透气性、透氧性、透湿性标准物质研制单位。标准物质主要应用于食品包装和药品包装的透气性、透湿性、透氧性进行校正、校准和检定。标准物质是检验食品药品包装保证的最重要一道工序。</a:t>
            </a:r>
          </a:p>
        </p:txBody>
      </p:sp>
    </p:spTree>
  </p:cSld>
  <p:clrMapOvr>
    <a:masterClrMapping/>
  </p:clrMapOvr>
  <mc:AlternateContent xmlns:mc="http://schemas.openxmlformats.org/markup-compatibility/2006">
    <mc:Choice xmlns:p14="http://schemas.microsoft.com/office/powerpoint/2010/main" Requires="p14">
      <p:transition spd="slow" advClick="0" advTm="11000" p14:dur="1200">
        <p14:prism dir="l" isContent="0" isInverted="1"/>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0" name="标题 1"/>
          <p:cNvSpPr txBox="1"/>
          <p:nvPr>
            <p:ph type="title"/>
          </p:nvPr>
        </p:nvSpPr>
        <p:spPr>
          <a:xfrm>
            <a:off x="906976" y="267493"/>
            <a:ext cx="5897274" cy="330508"/>
          </a:xfrm>
          <a:prstGeom prst="rect">
            <a:avLst/>
          </a:prstGeom>
        </p:spPr>
        <p:txBody>
          <a:bodyPr/>
          <a:lstStyle>
            <a:lvl1pPr defTabSz="396049">
              <a:defRPr b="1" sz="1540">
                <a:solidFill>
                  <a:srgbClr val="0D0D0D"/>
                </a:solidFill>
              </a:defRPr>
            </a:lvl1pPr>
          </a:lstStyle>
          <a:p>
            <a:pPr/>
            <a:r>
              <a:t>4.1 标准物质</a:t>
            </a:r>
          </a:p>
        </p:txBody>
      </p:sp>
      <p:grpSp>
        <p:nvGrpSpPr>
          <p:cNvPr id="506" name="组合 2"/>
          <p:cNvGrpSpPr/>
          <p:nvPr/>
        </p:nvGrpSpPr>
        <p:grpSpPr>
          <a:xfrm>
            <a:off x="1388164" y="2201584"/>
            <a:ext cx="757440" cy="272219"/>
            <a:chOff x="0" y="0"/>
            <a:chExt cx="757439" cy="272217"/>
          </a:xfrm>
        </p:grpSpPr>
        <p:sp>
          <p:nvSpPr>
            <p:cNvPr id="501" name="直接连接符 3"/>
            <p:cNvSpPr/>
            <p:nvPr/>
          </p:nvSpPr>
          <p:spPr>
            <a:xfrm>
              <a:off x="0" y="132847"/>
              <a:ext cx="279941" cy="1"/>
            </a:xfrm>
            <a:prstGeom prst="line">
              <a:avLst/>
            </a:prstGeom>
            <a:noFill/>
            <a:ln w="76200" cap="flat">
              <a:solidFill>
                <a:srgbClr val="000000"/>
              </a:solidFill>
              <a:prstDash val="solid"/>
              <a:round/>
            </a:ln>
            <a:effectLst/>
          </p:spPr>
          <p:txBody>
            <a:bodyPr wrap="square" lIns="45719" tIns="45719" rIns="45719" bIns="45719" numCol="1" anchor="t">
              <a:noAutofit/>
            </a:bodyPr>
            <a:lstStyle/>
            <a:p>
              <a:pPr>
                <a:defRPr>
                  <a:latin typeface="Arial"/>
                  <a:ea typeface="Arial"/>
                  <a:cs typeface="Arial"/>
                  <a:sym typeface="Arial"/>
                </a:defRPr>
              </a:pPr>
            </a:p>
          </p:txBody>
        </p:sp>
        <p:sp>
          <p:nvSpPr>
            <p:cNvPr id="502" name="直接连接符 4"/>
            <p:cNvSpPr/>
            <p:nvPr/>
          </p:nvSpPr>
          <p:spPr>
            <a:xfrm>
              <a:off x="525761" y="146982"/>
              <a:ext cx="231679" cy="1"/>
            </a:xfrm>
            <a:prstGeom prst="line">
              <a:avLst/>
            </a:prstGeom>
            <a:noFill/>
            <a:ln w="76200" cap="flat">
              <a:solidFill>
                <a:srgbClr val="000000"/>
              </a:solidFill>
              <a:prstDash val="solid"/>
              <a:round/>
            </a:ln>
            <a:effectLst/>
          </p:spPr>
          <p:txBody>
            <a:bodyPr wrap="square" lIns="45719" tIns="45719" rIns="45719" bIns="45719" numCol="1" anchor="t">
              <a:noAutofit/>
            </a:bodyPr>
            <a:lstStyle/>
            <a:p>
              <a:pPr>
                <a:defRPr>
                  <a:latin typeface="Arial"/>
                  <a:ea typeface="Arial"/>
                  <a:cs typeface="Arial"/>
                  <a:sym typeface="Arial"/>
                </a:defRPr>
              </a:pPr>
            </a:p>
          </p:txBody>
        </p:sp>
        <p:sp>
          <p:nvSpPr>
            <p:cNvPr id="503" name="直接连接符 5"/>
            <p:cNvSpPr/>
            <p:nvPr/>
          </p:nvSpPr>
          <p:spPr>
            <a:xfrm flipV="1">
              <a:off x="267581" y="0"/>
              <a:ext cx="87788" cy="139948"/>
            </a:xfrm>
            <a:prstGeom prst="line">
              <a:avLst/>
            </a:prstGeom>
            <a:noFill/>
            <a:ln w="76200" cap="flat">
              <a:solidFill>
                <a:srgbClr val="000000"/>
              </a:solidFill>
              <a:prstDash val="solid"/>
              <a:round/>
            </a:ln>
            <a:effectLst/>
          </p:spPr>
          <p:txBody>
            <a:bodyPr wrap="square" lIns="45719" tIns="45719" rIns="45719" bIns="45719" numCol="1" anchor="t">
              <a:noAutofit/>
            </a:bodyPr>
            <a:lstStyle/>
            <a:p>
              <a:pPr>
                <a:defRPr>
                  <a:latin typeface="Arial"/>
                  <a:ea typeface="Arial"/>
                  <a:cs typeface="Arial"/>
                  <a:sym typeface="Arial"/>
                </a:defRPr>
              </a:pPr>
            </a:p>
          </p:txBody>
        </p:sp>
        <p:sp>
          <p:nvSpPr>
            <p:cNvPr id="504" name="直接连接符 6"/>
            <p:cNvSpPr/>
            <p:nvPr/>
          </p:nvSpPr>
          <p:spPr>
            <a:xfrm flipV="1">
              <a:off x="457279" y="138067"/>
              <a:ext cx="80842" cy="128874"/>
            </a:xfrm>
            <a:prstGeom prst="line">
              <a:avLst/>
            </a:prstGeom>
            <a:noFill/>
            <a:ln w="76200" cap="flat">
              <a:solidFill>
                <a:srgbClr val="000000"/>
              </a:solidFill>
              <a:prstDash val="solid"/>
              <a:round/>
            </a:ln>
            <a:effectLst/>
          </p:spPr>
          <p:txBody>
            <a:bodyPr wrap="square" lIns="45719" tIns="45719" rIns="45719" bIns="45719" numCol="1" anchor="t">
              <a:noAutofit/>
            </a:bodyPr>
            <a:lstStyle/>
            <a:p>
              <a:pPr>
                <a:defRPr>
                  <a:latin typeface="Arial"/>
                  <a:ea typeface="Arial"/>
                  <a:cs typeface="Arial"/>
                  <a:sym typeface="Arial"/>
                </a:defRPr>
              </a:pPr>
            </a:p>
          </p:txBody>
        </p:sp>
        <p:sp>
          <p:nvSpPr>
            <p:cNvPr id="505" name="直接连接符 7"/>
            <p:cNvSpPr/>
            <p:nvPr/>
          </p:nvSpPr>
          <p:spPr>
            <a:xfrm flipH="1" flipV="1">
              <a:off x="332537" y="3517"/>
              <a:ext cx="149465" cy="268702"/>
            </a:xfrm>
            <a:prstGeom prst="line">
              <a:avLst/>
            </a:prstGeom>
            <a:noFill/>
            <a:ln w="76200" cap="flat">
              <a:solidFill>
                <a:srgbClr val="000000"/>
              </a:solidFill>
              <a:prstDash val="solid"/>
              <a:round/>
            </a:ln>
            <a:effectLst/>
          </p:spPr>
          <p:txBody>
            <a:bodyPr wrap="square" lIns="45719" tIns="45719" rIns="45719" bIns="45719" numCol="1" anchor="t">
              <a:noAutofit/>
            </a:bodyPr>
            <a:lstStyle/>
            <a:p>
              <a:pPr>
                <a:defRPr>
                  <a:latin typeface="Arial"/>
                  <a:ea typeface="Arial"/>
                  <a:cs typeface="Arial"/>
                  <a:sym typeface="Arial"/>
                </a:defRPr>
              </a:pPr>
            </a:p>
          </p:txBody>
        </p:sp>
      </p:grpSp>
      <p:grpSp>
        <p:nvGrpSpPr>
          <p:cNvPr id="509" name="组合 8"/>
          <p:cNvGrpSpPr/>
          <p:nvPr/>
        </p:nvGrpSpPr>
        <p:grpSpPr>
          <a:xfrm>
            <a:off x="2101318" y="1296880"/>
            <a:ext cx="2029115" cy="2102493"/>
            <a:chOff x="0" y="0"/>
            <a:chExt cx="2029113" cy="2102492"/>
          </a:xfrm>
        </p:grpSpPr>
        <p:sp>
          <p:nvSpPr>
            <p:cNvPr id="507" name="同心圆 9"/>
            <p:cNvSpPr/>
            <p:nvPr/>
          </p:nvSpPr>
          <p:spPr>
            <a:xfrm>
              <a:off x="0" y="-1"/>
              <a:ext cx="2029114" cy="21024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54" y="10800"/>
                  </a:moveTo>
                  <a:cubicBezTo>
                    <a:pt x="1054" y="16203"/>
                    <a:pt x="5417" y="20583"/>
                    <a:pt x="10800" y="20583"/>
                  </a:cubicBezTo>
                  <a:cubicBezTo>
                    <a:pt x="16183" y="20583"/>
                    <a:pt x="20546" y="16203"/>
                    <a:pt x="20546" y="10800"/>
                  </a:cubicBezTo>
                  <a:cubicBezTo>
                    <a:pt x="20546" y="5397"/>
                    <a:pt x="16183" y="1017"/>
                    <a:pt x="10800" y="1017"/>
                  </a:cubicBezTo>
                  <a:cubicBezTo>
                    <a:pt x="5417" y="1017"/>
                    <a:pt x="1054" y="5397"/>
                    <a:pt x="1054" y="10800"/>
                  </a:cubicBezTo>
                  <a:close/>
                </a:path>
              </a:pathLst>
            </a:custGeom>
            <a:gradFill flip="none" rotWithShape="1">
              <a:gsLst>
                <a:gs pos="0">
                  <a:srgbClr val="FFFFFF"/>
                </a:gs>
                <a:gs pos="55000">
                  <a:srgbClr val="F2F2F2"/>
                </a:gs>
                <a:gs pos="100000">
                  <a:srgbClr val="A6A6A6"/>
                </a:gs>
              </a:gsLst>
              <a:lin ang="8100000" scaled="0"/>
            </a:gradFill>
            <a:ln w="12700" cap="flat">
              <a:noFill/>
              <a:miter lim="400000"/>
            </a:ln>
            <a:effectLst/>
          </p:spPr>
          <p:txBody>
            <a:bodyPr wrap="square" lIns="45719" tIns="45719" rIns="45719" bIns="45719" numCol="1" anchor="ctr">
              <a:noAutofit/>
            </a:bodyPr>
            <a:lstStyle/>
            <a:p>
              <a:pPr algn="ctr">
                <a:defRPr>
                  <a:latin typeface="Arial"/>
                  <a:ea typeface="Arial"/>
                  <a:cs typeface="Arial"/>
                  <a:sym typeface="Arial"/>
                </a:defRPr>
              </a:pPr>
            </a:p>
          </p:txBody>
        </p:sp>
        <p:sp>
          <p:nvSpPr>
            <p:cNvPr id="508" name="椭圆 10"/>
            <p:cNvSpPr/>
            <p:nvPr/>
          </p:nvSpPr>
          <p:spPr>
            <a:xfrm>
              <a:off x="44285" y="45887"/>
              <a:ext cx="1940543" cy="2010717"/>
            </a:xfrm>
            <a:prstGeom prst="ellipse">
              <a:avLst/>
            </a:prstGeom>
            <a:gradFill flip="none" rotWithShape="1">
              <a:gsLst>
                <a:gs pos="0">
                  <a:srgbClr val="FFFFFF"/>
                </a:gs>
                <a:gs pos="51000">
                  <a:srgbClr val="F2F2F2"/>
                </a:gs>
                <a:gs pos="100000">
                  <a:srgbClr val="BFBFBF"/>
                </a:gs>
              </a:gsLst>
              <a:lin ang="18900000" scaled="0"/>
            </a:gradFill>
            <a:ln w="12700" cap="flat">
              <a:noFill/>
              <a:miter lim="400000"/>
            </a:ln>
            <a:effectLst/>
          </p:spPr>
          <p:txBody>
            <a:bodyPr wrap="square" lIns="45719" tIns="45719" rIns="45719" bIns="45719" numCol="1" anchor="ctr">
              <a:noAutofit/>
            </a:bodyPr>
            <a:lstStyle/>
            <a:p>
              <a:pPr algn="ctr">
                <a:defRPr>
                  <a:solidFill>
                    <a:srgbClr val="FFFFFF"/>
                  </a:solidFill>
                  <a:latin typeface="Arial"/>
                  <a:ea typeface="Arial"/>
                  <a:cs typeface="Arial"/>
                  <a:sym typeface="Arial"/>
                </a:defRPr>
              </a:pPr>
            </a:p>
          </p:txBody>
        </p:sp>
      </p:grpSp>
      <p:grpSp>
        <p:nvGrpSpPr>
          <p:cNvPr id="514" name="组合 11"/>
          <p:cNvGrpSpPr/>
          <p:nvPr/>
        </p:nvGrpSpPr>
        <p:grpSpPr>
          <a:xfrm>
            <a:off x="3591786" y="1280791"/>
            <a:ext cx="522935" cy="472441"/>
            <a:chOff x="0" y="0"/>
            <a:chExt cx="522934" cy="472440"/>
          </a:xfrm>
        </p:grpSpPr>
        <p:sp>
          <p:nvSpPr>
            <p:cNvPr id="510" name="同心圆 12"/>
            <p:cNvSpPr/>
            <p:nvPr/>
          </p:nvSpPr>
          <p:spPr>
            <a:xfrm>
              <a:off x="0" y="5794"/>
              <a:ext cx="522935" cy="4608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29" y="10800"/>
                  </a:moveTo>
                  <a:cubicBezTo>
                    <a:pt x="929" y="16183"/>
                    <a:pt x="5348" y="20546"/>
                    <a:pt x="10800" y="20546"/>
                  </a:cubicBezTo>
                  <a:cubicBezTo>
                    <a:pt x="16252" y="20546"/>
                    <a:pt x="20671" y="16183"/>
                    <a:pt x="20671" y="10800"/>
                  </a:cubicBezTo>
                  <a:cubicBezTo>
                    <a:pt x="20671" y="5417"/>
                    <a:pt x="16252" y="1054"/>
                    <a:pt x="10800" y="1054"/>
                  </a:cubicBezTo>
                  <a:cubicBezTo>
                    <a:pt x="5348" y="1054"/>
                    <a:pt x="929" y="5417"/>
                    <a:pt x="929" y="10800"/>
                  </a:cubicBezTo>
                  <a:close/>
                </a:path>
              </a:pathLst>
            </a:custGeom>
            <a:gradFill flip="none" rotWithShape="1">
              <a:gsLst>
                <a:gs pos="0">
                  <a:srgbClr val="FFFFFF"/>
                </a:gs>
                <a:gs pos="55000">
                  <a:srgbClr val="F2F2F2"/>
                </a:gs>
                <a:gs pos="100000">
                  <a:srgbClr val="A6A6A6"/>
                </a:gs>
              </a:gsLst>
              <a:lin ang="8100000" scaled="0"/>
            </a:gradFill>
            <a:ln w="12700" cap="flat">
              <a:noFill/>
              <a:miter lim="400000"/>
            </a:ln>
            <a:effectLst/>
          </p:spPr>
          <p:txBody>
            <a:bodyPr wrap="square" lIns="45719" tIns="45719" rIns="45719" bIns="45719" numCol="1" anchor="ctr">
              <a:noAutofit/>
            </a:bodyPr>
            <a:lstStyle/>
            <a:p>
              <a:pPr algn="ctr">
                <a:defRPr b="1" sz="2500">
                  <a:solidFill>
                    <a:srgbClr val="C00000"/>
                  </a:solidFill>
                  <a:latin typeface="微软雅黑"/>
                  <a:ea typeface="微软雅黑"/>
                  <a:cs typeface="微软雅黑"/>
                  <a:sym typeface="微软雅黑"/>
                </a:defRPr>
              </a:pPr>
            </a:p>
          </p:txBody>
        </p:sp>
        <p:grpSp>
          <p:nvGrpSpPr>
            <p:cNvPr id="513" name="椭圆 13"/>
            <p:cNvGrpSpPr/>
            <p:nvPr/>
          </p:nvGrpSpPr>
          <p:grpSpPr>
            <a:xfrm>
              <a:off x="11413" y="-1"/>
              <a:ext cx="500107" cy="472441"/>
              <a:chOff x="0" y="0"/>
              <a:chExt cx="500106" cy="472440"/>
            </a:xfrm>
          </p:grpSpPr>
          <p:sp>
            <p:nvSpPr>
              <p:cNvPr id="511" name="椭圆形"/>
              <p:cNvSpPr/>
              <p:nvPr/>
            </p:nvSpPr>
            <p:spPr>
              <a:xfrm>
                <a:off x="0" y="15852"/>
                <a:ext cx="500107" cy="440737"/>
              </a:xfrm>
              <a:prstGeom prst="ellipse">
                <a:avLst/>
              </a:prstGeom>
              <a:gradFill flip="none" rotWithShape="1">
                <a:gsLst>
                  <a:gs pos="0">
                    <a:srgbClr val="FFFFFF"/>
                  </a:gs>
                  <a:gs pos="51000">
                    <a:srgbClr val="F2F2F2"/>
                  </a:gs>
                  <a:gs pos="100000">
                    <a:srgbClr val="BFBFBF"/>
                  </a:gs>
                </a:gsLst>
                <a:lin ang="18900000" scaled="0"/>
              </a:gradFill>
              <a:ln w="12700" cap="flat">
                <a:noFill/>
                <a:miter lim="400000"/>
              </a:ln>
              <a:effectLst/>
            </p:spPr>
            <p:txBody>
              <a:bodyPr wrap="square" lIns="45719" tIns="45719" rIns="45719" bIns="45719" numCol="1" anchor="ctr">
                <a:noAutofit/>
              </a:bodyPr>
              <a:lstStyle/>
              <a:p>
                <a:pPr algn="ctr">
                  <a:defRPr b="1" sz="2500">
                    <a:solidFill>
                      <a:schemeClr val="accent1"/>
                    </a:solidFill>
                    <a:latin typeface="微软雅黑"/>
                    <a:ea typeface="微软雅黑"/>
                    <a:cs typeface="微软雅黑"/>
                    <a:sym typeface="微软雅黑"/>
                  </a:defRPr>
                </a:pPr>
              </a:p>
            </p:txBody>
          </p:sp>
          <p:sp>
            <p:nvSpPr>
              <p:cNvPr id="512" name="1"/>
              <p:cNvSpPr txBox="1"/>
              <p:nvPr/>
            </p:nvSpPr>
            <p:spPr>
              <a:xfrm>
                <a:off x="73239" y="-1"/>
                <a:ext cx="353629" cy="4724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500">
                    <a:solidFill>
                      <a:schemeClr val="accent1"/>
                    </a:solidFill>
                    <a:latin typeface="微软雅黑"/>
                    <a:ea typeface="微软雅黑"/>
                    <a:cs typeface="微软雅黑"/>
                    <a:sym typeface="微软雅黑"/>
                  </a:defRPr>
                </a:lvl1pPr>
              </a:lstStyle>
              <a:p>
                <a:pPr/>
                <a:r>
                  <a:t>1</a:t>
                </a:r>
              </a:p>
            </p:txBody>
          </p:sp>
        </p:grpSp>
      </p:grpSp>
      <p:grpSp>
        <p:nvGrpSpPr>
          <p:cNvPr id="519" name="组合 14"/>
          <p:cNvGrpSpPr/>
          <p:nvPr/>
        </p:nvGrpSpPr>
        <p:grpSpPr>
          <a:xfrm>
            <a:off x="3902235" y="2028601"/>
            <a:ext cx="513545" cy="504057"/>
            <a:chOff x="0" y="0"/>
            <a:chExt cx="513543" cy="504056"/>
          </a:xfrm>
        </p:grpSpPr>
        <p:sp>
          <p:nvSpPr>
            <p:cNvPr id="515" name="同心圆 15"/>
            <p:cNvSpPr/>
            <p:nvPr/>
          </p:nvSpPr>
          <p:spPr>
            <a:xfrm>
              <a:off x="75784" y="17120"/>
              <a:ext cx="386233" cy="4608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54" y="10800"/>
                  </a:moveTo>
                  <a:cubicBezTo>
                    <a:pt x="1054" y="16277"/>
                    <a:pt x="5417" y="20717"/>
                    <a:pt x="10800" y="20717"/>
                  </a:cubicBezTo>
                  <a:cubicBezTo>
                    <a:pt x="16183" y="20717"/>
                    <a:pt x="20546" y="16277"/>
                    <a:pt x="20546" y="10800"/>
                  </a:cubicBezTo>
                  <a:cubicBezTo>
                    <a:pt x="20546" y="5323"/>
                    <a:pt x="16183" y="883"/>
                    <a:pt x="10800" y="883"/>
                  </a:cubicBezTo>
                  <a:cubicBezTo>
                    <a:pt x="5417" y="883"/>
                    <a:pt x="1054" y="5323"/>
                    <a:pt x="1054" y="10800"/>
                  </a:cubicBezTo>
                  <a:close/>
                </a:path>
              </a:pathLst>
            </a:custGeom>
            <a:gradFill flip="none" rotWithShape="1">
              <a:gsLst>
                <a:gs pos="0">
                  <a:srgbClr val="FFFFFF"/>
                </a:gs>
                <a:gs pos="55000">
                  <a:srgbClr val="F2F2F2"/>
                </a:gs>
                <a:gs pos="100000">
                  <a:srgbClr val="A6A6A6"/>
                </a:gs>
              </a:gsLst>
              <a:lin ang="8100000" scaled="0"/>
            </a:gradFill>
            <a:ln w="12700" cap="flat">
              <a:noFill/>
              <a:miter lim="400000"/>
            </a:ln>
            <a:effectLst/>
          </p:spPr>
          <p:txBody>
            <a:bodyPr wrap="square" lIns="45719" tIns="45719" rIns="45719" bIns="45719" numCol="1" anchor="ctr">
              <a:noAutofit/>
            </a:bodyPr>
            <a:lstStyle/>
            <a:p>
              <a:pPr algn="ctr">
                <a:defRPr b="1" sz="2500">
                  <a:solidFill>
                    <a:srgbClr val="C00000"/>
                  </a:solidFill>
                  <a:latin typeface="微软雅黑"/>
                  <a:ea typeface="微软雅黑"/>
                  <a:cs typeface="微软雅黑"/>
                  <a:sym typeface="微软雅黑"/>
                </a:defRPr>
              </a:pPr>
            </a:p>
          </p:txBody>
        </p:sp>
        <p:grpSp>
          <p:nvGrpSpPr>
            <p:cNvPr id="518" name="椭圆 16"/>
            <p:cNvGrpSpPr/>
            <p:nvPr/>
          </p:nvGrpSpPr>
          <p:grpSpPr>
            <a:xfrm>
              <a:off x="0" y="-1"/>
              <a:ext cx="513544" cy="504058"/>
              <a:chOff x="0" y="0"/>
              <a:chExt cx="513543" cy="504056"/>
            </a:xfrm>
          </p:grpSpPr>
          <p:sp>
            <p:nvSpPr>
              <p:cNvPr id="516" name="圆形"/>
              <p:cNvSpPr/>
              <p:nvPr/>
            </p:nvSpPr>
            <p:spPr>
              <a:xfrm>
                <a:off x="0" y="-1"/>
                <a:ext cx="513544" cy="504058"/>
              </a:xfrm>
              <a:prstGeom prst="ellipse">
                <a:avLst/>
              </a:prstGeom>
              <a:gradFill flip="none" rotWithShape="1">
                <a:gsLst>
                  <a:gs pos="0">
                    <a:srgbClr val="FFFFFF"/>
                  </a:gs>
                  <a:gs pos="51000">
                    <a:srgbClr val="F2F2F2"/>
                  </a:gs>
                  <a:gs pos="100000">
                    <a:srgbClr val="BFBFBF"/>
                  </a:gs>
                </a:gsLst>
                <a:lin ang="18900000" scaled="0"/>
              </a:gradFill>
              <a:ln w="12700" cap="flat">
                <a:noFill/>
                <a:miter lim="400000"/>
              </a:ln>
              <a:effectLst/>
            </p:spPr>
            <p:txBody>
              <a:bodyPr wrap="square" lIns="45719" tIns="45719" rIns="45719" bIns="45719" numCol="1" anchor="ctr">
                <a:noAutofit/>
              </a:bodyPr>
              <a:lstStyle/>
              <a:p>
                <a:pPr algn="ctr">
                  <a:defRPr b="1" sz="2500">
                    <a:solidFill>
                      <a:schemeClr val="accent1"/>
                    </a:solidFill>
                    <a:latin typeface="微软雅黑"/>
                    <a:ea typeface="微软雅黑"/>
                    <a:cs typeface="微软雅黑"/>
                    <a:sym typeface="微软雅黑"/>
                  </a:defRPr>
                </a:pPr>
              </a:p>
            </p:txBody>
          </p:sp>
          <p:sp>
            <p:nvSpPr>
              <p:cNvPr id="517" name="2"/>
              <p:cNvSpPr txBox="1"/>
              <p:nvPr/>
            </p:nvSpPr>
            <p:spPr>
              <a:xfrm>
                <a:off x="75207" y="15808"/>
                <a:ext cx="363129" cy="4724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500">
                    <a:solidFill>
                      <a:schemeClr val="accent1"/>
                    </a:solidFill>
                    <a:latin typeface="微软雅黑"/>
                    <a:ea typeface="微软雅黑"/>
                    <a:cs typeface="微软雅黑"/>
                    <a:sym typeface="微软雅黑"/>
                  </a:defRPr>
                </a:lvl1pPr>
              </a:lstStyle>
              <a:p>
                <a:pPr/>
                <a:r>
                  <a:t>2</a:t>
                </a:r>
              </a:p>
            </p:txBody>
          </p:sp>
        </p:grpSp>
      </p:grpSp>
      <p:grpSp>
        <p:nvGrpSpPr>
          <p:cNvPr id="524" name="组合 17"/>
          <p:cNvGrpSpPr/>
          <p:nvPr/>
        </p:nvGrpSpPr>
        <p:grpSpPr>
          <a:xfrm>
            <a:off x="3778755" y="2791966"/>
            <a:ext cx="512827" cy="472441"/>
            <a:chOff x="0" y="0"/>
            <a:chExt cx="512826" cy="472440"/>
          </a:xfrm>
        </p:grpSpPr>
        <p:sp>
          <p:nvSpPr>
            <p:cNvPr id="520" name="同心圆 18"/>
            <p:cNvSpPr/>
            <p:nvPr/>
          </p:nvSpPr>
          <p:spPr>
            <a:xfrm>
              <a:off x="0" y="5794"/>
              <a:ext cx="512827" cy="4608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47" y="10800"/>
                  </a:moveTo>
                  <a:cubicBezTo>
                    <a:pt x="947" y="16183"/>
                    <a:pt x="5358" y="20546"/>
                    <a:pt x="10800" y="20546"/>
                  </a:cubicBezTo>
                  <a:cubicBezTo>
                    <a:pt x="16242" y="20546"/>
                    <a:pt x="20653" y="16183"/>
                    <a:pt x="20653" y="10800"/>
                  </a:cubicBezTo>
                  <a:cubicBezTo>
                    <a:pt x="20653" y="5417"/>
                    <a:pt x="16242" y="1054"/>
                    <a:pt x="10800" y="1054"/>
                  </a:cubicBezTo>
                  <a:cubicBezTo>
                    <a:pt x="5358" y="1054"/>
                    <a:pt x="947" y="5417"/>
                    <a:pt x="947" y="10800"/>
                  </a:cubicBezTo>
                  <a:close/>
                </a:path>
              </a:pathLst>
            </a:custGeom>
            <a:gradFill flip="none" rotWithShape="1">
              <a:gsLst>
                <a:gs pos="0">
                  <a:srgbClr val="FFFFFF"/>
                </a:gs>
                <a:gs pos="55000">
                  <a:srgbClr val="F2F2F2"/>
                </a:gs>
                <a:gs pos="100000">
                  <a:srgbClr val="A6A6A6"/>
                </a:gs>
              </a:gsLst>
              <a:lin ang="8100000" scaled="0"/>
            </a:gradFill>
            <a:ln w="12700" cap="flat">
              <a:noFill/>
              <a:miter lim="400000"/>
            </a:ln>
            <a:effectLst/>
          </p:spPr>
          <p:txBody>
            <a:bodyPr wrap="square" lIns="45719" tIns="45719" rIns="45719" bIns="45719" numCol="1" anchor="ctr">
              <a:noAutofit/>
            </a:bodyPr>
            <a:lstStyle/>
            <a:p>
              <a:pPr algn="ctr">
                <a:defRPr b="1" sz="2500">
                  <a:solidFill>
                    <a:srgbClr val="C00000"/>
                  </a:solidFill>
                  <a:latin typeface="微软雅黑"/>
                  <a:ea typeface="微软雅黑"/>
                  <a:cs typeface="微软雅黑"/>
                  <a:sym typeface="微软雅黑"/>
                </a:defRPr>
              </a:pPr>
            </a:p>
          </p:txBody>
        </p:sp>
        <p:grpSp>
          <p:nvGrpSpPr>
            <p:cNvPr id="523" name="椭圆 19"/>
            <p:cNvGrpSpPr/>
            <p:nvPr/>
          </p:nvGrpSpPr>
          <p:grpSpPr>
            <a:xfrm>
              <a:off x="11192" y="-1"/>
              <a:ext cx="490443" cy="472441"/>
              <a:chOff x="0" y="0"/>
              <a:chExt cx="490442" cy="472440"/>
            </a:xfrm>
          </p:grpSpPr>
          <p:sp>
            <p:nvSpPr>
              <p:cNvPr id="521" name="椭圆形"/>
              <p:cNvSpPr/>
              <p:nvPr/>
            </p:nvSpPr>
            <p:spPr>
              <a:xfrm>
                <a:off x="0" y="15852"/>
                <a:ext cx="490443" cy="440737"/>
              </a:xfrm>
              <a:prstGeom prst="ellipse">
                <a:avLst/>
              </a:prstGeom>
              <a:gradFill flip="none" rotWithShape="1">
                <a:gsLst>
                  <a:gs pos="0">
                    <a:srgbClr val="FFFFFF"/>
                  </a:gs>
                  <a:gs pos="51000">
                    <a:srgbClr val="F2F2F2"/>
                  </a:gs>
                  <a:gs pos="100000">
                    <a:srgbClr val="BFBFBF"/>
                  </a:gs>
                </a:gsLst>
                <a:lin ang="18900000" scaled="0"/>
              </a:gradFill>
              <a:ln w="12700" cap="flat">
                <a:noFill/>
                <a:miter lim="400000"/>
              </a:ln>
              <a:effectLst/>
            </p:spPr>
            <p:txBody>
              <a:bodyPr wrap="square" lIns="45719" tIns="45719" rIns="45719" bIns="45719" numCol="1" anchor="ctr">
                <a:noAutofit/>
              </a:bodyPr>
              <a:lstStyle/>
              <a:p>
                <a:pPr algn="ctr">
                  <a:defRPr b="1" sz="2500">
                    <a:solidFill>
                      <a:schemeClr val="accent1"/>
                    </a:solidFill>
                    <a:latin typeface="微软雅黑"/>
                    <a:ea typeface="微软雅黑"/>
                    <a:cs typeface="微软雅黑"/>
                    <a:sym typeface="微软雅黑"/>
                  </a:defRPr>
                </a:pPr>
              </a:p>
            </p:txBody>
          </p:sp>
          <p:sp>
            <p:nvSpPr>
              <p:cNvPr id="522" name="3"/>
              <p:cNvSpPr txBox="1"/>
              <p:nvPr/>
            </p:nvSpPr>
            <p:spPr>
              <a:xfrm>
                <a:off x="71822" y="-1"/>
                <a:ext cx="346797" cy="4724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500">
                    <a:solidFill>
                      <a:schemeClr val="accent1"/>
                    </a:solidFill>
                    <a:latin typeface="微软雅黑"/>
                    <a:ea typeface="微软雅黑"/>
                    <a:cs typeface="微软雅黑"/>
                    <a:sym typeface="微软雅黑"/>
                  </a:defRPr>
                </a:lvl1pPr>
              </a:lstStyle>
              <a:p>
                <a:pPr/>
                <a:r>
                  <a:t>3</a:t>
                </a:r>
              </a:p>
            </p:txBody>
          </p:sp>
        </p:grpSp>
      </p:grpSp>
      <p:sp>
        <p:nvSpPr>
          <p:cNvPr id="525" name="TextBox 20"/>
          <p:cNvSpPr txBox="1"/>
          <p:nvPr/>
        </p:nvSpPr>
        <p:spPr>
          <a:xfrm>
            <a:off x="179511" y="1985167"/>
            <a:ext cx="1224138" cy="10347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defRPr b="1" sz="2000">
                <a:solidFill>
                  <a:srgbClr val="0070C0"/>
                </a:solidFill>
                <a:latin typeface="Arial"/>
                <a:ea typeface="Arial"/>
                <a:cs typeface="Arial"/>
                <a:sym typeface="Arial"/>
              </a:defRPr>
            </a:pPr>
            <a:r>
              <a:rPr>
                <a:latin typeface="微软雅黑"/>
                <a:ea typeface="微软雅黑"/>
                <a:cs typeface="微软雅黑"/>
                <a:sym typeface="微软雅黑"/>
              </a:rPr>
              <a:t>标准物质</a:t>
            </a:r>
            <a:r>
              <a:rPr sz="1600">
                <a:solidFill>
                  <a:srgbClr val="000000"/>
                </a:solidFill>
              </a:rPr>
              <a:t>reference material</a:t>
            </a:r>
            <a:endParaRPr sz="1600">
              <a:solidFill>
                <a:srgbClr val="000000"/>
              </a:solidFill>
            </a:endParaRPr>
          </a:p>
          <a:p>
            <a:pPr algn="ctr">
              <a:defRPr b="1" sz="1600">
                <a:latin typeface="Arial"/>
                <a:ea typeface="Arial"/>
                <a:cs typeface="Arial"/>
                <a:sym typeface="Arial"/>
              </a:defRPr>
            </a:pPr>
            <a:r>
              <a:t>(RM)</a:t>
            </a:r>
          </a:p>
        </p:txBody>
      </p:sp>
      <p:sp>
        <p:nvSpPr>
          <p:cNvPr id="526" name="TextBox 21"/>
          <p:cNvSpPr txBox="1"/>
          <p:nvPr/>
        </p:nvSpPr>
        <p:spPr>
          <a:xfrm>
            <a:off x="2515907" y="1907572"/>
            <a:ext cx="1274042" cy="96012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just">
              <a:lnSpc>
                <a:spcPct val="130000"/>
              </a:lnSpc>
              <a:defRPr b="1" sz="1500">
                <a:latin typeface="Arial"/>
                <a:ea typeface="Arial"/>
                <a:cs typeface="Arial"/>
                <a:sym typeface="Arial"/>
              </a:defRPr>
            </a:pPr>
            <a:r>
              <a:rPr>
                <a:latin typeface="微软雅黑"/>
                <a:ea typeface="微软雅黑"/>
                <a:cs typeface="微软雅黑"/>
                <a:sym typeface="微软雅黑"/>
              </a:rPr>
              <a:t>足够均匀</a:t>
            </a:r>
            <a:r>
              <a:rPr b="0">
                <a:latin typeface="微软雅黑"/>
                <a:ea typeface="微软雅黑"/>
                <a:cs typeface="微软雅黑"/>
                <a:sym typeface="微软雅黑"/>
              </a:rPr>
              <a:t>、</a:t>
            </a:r>
          </a:p>
          <a:p>
            <a:pPr algn="just">
              <a:lnSpc>
                <a:spcPct val="130000"/>
              </a:lnSpc>
              <a:defRPr b="1" sz="1500">
                <a:latin typeface="Arial"/>
                <a:ea typeface="Arial"/>
                <a:cs typeface="Arial"/>
                <a:sym typeface="Arial"/>
              </a:defRPr>
            </a:pPr>
            <a:r>
              <a:rPr>
                <a:latin typeface="微软雅黑"/>
                <a:ea typeface="微软雅黑"/>
                <a:cs typeface="微软雅黑"/>
                <a:sym typeface="微软雅黑"/>
              </a:rPr>
              <a:t>确定了特性值</a:t>
            </a:r>
            <a:r>
              <a:rPr b="0">
                <a:latin typeface="微软雅黑"/>
                <a:ea typeface="微软雅黑"/>
                <a:cs typeface="微软雅黑"/>
                <a:sym typeface="微软雅黑"/>
              </a:rPr>
              <a:t>的物质或材料</a:t>
            </a:r>
          </a:p>
        </p:txBody>
      </p:sp>
      <p:sp>
        <p:nvSpPr>
          <p:cNvPr id="527" name="矩形 22"/>
          <p:cNvSpPr txBox="1"/>
          <p:nvPr/>
        </p:nvSpPr>
        <p:spPr>
          <a:xfrm>
            <a:off x="4114720" y="1285865"/>
            <a:ext cx="4577785" cy="726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50000"/>
              </a:lnSpc>
              <a:defRPr b="1" sz="1400">
                <a:latin typeface="Arial"/>
                <a:ea typeface="Arial"/>
                <a:cs typeface="Arial"/>
                <a:sym typeface="Arial"/>
              </a:defRPr>
            </a:pPr>
            <a:r>
              <a:rPr>
                <a:latin typeface="微软雅黑"/>
                <a:ea typeface="微软雅黑"/>
                <a:cs typeface="微软雅黑"/>
                <a:sym typeface="微软雅黑"/>
              </a:rPr>
              <a:t>量值的准确性：</a:t>
            </a:r>
            <a:r>
              <a:rPr b="0">
                <a:latin typeface="微软雅黑"/>
                <a:ea typeface="微软雅黑"/>
                <a:cs typeface="微软雅黑"/>
                <a:sym typeface="微软雅黑"/>
              </a:rPr>
              <a:t>只与物质的性质有关，与物质的数量和形状无关</a:t>
            </a:r>
          </a:p>
        </p:txBody>
      </p:sp>
      <p:sp>
        <p:nvSpPr>
          <p:cNvPr id="528" name="矩形 23"/>
          <p:cNvSpPr txBox="1"/>
          <p:nvPr/>
        </p:nvSpPr>
        <p:spPr>
          <a:xfrm>
            <a:off x="4371942" y="2127782"/>
            <a:ext cx="4336683" cy="345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1400">
                <a:latin typeface="Arial"/>
                <a:ea typeface="Arial"/>
                <a:cs typeface="Arial"/>
                <a:sym typeface="Arial"/>
              </a:defRPr>
            </a:pPr>
            <a:r>
              <a:rPr>
                <a:latin typeface="微软雅黑"/>
                <a:ea typeface="微软雅黑"/>
                <a:cs typeface="微软雅黑"/>
                <a:sym typeface="微软雅黑"/>
              </a:rPr>
              <a:t>良好的复现性：</a:t>
            </a:r>
            <a:r>
              <a:rPr b="0">
                <a:latin typeface="微软雅黑"/>
                <a:ea typeface="微软雅黑"/>
                <a:cs typeface="微软雅黑"/>
                <a:sym typeface="微软雅黑"/>
              </a:rPr>
              <a:t>可以批量制备并且在用完后再行复制</a:t>
            </a:r>
          </a:p>
        </p:txBody>
      </p:sp>
      <p:sp>
        <p:nvSpPr>
          <p:cNvPr id="529" name="矩形 24"/>
          <p:cNvSpPr txBox="1"/>
          <p:nvPr/>
        </p:nvSpPr>
        <p:spPr>
          <a:xfrm>
            <a:off x="4297729" y="2671538"/>
            <a:ext cx="4240652" cy="726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50000"/>
              </a:lnSpc>
              <a:defRPr b="1" sz="1400">
                <a:latin typeface="Arial"/>
                <a:ea typeface="Arial"/>
                <a:cs typeface="Arial"/>
                <a:sym typeface="Arial"/>
              </a:defRPr>
            </a:pPr>
            <a:r>
              <a:rPr>
                <a:latin typeface="微软雅黑"/>
                <a:ea typeface="微软雅黑"/>
                <a:cs typeface="微软雅黑"/>
                <a:sym typeface="微软雅黑"/>
              </a:rPr>
              <a:t>实用性强：</a:t>
            </a:r>
            <a:r>
              <a:rPr b="0">
                <a:latin typeface="微软雅黑"/>
                <a:ea typeface="微软雅黑"/>
                <a:cs typeface="微软雅黑"/>
                <a:sym typeface="微软雅黑"/>
              </a:rPr>
              <a:t>其量值的准确性可溯源到国家有关计量标准，应用条件广</a:t>
            </a:r>
          </a:p>
        </p:txBody>
      </p:sp>
      <p:sp>
        <p:nvSpPr>
          <p:cNvPr id="530" name="矩形 25"/>
          <p:cNvSpPr txBox="1"/>
          <p:nvPr/>
        </p:nvSpPr>
        <p:spPr>
          <a:xfrm>
            <a:off x="4558736" y="3295646"/>
            <a:ext cx="3604189" cy="127889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171450" indent="-171450">
              <a:lnSpc>
                <a:spcPct val="150000"/>
              </a:lnSpc>
              <a:buSzPct val="100000"/>
              <a:buChar char="●"/>
              <a:defRPr sz="1200">
                <a:latin typeface="微软雅黑"/>
                <a:ea typeface="微软雅黑"/>
                <a:cs typeface="微软雅黑"/>
                <a:sym typeface="微软雅黑"/>
              </a:defRPr>
            </a:pPr>
            <a:r>
              <a:t> </a:t>
            </a:r>
            <a:r>
              <a:t>作为标准物质，校准检定测量仪器（仪器定度）</a:t>
            </a:r>
          </a:p>
          <a:p>
            <a:pPr marL="171450" indent="-171450">
              <a:lnSpc>
                <a:spcPct val="150000"/>
              </a:lnSpc>
              <a:buSzPct val="100000"/>
              <a:buChar char="●"/>
              <a:defRPr sz="1200">
                <a:latin typeface="微软雅黑"/>
                <a:ea typeface="微软雅黑"/>
                <a:cs typeface="微软雅黑"/>
                <a:sym typeface="微软雅黑"/>
              </a:defRPr>
            </a:pPr>
            <a:r>
              <a:t> </a:t>
            </a:r>
            <a:r>
              <a:t>作为已知物质，评价测量方法的准确度</a:t>
            </a:r>
          </a:p>
          <a:p>
            <a:pPr marL="171450" indent="-171450">
              <a:lnSpc>
                <a:spcPct val="150000"/>
              </a:lnSpc>
              <a:buSzPct val="100000"/>
              <a:buChar char="●"/>
              <a:defRPr sz="1200">
                <a:latin typeface="Arial"/>
                <a:ea typeface="Arial"/>
                <a:cs typeface="Arial"/>
                <a:sym typeface="Arial"/>
              </a:defRPr>
            </a:pPr>
            <a:r>
              <a:rPr>
                <a:latin typeface="微软雅黑"/>
                <a:ea typeface="微软雅黑"/>
                <a:cs typeface="微软雅黑"/>
                <a:sym typeface="微软雅黑"/>
              </a:rPr>
              <a:t>考核实验室测量能力</a:t>
            </a:r>
            <a:endParaRPr>
              <a:latin typeface="微软雅黑"/>
              <a:ea typeface="微软雅黑"/>
              <a:cs typeface="微软雅黑"/>
              <a:sym typeface="微软雅黑"/>
            </a:endParaRPr>
          </a:p>
          <a:p>
            <a:pPr marL="171450" indent="-171450">
              <a:lnSpc>
                <a:spcPct val="150000"/>
              </a:lnSpc>
              <a:buSzPct val="100000"/>
              <a:buChar char="●"/>
              <a:defRPr sz="1200">
                <a:latin typeface="微软雅黑"/>
                <a:ea typeface="微软雅黑"/>
                <a:cs typeface="微软雅黑"/>
                <a:sym typeface="微软雅黑"/>
              </a:defRPr>
            </a:pPr>
            <a:r>
              <a:t> </a:t>
            </a:r>
            <a:r>
              <a:t>实验室的计量认证与测量仲裁</a:t>
            </a:r>
          </a:p>
        </p:txBody>
      </p:sp>
      <p:sp>
        <p:nvSpPr>
          <p:cNvPr id="531" name="TextBox 26"/>
          <p:cNvSpPr txBox="1"/>
          <p:nvPr/>
        </p:nvSpPr>
        <p:spPr>
          <a:xfrm>
            <a:off x="1106512" y="3071647"/>
            <a:ext cx="1274042" cy="61341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just">
              <a:lnSpc>
                <a:spcPct val="130000"/>
              </a:lnSpc>
              <a:defRPr sz="1500">
                <a:latin typeface="微软雅黑"/>
                <a:ea typeface="微软雅黑"/>
                <a:cs typeface="微软雅黑"/>
                <a:sym typeface="微软雅黑"/>
              </a:defRPr>
            </a:pPr>
            <a:r>
              <a:t>具有</a:t>
            </a:r>
            <a:r>
              <a:rPr b="1"/>
              <a:t>准确量值</a:t>
            </a:r>
            <a:r>
              <a:t>的测量标准</a:t>
            </a:r>
          </a:p>
        </p:txBody>
      </p:sp>
    </p:spTree>
  </p:cSld>
  <p:clrMapOvr>
    <a:masterClrMapping/>
  </p:clrMapOvr>
  <mc:AlternateContent xmlns:mc="http://schemas.openxmlformats.org/markup-compatibility/2006">
    <mc:Choice xmlns:p14="http://schemas.microsoft.com/office/powerpoint/2010/main" Requires="p14">
      <p:transition spd="slow" advClick="0" advTm="11000"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514"/>
                                        </p:tgtEl>
                                        <p:attrNameLst>
                                          <p:attrName>style.visibility</p:attrName>
                                        </p:attrNameLst>
                                      </p:cBhvr>
                                      <p:to>
                                        <p:strVal val="visible"/>
                                      </p:to>
                                    </p:set>
                                    <p:anim calcmode="lin" valueType="num">
                                      <p:cBhvr>
                                        <p:cTn id="7" dur="500" fill="hold"/>
                                        <p:tgtEl>
                                          <p:spTgt spid="514"/>
                                        </p:tgtEl>
                                        <p:attrNameLst>
                                          <p:attrName>ppt_x</p:attrName>
                                        </p:attrNameLst>
                                      </p:cBhvr>
                                      <p:tavLst>
                                        <p:tav tm="0">
                                          <p:val>
                                            <p:strVal val="#ppt_x"/>
                                          </p:val>
                                        </p:tav>
                                        <p:tav tm="100000">
                                          <p:val>
                                            <p:strVal val="#ppt_x"/>
                                          </p:val>
                                        </p:tav>
                                      </p:tavLst>
                                    </p:anim>
                                    <p:anim calcmode="lin" valueType="num">
                                      <p:cBhvr>
                                        <p:cTn id="8" dur="500" fill="hold"/>
                                        <p:tgtEl>
                                          <p:spTgt spid="5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Class="entr" nodeType="afterEffect" presetSubtype="4" presetID="2" grpId="2" fill="hold">
                                  <p:stCondLst>
                                    <p:cond delay="0"/>
                                  </p:stCondLst>
                                  <p:iterate type="el" backwards="0">
                                    <p:tmAbs val="0"/>
                                  </p:iterate>
                                  <p:childTnLst>
                                    <p:set>
                                      <p:cBhvr>
                                        <p:cTn id="11" fill="hold"/>
                                        <p:tgtEl>
                                          <p:spTgt spid="527"/>
                                        </p:tgtEl>
                                        <p:attrNameLst>
                                          <p:attrName>style.visibility</p:attrName>
                                        </p:attrNameLst>
                                      </p:cBhvr>
                                      <p:to>
                                        <p:strVal val="visible"/>
                                      </p:to>
                                    </p:set>
                                    <p:anim calcmode="lin" valueType="num">
                                      <p:cBhvr>
                                        <p:cTn id="12" dur="500" fill="hold"/>
                                        <p:tgtEl>
                                          <p:spTgt spid="527"/>
                                        </p:tgtEl>
                                        <p:attrNameLst>
                                          <p:attrName>ppt_x</p:attrName>
                                        </p:attrNameLst>
                                      </p:cBhvr>
                                      <p:tavLst>
                                        <p:tav tm="0">
                                          <p:val>
                                            <p:strVal val="#ppt_x"/>
                                          </p:val>
                                        </p:tav>
                                        <p:tav tm="100000">
                                          <p:val>
                                            <p:strVal val="#ppt_x"/>
                                          </p:val>
                                        </p:tav>
                                      </p:tavLst>
                                    </p:anim>
                                    <p:anim calcmode="lin" valueType="num">
                                      <p:cBhvr>
                                        <p:cTn id="13" dur="500" fill="hold"/>
                                        <p:tgtEl>
                                          <p:spTgt spid="52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4" presetID="2" grpId="3" fill="hold">
                                  <p:stCondLst>
                                    <p:cond delay="0"/>
                                  </p:stCondLst>
                                  <p:iterate type="el" backwards="0">
                                    <p:tmAbs val="0"/>
                                  </p:iterate>
                                  <p:childTnLst>
                                    <p:set>
                                      <p:cBhvr>
                                        <p:cTn id="17" fill="hold"/>
                                        <p:tgtEl>
                                          <p:spTgt spid="519"/>
                                        </p:tgtEl>
                                        <p:attrNameLst>
                                          <p:attrName>style.visibility</p:attrName>
                                        </p:attrNameLst>
                                      </p:cBhvr>
                                      <p:to>
                                        <p:strVal val="visible"/>
                                      </p:to>
                                    </p:set>
                                    <p:anim calcmode="lin" valueType="num">
                                      <p:cBhvr>
                                        <p:cTn id="18" dur="500" fill="hold"/>
                                        <p:tgtEl>
                                          <p:spTgt spid="519"/>
                                        </p:tgtEl>
                                        <p:attrNameLst>
                                          <p:attrName>ppt_x</p:attrName>
                                        </p:attrNameLst>
                                      </p:cBhvr>
                                      <p:tavLst>
                                        <p:tav tm="0">
                                          <p:val>
                                            <p:strVal val="#ppt_x"/>
                                          </p:val>
                                        </p:tav>
                                        <p:tav tm="100000">
                                          <p:val>
                                            <p:strVal val="#ppt_x"/>
                                          </p:val>
                                        </p:tav>
                                      </p:tavLst>
                                    </p:anim>
                                    <p:anim calcmode="lin" valueType="num">
                                      <p:cBhvr>
                                        <p:cTn id="19" dur="500" fill="hold"/>
                                        <p:tgtEl>
                                          <p:spTgt spid="519"/>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Class="entr" nodeType="afterEffect" presetSubtype="4" presetID="2" grpId="4" fill="hold">
                                  <p:stCondLst>
                                    <p:cond delay="0"/>
                                  </p:stCondLst>
                                  <p:iterate type="el" backwards="0">
                                    <p:tmAbs val="0"/>
                                  </p:iterate>
                                  <p:childTnLst>
                                    <p:set>
                                      <p:cBhvr>
                                        <p:cTn id="22" fill="hold"/>
                                        <p:tgtEl>
                                          <p:spTgt spid="528"/>
                                        </p:tgtEl>
                                        <p:attrNameLst>
                                          <p:attrName>style.visibility</p:attrName>
                                        </p:attrNameLst>
                                      </p:cBhvr>
                                      <p:to>
                                        <p:strVal val="visible"/>
                                      </p:to>
                                    </p:set>
                                    <p:anim calcmode="lin" valueType="num">
                                      <p:cBhvr>
                                        <p:cTn id="23" dur="500" fill="hold"/>
                                        <p:tgtEl>
                                          <p:spTgt spid="528"/>
                                        </p:tgtEl>
                                        <p:attrNameLst>
                                          <p:attrName>ppt_x</p:attrName>
                                        </p:attrNameLst>
                                      </p:cBhvr>
                                      <p:tavLst>
                                        <p:tav tm="0">
                                          <p:val>
                                            <p:strVal val="#ppt_x"/>
                                          </p:val>
                                        </p:tav>
                                        <p:tav tm="100000">
                                          <p:val>
                                            <p:strVal val="#ppt_x"/>
                                          </p:val>
                                        </p:tav>
                                      </p:tavLst>
                                    </p:anim>
                                    <p:anim calcmode="lin" valueType="num">
                                      <p:cBhvr>
                                        <p:cTn id="24" dur="500" fill="hold"/>
                                        <p:tgtEl>
                                          <p:spTgt spid="52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4" presetID="2" grpId="5" fill="hold">
                                  <p:stCondLst>
                                    <p:cond delay="0"/>
                                  </p:stCondLst>
                                  <p:iterate type="el" backwards="0">
                                    <p:tmAbs val="0"/>
                                  </p:iterate>
                                  <p:childTnLst>
                                    <p:set>
                                      <p:cBhvr>
                                        <p:cTn id="28" fill="hold"/>
                                        <p:tgtEl>
                                          <p:spTgt spid="524"/>
                                        </p:tgtEl>
                                        <p:attrNameLst>
                                          <p:attrName>style.visibility</p:attrName>
                                        </p:attrNameLst>
                                      </p:cBhvr>
                                      <p:to>
                                        <p:strVal val="visible"/>
                                      </p:to>
                                    </p:set>
                                    <p:anim calcmode="lin" valueType="num">
                                      <p:cBhvr>
                                        <p:cTn id="29" dur="500" fill="hold"/>
                                        <p:tgtEl>
                                          <p:spTgt spid="524"/>
                                        </p:tgtEl>
                                        <p:attrNameLst>
                                          <p:attrName>ppt_x</p:attrName>
                                        </p:attrNameLst>
                                      </p:cBhvr>
                                      <p:tavLst>
                                        <p:tav tm="0">
                                          <p:val>
                                            <p:strVal val="#ppt_x"/>
                                          </p:val>
                                        </p:tav>
                                        <p:tav tm="100000">
                                          <p:val>
                                            <p:strVal val="#ppt_x"/>
                                          </p:val>
                                        </p:tav>
                                      </p:tavLst>
                                    </p:anim>
                                    <p:anim calcmode="lin" valueType="num">
                                      <p:cBhvr>
                                        <p:cTn id="30" dur="500" fill="hold"/>
                                        <p:tgtEl>
                                          <p:spTgt spid="524"/>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Class="entr" nodeType="afterEffect" presetSubtype="4" presetID="2" grpId="6" fill="hold">
                                  <p:stCondLst>
                                    <p:cond delay="0"/>
                                  </p:stCondLst>
                                  <p:iterate type="el" backwards="0">
                                    <p:tmAbs val="0"/>
                                  </p:iterate>
                                  <p:childTnLst>
                                    <p:set>
                                      <p:cBhvr>
                                        <p:cTn id="33" fill="hold"/>
                                        <p:tgtEl>
                                          <p:spTgt spid="529"/>
                                        </p:tgtEl>
                                        <p:attrNameLst>
                                          <p:attrName>style.visibility</p:attrName>
                                        </p:attrNameLst>
                                      </p:cBhvr>
                                      <p:to>
                                        <p:strVal val="visible"/>
                                      </p:to>
                                    </p:set>
                                    <p:anim calcmode="lin" valueType="num">
                                      <p:cBhvr>
                                        <p:cTn id="34" dur="500" fill="hold"/>
                                        <p:tgtEl>
                                          <p:spTgt spid="529"/>
                                        </p:tgtEl>
                                        <p:attrNameLst>
                                          <p:attrName>ppt_x</p:attrName>
                                        </p:attrNameLst>
                                      </p:cBhvr>
                                      <p:tavLst>
                                        <p:tav tm="0">
                                          <p:val>
                                            <p:strVal val="#ppt_x"/>
                                          </p:val>
                                        </p:tav>
                                        <p:tav tm="100000">
                                          <p:val>
                                            <p:strVal val="#ppt_x"/>
                                          </p:val>
                                        </p:tav>
                                      </p:tavLst>
                                    </p:anim>
                                    <p:anim calcmode="lin" valueType="num">
                                      <p:cBhvr>
                                        <p:cTn id="35" dur="500" fill="hold"/>
                                        <p:tgtEl>
                                          <p:spTgt spid="52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4" presetID="2" grpId="7" fill="hold">
                                  <p:stCondLst>
                                    <p:cond delay="0"/>
                                  </p:stCondLst>
                                  <p:iterate type="el" backwards="0">
                                    <p:tmAbs val="0"/>
                                  </p:iterate>
                                  <p:childTnLst>
                                    <p:set>
                                      <p:cBhvr>
                                        <p:cTn id="39" fill="hold"/>
                                        <p:tgtEl>
                                          <p:spTgt spid="530"/>
                                        </p:tgtEl>
                                        <p:attrNameLst>
                                          <p:attrName>style.visibility</p:attrName>
                                        </p:attrNameLst>
                                      </p:cBhvr>
                                      <p:to>
                                        <p:strVal val="visible"/>
                                      </p:to>
                                    </p:set>
                                    <p:anim calcmode="lin" valueType="num">
                                      <p:cBhvr>
                                        <p:cTn id="40" dur="500" fill="hold"/>
                                        <p:tgtEl>
                                          <p:spTgt spid="530"/>
                                        </p:tgtEl>
                                        <p:attrNameLst>
                                          <p:attrName>ppt_x</p:attrName>
                                        </p:attrNameLst>
                                      </p:cBhvr>
                                      <p:tavLst>
                                        <p:tav tm="0">
                                          <p:val>
                                            <p:strVal val="#ppt_x"/>
                                          </p:val>
                                        </p:tav>
                                        <p:tav tm="100000">
                                          <p:val>
                                            <p:strVal val="#ppt_x"/>
                                          </p:val>
                                        </p:tav>
                                      </p:tavLst>
                                    </p:anim>
                                    <p:anim calcmode="lin" valueType="num">
                                      <p:cBhvr>
                                        <p:cTn id="41" dur="500" fill="hold"/>
                                        <p:tgtEl>
                                          <p:spTgt spid="5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28" grpId="4"/>
      <p:bldP build="whole" bldLvl="1" animBg="1" rev="0" advAuto="0" spid="529" grpId="6"/>
      <p:bldP build="whole" bldLvl="1" animBg="1" rev="0" advAuto="0" spid="527" grpId="2"/>
      <p:bldP build="whole" bldLvl="1" animBg="1" rev="0" advAuto="0" spid="524" grpId="5"/>
      <p:bldP build="whole" bldLvl="1" animBg="1" rev="0" advAuto="0" spid="514" grpId="1"/>
      <p:bldP build="whole" bldLvl="1" animBg="1" rev="0" advAuto="0" spid="530" grpId="7"/>
      <p:bldP build="whole" bldLvl="1" animBg="1" rev="0" advAuto="0" spid="519" grpId="3"/>
    </p:bldLst>
  </p:timing>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3" name="标题 1"/>
          <p:cNvSpPr txBox="1"/>
          <p:nvPr>
            <p:ph type="title"/>
          </p:nvPr>
        </p:nvSpPr>
        <p:spPr>
          <a:xfrm>
            <a:off x="906976" y="267493"/>
            <a:ext cx="5897274" cy="330508"/>
          </a:xfrm>
          <a:prstGeom prst="rect">
            <a:avLst/>
          </a:prstGeom>
        </p:spPr>
        <p:txBody>
          <a:bodyPr/>
          <a:lstStyle>
            <a:lvl1pPr defTabSz="329184">
              <a:defRPr b="1" sz="1536">
                <a:solidFill>
                  <a:srgbClr val="0D0D0D"/>
                </a:solidFill>
              </a:defRPr>
            </a:lvl1pPr>
          </a:lstStyle>
          <a:p>
            <a:pPr/>
            <a:r>
              <a:t>4.1 标准物质</a:t>
            </a:r>
          </a:p>
        </p:txBody>
      </p:sp>
      <p:sp>
        <p:nvSpPr>
          <p:cNvPr id="534" name="矩形 2"/>
          <p:cNvSpPr txBox="1"/>
          <p:nvPr/>
        </p:nvSpPr>
        <p:spPr>
          <a:xfrm>
            <a:off x="714347" y="1125057"/>
            <a:ext cx="4143406" cy="304532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50000"/>
              </a:lnSpc>
              <a:defRPr b="1">
                <a:latin typeface="Arial"/>
                <a:ea typeface="Arial"/>
                <a:cs typeface="Arial"/>
                <a:sym typeface="Arial"/>
              </a:defRPr>
            </a:pPr>
            <a:r>
              <a:rPr>
                <a:latin typeface="微软雅黑"/>
                <a:ea typeface="微软雅黑"/>
                <a:cs typeface="微软雅黑"/>
                <a:sym typeface="微软雅黑"/>
              </a:rPr>
              <a:t>有证标准物质 </a:t>
            </a:r>
          </a:p>
          <a:p>
            <a:pPr>
              <a:lnSpc>
                <a:spcPct val="150000"/>
              </a:lnSpc>
              <a:defRPr b="1">
                <a:latin typeface="Arial"/>
                <a:ea typeface="Arial"/>
                <a:cs typeface="Arial"/>
                <a:sym typeface="Arial"/>
              </a:defRPr>
            </a:pPr>
            <a:r>
              <a:t> Certified Reference Material</a:t>
            </a:r>
            <a:r>
              <a:rPr>
                <a:latin typeface="微软雅黑"/>
                <a:ea typeface="微软雅黑"/>
                <a:cs typeface="微软雅黑"/>
                <a:sym typeface="微软雅黑"/>
              </a:rPr>
              <a:t>，</a:t>
            </a:r>
            <a:r>
              <a:t>CRM</a:t>
            </a:r>
          </a:p>
          <a:p>
            <a:pPr>
              <a:lnSpc>
                <a:spcPct val="150000"/>
              </a:lnSpc>
              <a:defRPr sz="1600">
                <a:latin typeface="Arial"/>
                <a:ea typeface="Arial"/>
                <a:cs typeface="Arial"/>
                <a:sym typeface="Arial"/>
              </a:defRPr>
            </a:pPr>
            <a:r>
              <a:rPr>
                <a:latin typeface="微软雅黑"/>
                <a:ea typeface="微软雅黑"/>
                <a:cs typeface="微软雅黑"/>
                <a:sym typeface="微软雅黑"/>
              </a:rPr>
              <a:t>是附有证书的标准物质，其一种或多种特性值用建立了溯源性的程序确定，使之可溯源到准确复现的用于表示该特性值的计量单位，每个标准值都附有给定置信水平的不确定度</a:t>
            </a:r>
            <a:r>
              <a:rPr sz="1800">
                <a:latin typeface="微软雅黑"/>
                <a:ea typeface="微软雅黑"/>
                <a:cs typeface="微软雅黑"/>
                <a:sym typeface="微软雅黑"/>
              </a:rPr>
              <a:t>。</a:t>
            </a:r>
          </a:p>
        </p:txBody>
      </p:sp>
      <p:pic>
        <p:nvPicPr>
          <p:cNvPr id="535" name="Picture 3" descr="Picture 3"/>
          <p:cNvPicPr>
            <a:picLocks noChangeAspect="1"/>
          </p:cNvPicPr>
          <p:nvPr/>
        </p:nvPicPr>
        <p:blipFill>
          <a:blip r:embed="rId2">
            <a:extLst/>
          </a:blip>
          <a:stretch>
            <a:fillRect/>
          </a:stretch>
        </p:blipFill>
        <p:spPr>
          <a:xfrm>
            <a:off x="5000628" y="1214428"/>
            <a:ext cx="3484596" cy="242889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0" advTm="11000" p14:dur="1200">
        <p:dissolve/>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7" name="标题 1"/>
          <p:cNvSpPr txBox="1"/>
          <p:nvPr>
            <p:ph type="title"/>
          </p:nvPr>
        </p:nvSpPr>
        <p:spPr>
          <a:xfrm>
            <a:off x="906976" y="267493"/>
            <a:ext cx="5897274" cy="330508"/>
          </a:xfrm>
          <a:prstGeom prst="rect">
            <a:avLst/>
          </a:prstGeom>
        </p:spPr>
        <p:txBody>
          <a:bodyPr/>
          <a:lstStyle>
            <a:lvl1pPr defTabSz="396049">
              <a:defRPr b="1" sz="1540">
                <a:solidFill>
                  <a:srgbClr val="0D0D0D"/>
                </a:solidFill>
              </a:defRPr>
            </a:lvl1pPr>
          </a:lstStyle>
          <a:p>
            <a:pPr/>
            <a:r>
              <a:t>4.1 标准物质</a:t>
            </a:r>
          </a:p>
        </p:txBody>
      </p:sp>
      <p:sp>
        <p:nvSpPr>
          <p:cNvPr id="538" name="矩形 3"/>
          <p:cNvSpPr txBox="1"/>
          <p:nvPr/>
        </p:nvSpPr>
        <p:spPr>
          <a:xfrm>
            <a:off x="857224" y="857237"/>
            <a:ext cx="7786742" cy="394589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50000"/>
              </a:lnSpc>
              <a:defRPr>
                <a:latin typeface="微软雅黑"/>
                <a:ea typeface="微软雅黑"/>
                <a:cs typeface="微软雅黑"/>
                <a:sym typeface="微软雅黑"/>
              </a:defRPr>
            </a:pPr>
            <a:r>
              <a:t>我国把标准物质分为</a:t>
            </a:r>
            <a:r>
              <a:rPr b="1"/>
              <a:t>三级</a:t>
            </a:r>
            <a:r>
              <a:t>:</a:t>
            </a:r>
          </a:p>
          <a:p>
            <a:pPr>
              <a:lnSpc>
                <a:spcPct val="150000"/>
              </a:lnSpc>
              <a:defRPr>
                <a:latin typeface="微软雅黑"/>
                <a:ea typeface="微软雅黑"/>
                <a:cs typeface="微软雅黑"/>
                <a:sym typeface="微软雅黑"/>
              </a:defRPr>
            </a:pPr>
            <a:r>
              <a:t>一级标准物质：</a:t>
            </a:r>
            <a:r>
              <a:t>GBW****</a:t>
            </a:r>
          </a:p>
          <a:p>
            <a:pPr>
              <a:lnSpc>
                <a:spcPct val="150000"/>
              </a:lnSpc>
              <a:defRPr>
                <a:latin typeface="微软雅黑"/>
                <a:ea typeface="微软雅黑"/>
                <a:cs typeface="微软雅黑"/>
                <a:sym typeface="微软雅黑"/>
              </a:defRPr>
            </a:pPr>
            <a:r>
              <a:t>二级标准物质：</a:t>
            </a:r>
            <a:r>
              <a:t>GBW</a:t>
            </a:r>
            <a:r>
              <a:t>（</a:t>
            </a:r>
            <a:r>
              <a:t>E</a:t>
            </a:r>
            <a:r>
              <a:t>）</a:t>
            </a:r>
            <a:r>
              <a:t>****</a:t>
            </a:r>
          </a:p>
          <a:p>
            <a:pPr>
              <a:lnSpc>
                <a:spcPct val="150000"/>
              </a:lnSpc>
              <a:defRPr>
                <a:latin typeface="微软雅黑"/>
                <a:ea typeface="微软雅黑"/>
                <a:cs typeface="微软雅黑"/>
                <a:sym typeface="微软雅黑"/>
              </a:defRPr>
            </a:pPr>
            <a:r>
              <a:t>工作标准物质：各行业、各部门、甚至各企业研制的未经国家批准的在本行业、本部门使用的标准物质、在使用前需要与有证标准比对或经有资质的单位定值使用。</a:t>
            </a:r>
          </a:p>
          <a:p>
            <a:pPr>
              <a:lnSpc>
                <a:spcPct val="150000"/>
              </a:lnSpc>
              <a:defRPr sz="1600">
                <a:latin typeface="微软雅黑"/>
                <a:ea typeface="微软雅黑"/>
                <a:cs typeface="微软雅黑"/>
                <a:sym typeface="微软雅黑"/>
              </a:defRPr>
            </a:pPr>
          </a:p>
          <a:p>
            <a:pPr>
              <a:lnSpc>
                <a:spcPct val="150000"/>
              </a:lnSpc>
              <a:defRPr sz="1400">
                <a:latin typeface="微软雅黑"/>
                <a:ea typeface="微软雅黑"/>
                <a:cs typeface="微软雅黑"/>
                <a:sym typeface="微软雅黑"/>
              </a:defRPr>
            </a:pPr>
            <a:r>
              <a:t>【</a:t>
            </a:r>
            <a:r>
              <a:t>注</a:t>
            </a:r>
            <a:r>
              <a:t>】</a:t>
            </a:r>
            <a:r>
              <a:t>只有国家一级和二级标准物质属于计量器具，由国家颁发计量器具生产许可证及定级证，该两类标准物质具有量值传递和溯源作用。</a:t>
            </a:r>
          </a:p>
        </p:txBody>
      </p:sp>
    </p:spTree>
  </p:cSld>
  <p:clrMapOvr>
    <a:masterClrMapping/>
  </p:clrMapOvr>
  <mc:AlternateContent xmlns:mc="http://schemas.openxmlformats.org/markup-compatibility/2006">
    <mc:Choice xmlns:p14="http://schemas.microsoft.com/office/powerpoint/2010/main" Requires="p14">
      <p:transition spd="slow" advClick="0" advTm="11000" p14:dur="1200">
        <p:dissolve/>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0" name="标题 1"/>
          <p:cNvSpPr txBox="1"/>
          <p:nvPr>
            <p:ph type="title"/>
          </p:nvPr>
        </p:nvSpPr>
        <p:spPr>
          <a:xfrm>
            <a:off x="906976" y="267493"/>
            <a:ext cx="5897274" cy="330508"/>
          </a:xfrm>
          <a:prstGeom prst="rect">
            <a:avLst/>
          </a:prstGeom>
        </p:spPr>
        <p:txBody>
          <a:bodyPr/>
          <a:lstStyle>
            <a:lvl1pPr defTabSz="329184">
              <a:defRPr b="1" sz="1536">
                <a:solidFill>
                  <a:srgbClr val="0D0D0D"/>
                </a:solidFill>
              </a:defRPr>
            </a:lvl1pPr>
          </a:lstStyle>
          <a:p>
            <a:pPr/>
            <a:r>
              <a:t>4.2 包材类阻隔性标准物质种类</a:t>
            </a:r>
          </a:p>
        </p:txBody>
      </p:sp>
      <p:sp>
        <p:nvSpPr>
          <p:cNvPr id="541" name="Rectangle 1"/>
          <p:cNvSpPr txBox="1"/>
          <p:nvPr/>
        </p:nvSpPr>
        <p:spPr>
          <a:xfrm>
            <a:off x="1000100" y="986544"/>
            <a:ext cx="6429420" cy="3170837"/>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lnSpc>
                <a:spcPct val="150000"/>
              </a:lnSpc>
              <a:defRPr b="1">
                <a:latin typeface="Arial"/>
                <a:ea typeface="Arial"/>
                <a:cs typeface="Arial"/>
                <a:sym typeface="Arial"/>
              </a:defRPr>
            </a:pPr>
            <a:r>
              <a:rPr>
                <a:latin typeface="微软雅黑"/>
                <a:ea typeface="微软雅黑"/>
                <a:cs typeface="微软雅黑"/>
                <a:sym typeface="微软雅黑"/>
              </a:rPr>
              <a:t>水汽透过量标准物质：</a:t>
            </a:r>
          </a:p>
          <a:p>
            <a:pPr>
              <a:lnSpc>
                <a:spcPct val="150000"/>
              </a:lnSpc>
              <a:defRPr>
                <a:latin typeface="Arial"/>
                <a:ea typeface="Arial"/>
                <a:cs typeface="Arial"/>
                <a:sym typeface="Arial"/>
              </a:defRPr>
            </a:pPr>
            <a:r>
              <a:t>125μm</a:t>
            </a:r>
            <a:r>
              <a:rPr>
                <a:latin typeface="微软雅黑"/>
                <a:ea typeface="微软雅黑"/>
                <a:cs typeface="微软雅黑"/>
                <a:sym typeface="微软雅黑"/>
              </a:rPr>
              <a:t>聚酯薄膜水汽透过量标准物质</a:t>
            </a:r>
            <a:r>
              <a:t>    GBW</a:t>
            </a:r>
            <a:r>
              <a:rPr>
                <a:latin typeface="微软雅黑"/>
                <a:ea typeface="微软雅黑"/>
                <a:cs typeface="微软雅黑"/>
                <a:sym typeface="微软雅黑"/>
              </a:rPr>
              <a:t>（</a:t>
            </a:r>
            <a:r>
              <a:t>E</a:t>
            </a:r>
            <a:r>
              <a:rPr>
                <a:latin typeface="微软雅黑"/>
                <a:ea typeface="微软雅黑"/>
                <a:cs typeface="微软雅黑"/>
                <a:sym typeface="微软雅黑"/>
              </a:rPr>
              <a:t>）</a:t>
            </a:r>
            <a:r>
              <a:t>130543</a:t>
            </a:r>
          </a:p>
          <a:p>
            <a:pPr>
              <a:lnSpc>
                <a:spcPct val="150000"/>
              </a:lnSpc>
              <a:defRPr>
                <a:latin typeface="Arial"/>
                <a:ea typeface="Arial"/>
                <a:cs typeface="Arial"/>
                <a:sym typeface="Arial"/>
              </a:defRPr>
            </a:pPr>
            <a:r>
              <a:t>300μm</a:t>
            </a:r>
            <a:r>
              <a:rPr>
                <a:latin typeface="微软雅黑"/>
                <a:ea typeface="微软雅黑"/>
                <a:cs typeface="微软雅黑"/>
                <a:sym typeface="微软雅黑"/>
              </a:rPr>
              <a:t>聚酯薄膜水汽透过量标准物质</a:t>
            </a:r>
            <a:r>
              <a:t>    GBW</a:t>
            </a:r>
            <a:r>
              <a:rPr>
                <a:latin typeface="微软雅黑"/>
                <a:ea typeface="微软雅黑"/>
                <a:cs typeface="微软雅黑"/>
                <a:sym typeface="微软雅黑"/>
              </a:rPr>
              <a:t>（</a:t>
            </a:r>
            <a:r>
              <a:t>E</a:t>
            </a:r>
            <a:r>
              <a:rPr>
                <a:latin typeface="微软雅黑"/>
                <a:ea typeface="微软雅黑"/>
                <a:cs typeface="微软雅黑"/>
                <a:sym typeface="微软雅黑"/>
              </a:rPr>
              <a:t>）</a:t>
            </a:r>
            <a:r>
              <a:t>130544</a:t>
            </a:r>
          </a:p>
          <a:p>
            <a:pPr>
              <a:lnSpc>
                <a:spcPct val="150000"/>
              </a:lnSpc>
              <a:defRPr>
                <a:latin typeface="Arial"/>
                <a:ea typeface="Arial"/>
                <a:cs typeface="Arial"/>
                <a:sym typeface="Arial"/>
              </a:defRPr>
            </a:pPr>
          </a:p>
          <a:p>
            <a:pPr>
              <a:lnSpc>
                <a:spcPct val="150000"/>
              </a:lnSpc>
              <a:defRPr b="1">
                <a:latin typeface="Arial"/>
                <a:ea typeface="Arial"/>
                <a:cs typeface="Arial"/>
                <a:sym typeface="Arial"/>
              </a:defRPr>
            </a:pPr>
            <a:r>
              <a:rPr>
                <a:latin typeface="微软雅黑"/>
                <a:ea typeface="微软雅黑"/>
                <a:cs typeface="微软雅黑"/>
                <a:sym typeface="微软雅黑"/>
              </a:rPr>
              <a:t>注</a:t>
            </a:r>
            <a:r>
              <a:rPr b="0">
                <a:latin typeface="微软雅黑"/>
                <a:ea typeface="微软雅黑"/>
                <a:cs typeface="微软雅黑"/>
                <a:sym typeface="微软雅黑"/>
              </a:rPr>
              <a:t>：适用于所有</a:t>
            </a:r>
            <a:r>
              <a:rPr b="0"/>
              <a:t>GB/T1037-1988</a:t>
            </a:r>
            <a:r>
              <a:rPr b="0">
                <a:latin typeface="微软雅黑"/>
                <a:ea typeface="微软雅黑"/>
                <a:cs typeface="微软雅黑"/>
                <a:sym typeface="微软雅黑"/>
              </a:rPr>
              <a:t>杯式法透湿性仪器校正、校准及检定；</a:t>
            </a:r>
            <a:endParaRPr b="0">
              <a:latin typeface="微软雅黑"/>
              <a:ea typeface="微软雅黑"/>
              <a:cs typeface="微软雅黑"/>
              <a:sym typeface="微软雅黑"/>
            </a:endParaRPr>
          </a:p>
        </p:txBody>
      </p:sp>
    </p:spTree>
  </p:cSld>
  <p:clrMapOvr>
    <a:masterClrMapping/>
  </p:clrMapOvr>
  <mc:AlternateContent xmlns:mc="http://schemas.openxmlformats.org/markup-compatibility/2006">
    <mc:Choice xmlns:p14="http://schemas.microsoft.com/office/powerpoint/2010/main" Requires="p14">
      <p:transition spd="slow" advClick="0" advTm="11000" p14:dur="1200">
        <p:dissolve/>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3" name="标题 1"/>
          <p:cNvSpPr txBox="1"/>
          <p:nvPr>
            <p:ph type="title"/>
          </p:nvPr>
        </p:nvSpPr>
        <p:spPr>
          <a:xfrm>
            <a:off x="906976" y="267493"/>
            <a:ext cx="5897274" cy="330508"/>
          </a:xfrm>
          <a:prstGeom prst="rect">
            <a:avLst/>
          </a:prstGeom>
        </p:spPr>
        <p:txBody>
          <a:bodyPr/>
          <a:lstStyle>
            <a:lvl1pPr defTabSz="329184">
              <a:defRPr b="1" sz="1536">
                <a:solidFill>
                  <a:srgbClr val="0D0D0D"/>
                </a:solidFill>
              </a:defRPr>
            </a:lvl1pPr>
          </a:lstStyle>
          <a:p>
            <a:pPr/>
            <a:r>
              <a:t>4.2 包材类阻隔性标准物质种类</a:t>
            </a:r>
          </a:p>
        </p:txBody>
      </p:sp>
      <p:sp>
        <p:nvSpPr>
          <p:cNvPr id="544" name="TextBox 2"/>
          <p:cNvSpPr txBox="1"/>
          <p:nvPr/>
        </p:nvSpPr>
        <p:spPr>
          <a:xfrm>
            <a:off x="755575" y="4299942"/>
            <a:ext cx="3378162"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1600">
                <a:latin typeface="微软雅黑"/>
                <a:ea typeface="微软雅黑"/>
                <a:cs typeface="微软雅黑"/>
                <a:sym typeface="微软雅黑"/>
              </a:defRPr>
            </a:pPr>
            <a:r>
              <a:t>125μm聚酯薄膜</a:t>
            </a:r>
            <a:r>
              <a:rPr b="1"/>
              <a:t>水汽透过率标准物质</a:t>
            </a:r>
          </a:p>
        </p:txBody>
      </p:sp>
      <p:sp>
        <p:nvSpPr>
          <p:cNvPr id="545" name="TextBox 3"/>
          <p:cNvSpPr txBox="1"/>
          <p:nvPr/>
        </p:nvSpPr>
        <p:spPr>
          <a:xfrm>
            <a:off x="4499991" y="4299942"/>
            <a:ext cx="3378162"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1600">
                <a:latin typeface="微软雅黑"/>
                <a:ea typeface="微软雅黑"/>
                <a:cs typeface="微软雅黑"/>
                <a:sym typeface="微软雅黑"/>
              </a:defRPr>
            </a:pPr>
            <a:r>
              <a:t>300</a:t>
            </a:r>
            <a:r>
              <a:t>μm聚酯薄膜</a:t>
            </a:r>
            <a:r>
              <a:rPr b="1"/>
              <a:t>水汽透过率标准物质</a:t>
            </a:r>
          </a:p>
        </p:txBody>
      </p:sp>
      <p:pic>
        <p:nvPicPr>
          <p:cNvPr id="546" name="Picture 2" descr="Picture 2"/>
          <p:cNvPicPr>
            <a:picLocks noChangeAspect="1"/>
          </p:cNvPicPr>
          <p:nvPr/>
        </p:nvPicPr>
        <p:blipFill>
          <a:blip r:embed="rId2">
            <a:extLst/>
          </a:blip>
          <a:srcRect l="9626" t="10876" r="9331" b="7844"/>
          <a:stretch>
            <a:fillRect/>
          </a:stretch>
        </p:blipFill>
        <p:spPr>
          <a:xfrm>
            <a:off x="2168752" y="755926"/>
            <a:ext cx="4474951" cy="3173146"/>
          </a:xfrm>
          <a:prstGeom prst="rect">
            <a:avLst/>
          </a:prstGeom>
          <a:ln w="12700">
            <a:miter lim="400000"/>
          </a:ln>
        </p:spPr>
      </p:pic>
      <p:sp>
        <p:nvSpPr>
          <p:cNvPr id="547" name="矩形 5"/>
          <p:cNvSpPr/>
          <p:nvPr/>
        </p:nvSpPr>
        <p:spPr>
          <a:xfrm>
            <a:off x="4643437" y="2500311"/>
            <a:ext cx="1710309" cy="242076"/>
          </a:xfrm>
          <a:prstGeom prst="rect">
            <a:avLst/>
          </a:prstGeom>
          <a:ln w="25400">
            <a:solidFill>
              <a:schemeClr val="accent6"/>
            </a:solidFill>
          </a:ln>
        </p:spPr>
        <p:txBody>
          <a:bodyPr lIns="45719" rIns="45719" anchor="ctr"/>
          <a:lstStyle/>
          <a:p>
            <a:pPr algn="ctr">
              <a:defRPr>
                <a:latin typeface="Arial"/>
                <a:ea typeface="Arial"/>
                <a:cs typeface="Arial"/>
                <a:sym typeface="Arial"/>
              </a:defRPr>
            </a:pPr>
          </a:p>
        </p:txBody>
      </p:sp>
    </p:spTree>
  </p:cSld>
  <p:clrMapOvr>
    <a:masterClrMapping/>
  </p:clrMapOvr>
  <mc:AlternateContent xmlns:mc="http://schemas.openxmlformats.org/markup-compatibility/2006">
    <mc:Choice xmlns:p14="http://schemas.microsoft.com/office/powerpoint/2010/main" Requires="p14">
      <p:transition spd="slow" advClick="0" advTm="11000" p14:dur="1200">
        <p:dissolve/>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9" name="标题 1"/>
          <p:cNvSpPr txBox="1"/>
          <p:nvPr>
            <p:ph type="title"/>
          </p:nvPr>
        </p:nvSpPr>
        <p:spPr>
          <a:xfrm>
            <a:off x="906976" y="267493"/>
            <a:ext cx="5897274" cy="330508"/>
          </a:xfrm>
          <a:prstGeom prst="rect">
            <a:avLst/>
          </a:prstGeom>
        </p:spPr>
        <p:txBody>
          <a:bodyPr/>
          <a:lstStyle>
            <a:lvl1pPr defTabSz="329184">
              <a:defRPr b="1" sz="1536">
                <a:solidFill>
                  <a:srgbClr val="0D0D0D"/>
                </a:solidFill>
              </a:defRPr>
            </a:lvl1pPr>
          </a:lstStyle>
          <a:p>
            <a:pPr/>
            <a:r>
              <a:t>4.2 包材类阻隔性标准物质种类</a:t>
            </a:r>
          </a:p>
        </p:txBody>
      </p:sp>
      <p:sp>
        <p:nvSpPr>
          <p:cNvPr id="550" name="Rectangle 1"/>
          <p:cNvSpPr txBox="1"/>
          <p:nvPr/>
        </p:nvSpPr>
        <p:spPr>
          <a:xfrm>
            <a:off x="1000100" y="997693"/>
            <a:ext cx="6429420" cy="27330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lnSpc>
                <a:spcPct val="150000"/>
              </a:lnSpc>
              <a:defRPr b="1">
                <a:latin typeface="微软雅黑"/>
                <a:ea typeface="微软雅黑"/>
                <a:cs typeface="微软雅黑"/>
                <a:sym typeface="微软雅黑"/>
              </a:defRPr>
            </a:pPr>
            <a:r>
              <a:t>气体透过量标准物质：</a:t>
            </a:r>
          </a:p>
          <a:p>
            <a:pPr>
              <a:lnSpc>
                <a:spcPct val="150000"/>
              </a:lnSpc>
              <a:defRPr>
                <a:latin typeface="微软雅黑"/>
                <a:ea typeface="微软雅黑"/>
                <a:cs typeface="微软雅黑"/>
                <a:sym typeface="微软雅黑"/>
              </a:defRPr>
            </a:pPr>
            <a:r>
              <a:t>125μm</a:t>
            </a:r>
            <a:r>
              <a:t>聚酯薄膜气体透过量标准物质    </a:t>
            </a:r>
            <a:r>
              <a:t>GBW</a:t>
            </a:r>
            <a:r>
              <a:t>（</a:t>
            </a:r>
            <a:r>
              <a:t>E</a:t>
            </a:r>
            <a:r>
              <a:t>）</a:t>
            </a:r>
            <a:r>
              <a:t>130541</a:t>
            </a:r>
          </a:p>
          <a:p>
            <a:pPr>
              <a:lnSpc>
                <a:spcPct val="150000"/>
              </a:lnSpc>
              <a:defRPr>
                <a:latin typeface="微软雅黑"/>
                <a:ea typeface="微软雅黑"/>
                <a:cs typeface="微软雅黑"/>
                <a:sym typeface="微软雅黑"/>
              </a:defRPr>
            </a:pPr>
            <a:r>
              <a:t>300μm</a:t>
            </a:r>
            <a:r>
              <a:t>聚酯薄膜气体透过量标准物质    </a:t>
            </a:r>
            <a:r>
              <a:t>GBW</a:t>
            </a:r>
            <a:r>
              <a:t>（</a:t>
            </a:r>
            <a:r>
              <a:t>E</a:t>
            </a:r>
            <a:r>
              <a:t>）</a:t>
            </a:r>
            <a:r>
              <a:t>130542</a:t>
            </a:r>
          </a:p>
          <a:p>
            <a:pPr>
              <a:lnSpc>
                <a:spcPct val="150000"/>
              </a:lnSpc>
              <a:defRPr>
                <a:latin typeface="微软雅黑"/>
                <a:ea typeface="微软雅黑"/>
                <a:cs typeface="微软雅黑"/>
                <a:sym typeface="微软雅黑"/>
              </a:defRPr>
            </a:pPr>
          </a:p>
          <a:p>
            <a:pPr>
              <a:lnSpc>
                <a:spcPct val="150000"/>
              </a:lnSpc>
              <a:defRPr b="1">
                <a:latin typeface="微软雅黑"/>
                <a:ea typeface="微软雅黑"/>
                <a:cs typeface="微软雅黑"/>
                <a:sym typeface="微软雅黑"/>
              </a:defRPr>
            </a:pPr>
            <a:r>
              <a:t>注</a:t>
            </a:r>
            <a:r>
              <a:rPr b="0"/>
              <a:t>：适用于所有</a:t>
            </a:r>
            <a:r>
              <a:t>GB/T1038-2000</a:t>
            </a:r>
            <a:r>
              <a:rPr b="0"/>
              <a:t>压差法透气性仪器校正、校准及检定；</a:t>
            </a:r>
          </a:p>
        </p:txBody>
      </p:sp>
    </p:spTree>
  </p:cSld>
  <p:clrMapOvr>
    <a:masterClrMapping/>
  </p:clrMapOvr>
  <mc:AlternateContent xmlns:mc="http://schemas.openxmlformats.org/markup-compatibility/2006">
    <mc:Choice xmlns:p14="http://schemas.microsoft.com/office/powerpoint/2010/main" Requires="p14">
      <p:transition spd="slow" advClick="0" advTm="11000" p14:dur="1200">
        <p:dissolve/>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2" name="标题 1"/>
          <p:cNvSpPr txBox="1"/>
          <p:nvPr>
            <p:ph type="title"/>
          </p:nvPr>
        </p:nvSpPr>
        <p:spPr>
          <a:xfrm>
            <a:off x="906976" y="267493"/>
            <a:ext cx="5897274" cy="330508"/>
          </a:xfrm>
          <a:prstGeom prst="rect">
            <a:avLst/>
          </a:prstGeom>
        </p:spPr>
        <p:txBody>
          <a:bodyPr/>
          <a:lstStyle>
            <a:lvl1pPr defTabSz="329184">
              <a:defRPr b="1" sz="1536">
                <a:solidFill>
                  <a:srgbClr val="0D0D0D"/>
                </a:solidFill>
              </a:defRPr>
            </a:lvl1pPr>
          </a:lstStyle>
          <a:p>
            <a:pPr/>
            <a:r>
              <a:t>4.2 包材类阻隔性标准物质种类</a:t>
            </a:r>
          </a:p>
        </p:txBody>
      </p:sp>
      <p:pic>
        <p:nvPicPr>
          <p:cNvPr id="553" name="Picture 2" descr="Picture 2"/>
          <p:cNvPicPr>
            <a:picLocks noChangeAspect="1"/>
          </p:cNvPicPr>
          <p:nvPr/>
        </p:nvPicPr>
        <p:blipFill>
          <a:blip r:embed="rId2">
            <a:extLst/>
          </a:blip>
          <a:srcRect l="9626" t="10876" r="9331" b="7844"/>
          <a:stretch>
            <a:fillRect/>
          </a:stretch>
        </p:blipFill>
        <p:spPr>
          <a:xfrm>
            <a:off x="2168752" y="755926"/>
            <a:ext cx="4474951" cy="3173146"/>
          </a:xfrm>
          <a:prstGeom prst="rect">
            <a:avLst/>
          </a:prstGeom>
          <a:ln w="12700">
            <a:miter lim="400000"/>
          </a:ln>
        </p:spPr>
      </p:pic>
      <p:sp>
        <p:nvSpPr>
          <p:cNvPr id="554" name="矩形 5"/>
          <p:cNvSpPr/>
          <p:nvPr/>
        </p:nvSpPr>
        <p:spPr>
          <a:xfrm>
            <a:off x="4643437" y="2071684"/>
            <a:ext cx="1710309" cy="357191"/>
          </a:xfrm>
          <a:prstGeom prst="rect">
            <a:avLst/>
          </a:prstGeom>
          <a:ln w="25400">
            <a:solidFill>
              <a:schemeClr val="accent6"/>
            </a:solidFill>
          </a:ln>
        </p:spPr>
        <p:txBody>
          <a:bodyPr lIns="45719" rIns="45719" anchor="ctr"/>
          <a:lstStyle/>
          <a:p>
            <a:pPr algn="ctr">
              <a:defRPr>
                <a:latin typeface="Arial"/>
                <a:ea typeface="Arial"/>
                <a:cs typeface="Arial"/>
                <a:sym typeface="Arial"/>
              </a:defRPr>
            </a:pPr>
          </a:p>
        </p:txBody>
      </p:sp>
      <p:sp>
        <p:nvSpPr>
          <p:cNvPr id="555" name="TextBox 6"/>
          <p:cNvSpPr txBox="1"/>
          <p:nvPr/>
        </p:nvSpPr>
        <p:spPr>
          <a:xfrm>
            <a:off x="329860" y="4317831"/>
            <a:ext cx="3987761"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1600">
                <a:latin typeface="微软雅黑"/>
                <a:ea typeface="微软雅黑"/>
                <a:cs typeface="微软雅黑"/>
                <a:sym typeface="微软雅黑"/>
              </a:defRPr>
            </a:pPr>
            <a:r>
              <a:t>125μm聚酯薄膜压差法氧气透过率</a:t>
            </a:r>
            <a:r>
              <a:rPr b="1"/>
              <a:t>标准物质</a:t>
            </a:r>
          </a:p>
        </p:txBody>
      </p:sp>
      <p:sp>
        <p:nvSpPr>
          <p:cNvPr id="556" name="TextBox 7"/>
          <p:cNvSpPr txBox="1"/>
          <p:nvPr/>
        </p:nvSpPr>
        <p:spPr>
          <a:xfrm>
            <a:off x="4478752" y="4317831"/>
            <a:ext cx="3987762"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1600">
                <a:latin typeface="微软雅黑"/>
                <a:ea typeface="微软雅黑"/>
                <a:cs typeface="微软雅黑"/>
                <a:sym typeface="微软雅黑"/>
              </a:defRPr>
            </a:pPr>
            <a:r>
              <a:t>300</a:t>
            </a:r>
            <a:r>
              <a:t>μm聚酯薄膜压差法氧气透过率</a:t>
            </a:r>
            <a:r>
              <a:rPr b="1"/>
              <a:t>标准物质</a:t>
            </a:r>
          </a:p>
        </p:txBody>
      </p:sp>
    </p:spTree>
  </p:cSld>
  <p:clrMapOvr>
    <a:masterClrMapping/>
  </p:clrMapOvr>
  <mc:AlternateContent xmlns:mc="http://schemas.openxmlformats.org/markup-compatibility/2006">
    <mc:Choice xmlns:p14="http://schemas.microsoft.com/office/powerpoint/2010/main" Requires="p14">
      <p:transition spd="slow" advClick="0" advTm="11000" p14:dur="12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76" name="组合 12"/>
          <p:cNvGrpSpPr/>
          <p:nvPr/>
        </p:nvGrpSpPr>
        <p:grpSpPr>
          <a:xfrm>
            <a:off x="4899573" y="1511507"/>
            <a:ext cx="590602" cy="535369"/>
            <a:chOff x="0" y="0"/>
            <a:chExt cx="590601" cy="535367"/>
          </a:xfrm>
        </p:grpSpPr>
        <p:sp>
          <p:nvSpPr>
            <p:cNvPr id="174" name="MH_Title_1"/>
            <p:cNvSpPr/>
            <p:nvPr/>
          </p:nvSpPr>
          <p:spPr>
            <a:xfrm>
              <a:off x="0" y="-1"/>
              <a:ext cx="590602" cy="535368"/>
            </a:xfrm>
            <a:prstGeom prst="ellipse">
              <a:avLst/>
            </a:prstGeom>
            <a:solidFill>
              <a:schemeClr val="accent1"/>
            </a:solidFill>
            <a:ln w="12700" cap="flat">
              <a:noFill/>
              <a:miter lim="400000"/>
            </a:ln>
            <a:effectLst/>
          </p:spPr>
          <p:txBody>
            <a:bodyPr wrap="square" lIns="45718" tIns="45718" rIns="45718" bIns="45718" numCol="1" anchor="ctr">
              <a:noAutofit/>
            </a:bodyPr>
            <a:lstStyle/>
            <a:p>
              <a:pPr algn="ctr">
                <a:defRPr sz="2700">
                  <a:solidFill>
                    <a:srgbClr val="CCE8CF"/>
                  </a:solidFill>
                  <a:latin typeface="Impact"/>
                  <a:ea typeface="Impact"/>
                  <a:cs typeface="Impact"/>
                  <a:sym typeface="Impact"/>
                </a:defRPr>
              </a:pPr>
            </a:p>
          </p:txBody>
        </p:sp>
        <p:sp>
          <p:nvSpPr>
            <p:cNvPr id="175" name="KSO_Shape"/>
            <p:cNvSpPr/>
            <p:nvPr/>
          </p:nvSpPr>
          <p:spPr>
            <a:xfrm>
              <a:off x="106145" y="124413"/>
              <a:ext cx="378313" cy="2869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50" y="12974"/>
                  </a:moveTo>
                  <a:lnTo>
                    <a:pt x="1511" y="12974"/>
                  </a:lnTo>
                  <a:lnTo>
                    <a:pt x="1603" y="12981"/>
                  </a:lnTo>
                  <a:lnTo>
                    <a:pt x="1695" y="12992"/>
                  </a:lnTo>
                  <a:lnTo>
                    <a:pt x="1797" y="13010"/>
                  </a:lnTo>
                  <a:lnTo>
                    <a:pt x="1904" y="13031"/>
                  </a:lnTo>
                  <a:lnTo>
                    <a:pt x="2011" y="13056"/>
                  </a:lnTo>
                  <a:lnTo>
                    <a:pt x="2121" y="13085"/>
                  </a:lnTo>
                  <a:lnTo>
                    <a:pt x="2234" y="13120"/>
                  </a:lnTo>
                  <a:lnTo>
                    <a:pt x="2354" y="13163"/>
                  </a:lnTo>
                  <a:lnTo>
                    <a:pt x="2470" y="13210"/>
                  </a:lnTo>
                  <a:lnTo>
                    <a:pt x="2589" y="13260"/>
                  </a:lnTo>
                  <a:lnTo>
                    <a:pt x="2708" y="13313"/>
                  </a:lnTo>
                  <a:lnTo>
                    <a:pt x="2827" y="13374"/>
                  </a:lnTo>
                  <a:lnTo>
                    <a:pt x="2944" y="13441"/>
                  </a:lnTo>
                  <a:lnTo>
                    <a:pt x="3063" y="13516"/>
                  </a:lnTo>
                  <a:lnTo>
                    <a:pt x="3176" y="13591"/>
                  </a:lnTo>
                  <a:lnTo>
                    <a:pt x="3289" y="13673"/>
                  </a:lnTo>
                  <a:lnTo>
                    <a:pt x="3396" y="13762"/>
                  </a:lnTo>
                  <a:lnTo>
                    <a:pt x="3504" y="13855"/>
                  </a:lnTo>
                  <a:lnTo>
                    <a:pt x="3605" y="13955"/>
                  </a:lnTo>
                  <a:lnTo>
                    <a:pt x="3703" y="14062"/>
                  </a:lnTo>
                  <a:lnTo>
                    <a:pt x="3796" y="14172"/>
                  </a:lnTo>
                  <a:lnTo>
                    <a:pt x="3879" y="14290"/>
                  </a:lnTo>
                  <a:lnTo>
                    <a:pt x="3921" y="14351"/>
                  </a:lnTo>
                  <a:lnTo>
                    <a:pt x="3960" y="14415"/>
                  </a:lnTo>
                  <a:lnTo>
                    <a:pt x="3995" y="14475"/>
                  </a:lnTo>
                  <a:lnTo>
                    <a:pt x="4031" y="14543"/>
                  </a:lnTo>
                  <a:lnTo>
                    <a:pt x="4061" y="14607"/>
                  </a:lnTo>
                  <a:lnTo>
                    <a:pt x="4094" y="14679"/>
                  </a:lnTo>
                  <a:lnTo>
                    <a:pt x="4120" y="14750"/>
                  </a:lnTo>
                  <a:lnTo>
                    <a:pt x="4147" y="14821"/>
                  </a:lnTo>
                  <a:lnTo>
                    <a:pt x="4174" y="14889"/>
                  </a:lnTo>
                  <a:lnTo>
                    <a:pt x="4198" y="14964"/>
                  </a:lnTo>
                  <a:lnTo>
                    <a:pt x="4213" y="15042"/>
                  </a:lnTo>
                  <a:lnTo>
                    <a:pt x="4234" y="15121"/>
                  </a:lnTo>
                  <a:lnTo>
                    <a:pt x="4248" y="15199"/>
                  </a:lnTo>
                  <a:lnTo>
                    <a:pt x="4260" y="15278"/>
                  </a:lnTo>
                  <a:lnTo>
                    <a:pt x="4269" y="15363"/>
                  </a:lnTo>
                  <a:lnTo>
                    <a:pt x="4275" y="15445"/>
                  </a:lnTo>
                  <a:lnTo>
                    <a:pt x="4284" y="15531"/>
                  </a:lnTo>
                  <a:lnTo>
                    <a:pt x="4284" y="15620"/>
                  </a:lnTo>
                  <a:lnTo>
                    <a:pt x="4281" y="15798"/>
                  </a:lnTo>
                  <a:lnTo>
                    <a:pt x="4275" y="15977"/>
                  </a:lnTo>
                  <a:lnTo>
                    <a:pt x="4266" y="16148"/>
                  </a:lnTo>
                  <a:lnTo>
                    <a:pt x="4254" y="16326"/>
                  </a:lnTo>
                  <a:lnTo>
                    <a:pt x="4240" y="16504"/>
                  </a:lnTo>
                  <a:lnTo>
                    <a:pt x="4222" y="16679"/>
                  </a:lnTo>
                  <a:lnTo>
                    <a:pt x="4201" y="16854"/>
                  </a:lnTo>
                  <a:lnTo>
                    <a:pt x="4177" y="17029"/>
                  </a:lnTo>
                  <a:lnTo>
                    <a:pt x="4153" y="17196"/>
                  </a:lnTo>
                  <a:lnTo>
                    <a:pt x="4126" y="17364"/>
                  </a:lnTo>
                  <a:lnTo>
                    <a:pt x="4070" y="17688"/>
                  </a:lnTo>
                  <a:lnTo>
                    <a:pt x="4007" y="18002"/>
                  </a:lnTo>
                  <a:lnTo>
                    <a:pt x="3945" y="18291"/>
                  </a:lnTo>
                  <a:lnTo>
                    <a:pt x="3882" y="18558"/>
                  </a:lnTo>
                  <a:lnTo>
                    <a:pt x="3819" y="18801"/>
                  </a:lnTo>
                  <a:lnTo>
                    <a:pt x="3763" y="19015"/>
                  </a:lnTo>
                  <a:lnTo>
                    <a:pt x="3712" y="19200"/>
                  </a:lnTo>
                  <a:lnTo>
                    <a:pt x="3638" y="19457"/>
                  </a:lnTo>
                  <a:lnTo>
                    <a:pt x="3605" y="19550"/>
                  </a:lnTo>
                  <a:lnTo>
                    <a:pt x="3870" y="19550"/>
                  </a:lnTo>
                  <a:lnTo>
                    <a:pt x="4123" y="19553"/>
                  </a:lnTo>
                  <a:lnTo>
                    <a:pt x="4362" y="19560"/>
                  </a:lnTo>
                  <a:lnTo>
                    <a:pt x="4591" y="19575"/>
                  </a:lnTo>
                  <a:lnTo>
                    <a:pt x="4806" y="19592"/>
                  </a:lnTo>
                  <a:lnTo>
                    <a:pt x="5014" y="19607"/>
                  </a:lnTo>
                  <a:lnTo>
                    <a:pt x="5208" y="19628"/>
                  </a:lnTo>
                  <a:lnTo>
                    <a:pt x="5387" y="19653"/>
                  </a:lnTo>
                  <a:lnTo>
                    <a:pt x="5559" y="19682"/>
                  </a:lnTo>
                  <a:lnTo>
                    <a:pt x="5723" y="19714"/>
                  </a:lnTo>
                  <a:lnTo>
                    <a:pt x="5875" y="19753"/>
                  </a:lnTo>
                  <a:lnTo>
                    <a:pt x="6015" y="19792"/>
                  </a:lnTo>
                  <a:lnTo>
                    <a:pt x="6149" y="19838"/>
                  </a:lnTo>
                  <a:lnTo>
                    <a:pt x="6271" y="19885"/>
                  </a:lnTo>
                  <a:lnTo>
                    <a:pt x="6388" y="19938"/>
                  </a:lnTo>
                  <a:lnTo>
                    <a:pt x="6492" y="19995"/>
                  </a:lnTo>
                  <a:lnTo>
                    <a:pt x="6587" y="20060"/>
                  </a:lnTo>
                  <a:lnTo>
                    <a:pt x="6677" y="20124"/>
                  </a:lnTo>
                  <a:lnTo>
                    <a:pt x="6757" y="20199"/>
                  </a:lnTo>
                  <a:lnTo>
                    <a:pt x="6829" y="20274"/>
                  </a:lnTo>
                  <a:lnTo>
                    <a:pt x="6894" y="20356"/>
                  </a:lnTo>
                  <a:lnTo>
                    <a:pt x="6954" y="20445"/>
                  </a:lnTo>
                  <a:lnTo>
                    <a:pt x="7007" y="20534"/>
                  </a:lnTo>
                  <a:lnTo>
                    <a:pt x="7052" y="20630"/>
                  </a:lnTo>
                  <a:lnTo>
                    <a:pt x="7094" y="20734"/>
                  </a:lnTo>
                  <a:lnTo>
                    <a:pt x="7124" y="20837"/>
                  </a:lnTo>
                  <a:lnTo>
                    <a:pt x="7150" y="20955"/>
                  </a:lnTo>
                  <a:lnTo>
                    <a:pt x="7171" y="21069"/>
                  </a:lnTo>
                  <a:lnTo>
                    <a:pt x="7189" y="21193"/>
                  </a:lnTo>
                  <a:lnTo>
                    <a:pt x="7201" y="21322"/>
                  </a:lnTo>
                  <a:lnTo>
                    <a:pt x="7207" y="21457"/>
                  </a:lnTo>
                  <a:lnTo>
                    <a:pt x="7210" y="21600"/>
                  </a:lnTo>
                  <a:lnTo>
                    <a:pt x="0" y="21600"/>
                  </a:lnTo>
                  <a:lnTo>
                    <a:pt x="0" y="15278"/>
                  </a:lnTo>
                  <a:lnTo>
                    <a:pt x="3" y="15160"/>
                  </a:lnTo>
                  <a:lnTo>
                    <a:pt x="6" y="15039"/>
                  </a:lnTo>
                  <a:lnTo>
                    <a:pt x="18" y="14925"/>
                  </a:lnTo>
                  <a:lnTo>
                    <a:pt x="27" y="14811"/>
                  </a:lnTo>
                  <a:lnTo>
                    <a:pt x="42" y="14700"/>
                  </a:lnTo>
                  <a:lnTo>
                    <a:pt x="60" y="14590"/>
                  </a:lnTo>
                  <a:lnTo>
                    <a:pt x="80" y="14479"/>
                  </a:lnTo>
                  <a:lnTo>
                    <a:pt x="104" y="14376"/>
                  </a:lnTo>
                  <a:lnTo>
                    <a:pt x="131" y="14272"/>
                  </a:lnTo>
                  <a:lnTo>
                    <a:pt x="158" y="14172"/>
                  </a:lnTo>
                  <a:lnTo>
                    <a:pt x="194" y="14080"/>
                  </a:lnTo>
                  <a:lnTo>
                    <a:pt x="229" y="13983"/>
                  </a:lnTo>
                  <a:lnTo>
                    <a:pt x="265" y="13898"/>
                  </a:lnTo>
                  <a:lnTo>
                    <a:pt x="304" y="13809"/>
                  </a:lnTo>
                  <a:lnTo>
                    <a:pt x="349" y="13723"/>
                  </a:lnTo>
                  <a:lnTo>
                    <a:pt x="393" y="13645"/>
                  </a:lnTo>
                  <a:lnTo>
                    <a:pt x="444" y="13570"/>
                  </a:lnTo>
                  <a:lnTo>
                    <a:pt x="492" y="13495"/>
                  </a:lnTo>
                  <a:lnTo>
                    <a:pt x="545" y="13427"/>
                  </a:lnTo>
                  <a:lnTo>
                    <a:pt x="602" y="13363"/>
                  </a:lnTo>
                  <a:lnTo>
                    <a:pt x="658" y="13306"/>
                  </a:lnTo>
                  <a:lnTo>
                    <a:pt x="721" y="13249"/>
                  </a:lnTo>
                  <a:lnTo>
                    <a:pt x="781" y="13195"/>
                  </a:lnTo>
                  <a:lnTo>
                    <a:pt x="843" y="13153"/>
                  </a:lnTo>
                  <a:lnTo>
                    <a:pt x="909" y="13110"/>
                  </a:lnTo>
                  <a:lnTo>
                    <a:pt x="980" y="13078"/>
                  </a:lnTo>
                  <a:lnTo>
                    <a:pt x="1049" y="13042"/>
                  </a:lnTo>
                  <a:lnTo>
                    <a:pt x="1120" y="13017"/>
                  </a:lnTo>
                  <a:lnTo>
                    <a:pt x="1198" y="12999"/>
                  </a:lnTo>
                  <a:lnTo>
                    <a:pt x="1269" y="12985"/>
                  </a:lnTo>
                  <a:lnTo>
                    <a:pt x="1350" y="12974"/>
                  </a:lnTo>
                  <a:close/>
                  <a:moveTo>
                    <a:pt x="20172" y="12956"/>
                  </a:moveTo>
                  <a:lnTo>
                    <a:pt x="20253" y="12960"/>
                  </a:lnTo>
                  <a:lnTo>
                    <a:pt x="20330" y="12967"/>
                  </a:lnTo>
                  <a:lnTo>
                    <a:pt x="20405" y="12985"/>
                  </a:lnTo>
                  <a:lnTo>
                    <a:pt x="20482" y="13006"/>
                  </a:lnTo>
                  <a:lnTo>
                    <a:pt x="20551" y="13031"/>
                  </a:lnTo>
                  <a:lnTo>
                    <a:pt x="20622" y="13060"/>
                  </a:lnTo>
                  <a:lnTo>
                    <a:pt x="20688" y="13095"/>
                  </a:lnTo>
                  <a:lnTo>
                    <a:pt x="20759" y="13138"/>
                  </a:lnTo>
                  <a:lnTo>
                    <a:pt x="20819" y="13185"/>
                  </a:lnTo>
                  <a:lnTo>
                    <a:pt x="20882" y="13234"/>
                  </a:lnTo>
                  <a:lnTo>
                    <a:pt x="20941" y="13291"/>
                  </a:lnTo>
                  <a:lnTo>
                    <a:pt x="21001" y="13349"/>
                  </a:lnTo>
                  <a:lnTo>
                    <a:pt x="21055" y="13416"/>
                  </a:lnTo>
                  <a:lnTo>
                    <a:pt x="21108" y="13480"/>
                  </a:lnTo>
                  <a:lnTo>
                    <a:pt x="21159" y="13552"/>
                  </a:lnTo>
                  <a:lnTo>
                    <a:pt x="21254" y="13709"/>
                  </a:lnTo>
                  <a:lnTo>
                    <a:pt x="21296" y="13791"/>
                  </a:lnTo>
                  <a:lnTo>
                    <a:pt x="21335" y="13880"/>
                  </a:lnTo>
                  <a:lnTo>
                    <a:pt x="21373" y="13969"/>
                  </a:lnTo>
                  <a:lnTo>
                    <a:pt x="21409" y="14065"/>
                  </a:lnTo>
                  <a:lnTo>
                    <a:pt x="21439" y="14161"/>
                  </a:lnTo>
                  <a:lnTo>
                    <a:pt x="21472" y="14261"/>
                  </a:lnTo>
                  <a:lnTo>
                    <a:pt x="21499" y="14364"/>
                  </a:lnTo>
                  <a:lnTo>
                    <a:pt x="21520" y="14468"/>
                  </a:lnTo>
                  <a:lnTo>
                    <a:pt x="21540" y="14575"/>
                  </a:lnTo>
                  <a:lnTo>
                    <a:pt x="21558" y="14682"/>
                  </a:lnTo>
                  <a:lnTo>
                    <a:pt x="21576" y="14792"/>
                  </a:lnTo>
                  <a:lnTo>
                    <a:pt x="21585" y="14910"/>
                  </a:lnTo>
                  <a:lnTo>
                    <a:pt x="21591" y="15024"/>
                  </a:lnTo>
                  <a:lnTo>
                    <a:pt x="21600" y="15141"/>
                  </a:lnTo>
                  <a:lnTo>
                    <a:pt x="21600" y="21582"/>
                  </a:lnTo>
                  <a:lnTo>
                    <a:pt x="14390" y="21582"/>
                  </a:lnTo>
                  <a:lnTo>
                    <a:pt x="14396" y="21304"/>
                  </a:lnTo>
                  <a:lnTo>
                    <a:pt x="14411" y="21176"/>
                  </a:lnTo>
                  <a:lnTo>
                    <a:pt x="14423" y="21055"/>
                  </a:lnTo>
                  <a:lnTo>
                    <a:pt x="14447" y="20933"/>
                  </a:lnTo>
                  <a:lnTo>
                    <a:pt x="14477" y="20819"/>
                  </a:lnTo>
                  <a:lnTo>
                    <a:pt x="14506" y="20712"/>
                  </a:lnTo>
                  <a:lnTo>
                    <a:pt x="14545" y="20613"/>
                  </a:lnTo>
                  <a:lnTo>
                    <a:pt x="14590" y="20516"/>
                  </a:lnTo>
                  <a:lnTo>
                    <a:pt x="14643" y="20424"/>
                  </a:lnTo>
                  <a:lnTo>
                    <a:pt x="14700" y="20342"/>
                  </a:lnTo>
                  <a:lnTo>
                    <a:pt x="14766" y="20260"/>
                  </a:lnTo>
                  <a:lnTo>
                    <a:pt x="14840" y="20185"/>
                  </a:lnTo>
                  <a:lnTo>
                    <a:pt x="14924" y="20110"/>
                  </a:lnTo>
                  <a:lnTo>
                    <a:pt x="15010" y="20042"/>
                  </a:lnTo>
                  <a:lnTo>
                    <a:pt x="15108" y="19982"/>
                  </a:lnTo>
                  <a:lnTo>
                    <a:pt x="15213" y="19921"/>
                  </a:lnTo>
                  <a:lnTo>
                    <a:pt x="15326" y="19868"/>
                  </a:lnTo>
                  <a:lnTo>
                    <a:pt x="15451" y="19818"/>
                  </a:lnTo>
                  <a:lnTo>
                    <a:pt x="15582" y="19775"/>
                  </a:lnTo>
                  <a:lnTo>
                    <a:pt x="15725" y="19736"/>
                  </a:lnTo>
                  <a:lnTo>
                    <a:pt x="15877" y="19700"/>
                  </a:lnTo>
                  <a:lnTo>
                    <a:pt x="16041" y="19665"/>
                  </a:lnTo>
                  <a:lnTo>
                    <a:pt x="16211" y="19636"/>
                  </a:lnTo>
                  <a:lnTo>
                    <a:pt x="16393" y="19611"/>
                  </a:lnTo>
                  <a:lnTo>
                    <a:pt x="16587" y="19593"/>
                  </a:lnTo>
                  <a:lnTo>
                    <a:pt x="16795" y="19572"/>
                  </a:lnTo>
                  <a:lnTo>
                    <a:pt x="17010" y="19558"/>
                  </a:lnTo>
                  <a:lnTo>
                    <a:pt x="17236" y="19547"/>
                  </a:lnTo>
                  <a:lnTo>
                    <a:pt x="17478" y="19536"/>
                  </a:lnTo>
                  <a:lnTo>
                    <a:pt x="17728" y="19533"/>
                  </a:lnTo>
                  <a:lnTo>
                    <a:pt x="17997" y="19533"/>
                  </a:lnTo>
                  <a:lnTo>
                    <a:pt x="17964" y="19444"/>
                  </a:lnTo>
                  <a:lnTo>
                    <a:pt x="17889" y="19183"/>
                  </a:lnTo>
                  <a:lnTo>
                    <a:pt x="17836" y="18998"/>
                  </a:lnTo>
                  <a:lnTo>
                    <a:pt x="17782" y="18784"/>
                  </a:lnTo>
                  <a:lnTo>
                    <a:pt x="17719" y="18542"/>
                  </a:lnTo>
                  <a:lnTo>
                    <a:pt x="17657" y="18271"/>
                  </a:lnTo>
                  <a:lnTo>
                    <a:pt x="17591" y="17982"/>
                  </a:lnTo>
                  <a:lnTo>
                    <a:pt x="17532" y="17672"/>
                  </a:lnTo>
                  <a:lnTo>
                    <a:pt x="17472" y="17348"/>
                  </a:lnTo>
                  <a:lnTo>
                    <a:pt x="17445" y="17177"/>
                  </a:lnTo>
                  <a:lnTo>
                    <a:pt x="17421" y="17009"/>
                  </a:lnTo>
                  <a:lnTo>
                    <a:pt x="17400" y="16838"/>
                  </a:lnTo>
                  <a:lnTo>
                    <a:pt x="17380" y="16663"/>
                  </a:lnTo>
                  <a:lnTo>
                    <a:pt x="17362" y="16485"/>
                  </a:lnTo>
                  <a:lnTo>
                    <a:pt x="17344" y="16314"/>
                  </a:lnTo>
                  <a:lnTo>
                    <a:pt x="17332" y="16136"/>
                  </a:lnTo>
                  <a:lnTo>
                    <a:pt x="17326" y="15958"/>
                  </a:lnTo>
                  <a:lnTo>
                    <a:pt x="17317" y="15779"/>
                  </a:lnTo>
                  <a:lnTo>
                    <a:pt x="17317" y="15519"/>
                  </a:lnTo>
                  <a:lnTo>
                    <a:pt x="17320" y="15430"/>
                  </a:lnTo>
                  <a:lnTo>
                    <a:pt x="17338" y="15266"/>
                  </a:lnTo>
                  <a:lnTo>
                    <a:pt x="17353" y="15184"/>
                  </a:lnTo>
                  <a:lnTo>
                    <a:pt x="17365" y="15106"/>
                  </a:lnTo>
                  <a:lnTo>
                    <a:pt x="17383" y="15024"/>
                  </a:lnTo>
                  <a:lnTo>
                    <a:pt x="17403" y="14952"/>
                  </a:lnTo>
                  <a:lnTo>
                    <a:pt x="17424" y="14878"/>
                  </a:lnTo>
                  <a:lnTo>
                    <a:pt x="17451" y="14803"/>
                  </a:lnTo>
                  <a:lnTo>
                    <a:pt x="17478" y="14731"/>
                  </a:lnTo>
                  <a:lnTo>
                    <a:pt x="17508" y="14660"/>
                  </a:lnTo>
                  <a:lnTo>
                    <a:pt x="17540" y="14596"/>
                  </a:lnTo>
                  <a:lnTo>
                    <a:pt x="17570" y="14528"/>
                  </a:lnTo>
                  <a:lnTo>
                    <a:pt x="17606" y="14464"/>
                  </a:lnTo>
                  <a:lnTo>
                    <a:pt x="17642" y="14396"/>
                  </a:lnTo>
                  <a:lnTo>
                    <a:pt x="17681" y="14336"/>
                  </a:lnTo>
                  <a:lnTo>
                    <a:pt x="17722" y="14275"/>
                  </a:lnTo>
                  <a:lnTo>
                    <a:pt x="17806" y="14158"/>
                  </a:lnTo>
                  <a:lnTo>
                    <a:pt x="17898" y="14047"/>
                  </a:lnTo>
                  <a:lnTo>
                    <a:pt x="17997" y="13940"/>
                  </a:lnTo>
                  <a:lnTo>
                    <a:pt x="18095" y="13840"/>
                  </a:lnTo>
                  <a:lnTo>
                    <a:pt x="18199" y="13748"/>
                  </a:lnTo>
                  <a:lnTo>
                    <a:pt x="18309" y="13659"/>
                  </a:lnTo>
                  <a:lnTo>
                    <a:pt x="18423" y="13577"/>
                  </a:lnTo>
                  <a:lnTo>
                    <a:pt x="18539" y="13498"/>
                  </a:lnTo>
                  <a:lnTo>
                    <a:pt x="18652" y="13427"/>
                  </a:lnTo>
                  <a:lnTo>
                    <a:pt x="18774" y="13363"/>
                  </a:lnTo>
                  <a:lnTo>
                    <a:pt x="18894" y="13299"/>
                  </a:lnTo>
                  <a:lnTo>
                    <a:pt x="19013" y="13245"/>
                  </a:lnTo>
                  <a:lnTo>
                    <a:pt x="19132" y="13192"/>
                  </a:lnTo>
                  <a:lnTo>
                    <a:pt x="19248" y="13145"/>
                  </a:lnTo>
                  <a:lnTo>
                    <a:pt x="19368" y="13110"/>
                  </a:lnTo>
                  <a:lnTo>
                    <a:pt x="19481" y="13071"/>
                  </a:lnTo>
                  <a:lnTo>
                    <a:pt x="19591" y="13042"/>
                  </a:lnTo>
                  <a:lnTo>
                    <a:pt x="19698" y="13013"/>
                  </a:lnTo>
                  <a:lnTo>
                    <a:pt x="19803" y="12992"/>
                  </a:lnTo>
                  <a:lnTo>
                    <a:pt x="19904" y="12978"/>
                  </a:lnTo>
                  <a:lnTo>
                    <a:pt x="19999" y="12967"/>
                  </a:lnTo>
                  <a:lnTo>
                    <a:pt x="20089" y="12960"/>
                  </a:lnTo>
                  <a:lnTo>
                    <a:pt x="20172" y="12956"/>
                  </a:lnTo>
                  <a:close/>
                  <a:moveTo>
                    <a:pt x="6496" y="10836"/>
                  </a:moveTo>
                  <a:lnTo>
                    <a:pt x="15104" y="10836"/>
                  </a:lnTo>
                  <a:lnTo>
                    <a:pt x="16535" y="18270"/>
                  </a:lnTo>
                  <a:lnTo>
                    <a:pt x="16496" y="18266"/>
                  </a:lnTo>
                  <a:lnTo>
                    <a:pt x="16380" y="18270"/>
                  </a:lnTo>
                  <a:lnTo>
                    <a:pt x="16213" y="18273"/>
                  </a:lnTo>
                  <a:lnTo>
                    <a:pt x="16106" y="18284"/>
                  </a:lnTo>
                  <a:lnTo>
                    <a:pt x="15987" y="18295"/>
                  </a:lnTo>
                  <a:lnTo>
                    <a:pt x="15859" y="18313"/>
                  </a:lnTo>
                  <a:lnTo>
                    <a:pt x="15721" y="18338"/>
                  </a:lnTo>
                  <a:lnTo>
                    <a:pt x="15578" y="18366"/>
                  </a:lnTo>
                  <a:lnTo>
                    <a:pt x="15426" y="18398"/>
                  </a:lnTo>
                  <a:lnTo>
                    <a:pt x="15271" y="18441"/>
                  </a:lnTo>
                  <a:lnTo>
                    <a:pt x="15110" y="18494"/>
                  </a:lnTo>
                  <a:lnTo>
                    <a:pt x="14949" y="18551"/>
                  </a:lnTo>
                  <a:lnTo>
                    <a:pt x="14785" y="18623"/>
                  </a:lnTo>
                  <a:lnTo>
                    <a:pt x="14702" y="18658"/>
                  </a:lnTo>
                  <a:lnTo>
                    <a:pt x="14618" y="18701"/>
                  </a:lnTo>
                  <a:lnTo>
                    <a:pt x="14541" y="18740"/>
                  </a:lnTo>
                  <a:lnTo>
                    <a:pt x="14458" y="18790"/>
                  </a:lnTo>
                  <a:lnTo>
                    <a:pt x="14377" y="18840"/>
                  </a:lnTo>
                  <a:lnTo>
                    <a:pt x="14297" y="18890"/>
                  </a:lnTo>
                  <a:lnTo>
                    <a:pt x="14219" y="18951"/>
                  </a:lnTo>
                  <a:lnTo>
                    <a:pt x="14142" y="19008"/>
                  </a:lnTo>
                  <a:lnTo>
                    <a:pt x="14067" y="19068"/>
                  </a:lnTo>
                  <a:lnTo>
                    <a:pt x="13990" y="19136"/>
                  </a:lnTo>
                  <a:lnTo>
                    <a:pt x="13918" y="19200"/>
                  </a:lnTo>
                  <a:lnTo>
                    <a:pt x="13846" y="19275"/>
                  </a:lnTo>
                  <a:lnTo>
                    <a:pt x="13775" y="19350"/>
                  </a:lnTo>
                  <a:lnTo>
                    <a:pt x="13709" y="19429"/>
                  </a:lnTo>
                  <a:lnTo>
                    <a:pt x="13644" y="19511"/>
                  </a:lnTo>
                  <a:lnTo>
                    <a:pt x="13581" y="19600"/>
                  </a:lnTo>
                  <a:lnTo>
                    <a:pt x="13522" y="19696"/>
                  </a:lnTo>
                  <a:lnTo>
                    <a:pt x="13465" y="19789"/>
                  </a:lnTo>
                  <a:lnTo>
                    <a:pt x="13408" y="19889"/>
                  </a:lnTo>
                  <a:lnTo>
                    <a:pt x="13358" y="19992"/>
                  </a:lnTo>
                  <a:lnTo>
                    <a:pt x="13307" y="20099"/>
                  </a:lnTo>
                  <a:lnTo>
                    <a:pt x="13262" y="20213"/>
                  </a:lnTo>
                  <a:lnTo>
                    <a:pt x="13220" y="20327"/>
                  </a:lnTo>
                  <a:lnTo>
                    <a:pt x="13188" y="20452"/>
                  </a:lnTo>
                  <a:lnTo>
                    <a:pt x="13152" y="20577"/>
                  </a:lnTo>
                  <a:lnTo>
                    <a:pt x="13122" y="20709"/>
                  </a:lnTo>
                  <a:lnTo>
                    <a:pt x="13095" y="20844"/>
                  </a:lnTo>
                  <a:lnTo>
                    <a:pt x="13071" y="20987"/>
                  </a:lnTo>
                  <a:lnTo>
                    <a:pt x="13059" y="21133"/>
                  </a:lnTo>
                  <a:lnTo>
                    <a:pt x="13045" y="21279"/>
                  </a:lnTo>
                  <a:lnTo>
                    <a:pt x="13039" y="21440"/>
                  </a:lnTo>
                  <a:lnTo>
                    <a:pt x="13036" y="21600"/>
                  </a:lnTo>
                  <a:lnTo>
                    <a:pt x="8564" y="21600"/>
                  </a:lnTo>
                  <a:lnTo>
                    <a:pt x="8561" y="21440"/>
                  </a:lnTo>
                  <a:lnTo>
                    <a:pt x="8555" y="21279"/>
                  </a:lnTo>
                  <a:lnTo>
                    <a:pt x="8541" y="21133"/>
                  </a:lnTo>
                  <a:lnTo>
                    <a:pt x="8529" y="20987"/>
                  </a:lnTo>
                  <a:lnTo>
                    <a:pt x="8502" y="20844"/>
                  </a:lnTo>
                  <a:lnTo>
                    <a:pt x="8478" y="20709"/>
                  </a:lnTo>
                  <a:lnTo>
                    <a:pt x="8448" y="20577"/>
                  </a:lnTo>
                  <a:lnTo>
                    <a:pt x="8412" y="20452"/>
                  </a:lnTo>
                  <a:lnTo>
                    <a:pt x="8380" y="20327"/>
                  </a:lnTo>
                  <a:lnTo>
                    <a:pt x="8338" y="20213"/>
                  </a:lnTo>
                  <a:lnTo>
                    <a:pt x="8293" y="20099"/>
                  </a:lnTo>
                  <a:lnTo>
                    <a:pt x="8242" y="19992"/>
                  </a:lnTo>
                  <a:lnTo>
                    <a:pt x="8192" y="19889"/>
                  </a:lnTo>
                  <a:lnTo>
                    <a:pt x="8135" y="19789"/>
                  </a:lnTo>
                  <a:lnTo>
                    <a:pt x="8078" y="19696"/>
                  </a:lnTo>
                  <a:lnTo>
                    <a:pt x="8019" y="19600"/>
                  </a:lnTo>
                  <a:lnTo>
                    <a:pt x="7956" y="19511"/>
                  </a:lnTo>
                  <a:lnTo>
                    <a:pt x="7891" y="19429"/>
                  </a:lnTo>
                  <a:lnTo>
                    <a:pt x="7825" y="19350"/>
                  </a:lnTo>
                  <a:lnTo>
                    <a:pt x="7751" y="19275"/>
                  </a:lnTo>
                  <a:lnTo>
                    <a:pt x="7682" y="19200"/>
                  </a:lnTo>
                  <a:lnTo>
                    <a:pt x="7610" y="19136"/>
                  </a:lnTo>
                  <a:lnTo>
                    <a:pt x="7533" y="19068"/>
                  </a:lnTo>
                  <a:lnTo>
                    <a:pt x="7458" y="19008"/>
                  </a:lnTo>
                  <a:lnTo>
                    <a:pt x="7381" y="18951"/>
                  </a:lnTo>
                  <a:lnTo>
                    <a:pt x="7300" y="18890"/>
                  </a:lnTo>
                  <a:lnTo>
                    <a:pt x="7223" y="18840"/>
                  </a:lnTo>
                  <a:lnTo>
                    <a:pt x="7142" y="18790"/>
                  </a:lnTo>
                  <a:lnTo>
                    <a:pt x="7059" y="18740"/>
                  </a:lnTo>
                  <a:lnTo>
                    <a:pt x="6979" y="18701"/>
                  </a:lnTo>
                  <a:lnTo>
                    <a:pt x="6898" y="18658"/>
                  </a:lnTo>
                  <a:lnTo>
                    <a:pt x="6818" y="18623"/>
                  </a:lnTo>
                  <a:lnTo>
                    <a:pt x="6651" y="18551"/>
                  </a:lnTo>
                  <a:lnTo>
                    <a:pt x="6490" y="18494"/>
                  </a:lnTo>
                  <a:lnTo>
                    <a:pt x="6329" y="18441"/>
                  </a:lnTo>
                  <a:lnTo>
                    <a:pt x="6174" y="18398"/>
                  </a:lnTo>
                  <a:lnTo>
                    <a:pt x="6022" y="18366"/>
                  </a:lnTo>
                  <a:lnTo>
                    <a:pt x="5879" y="18338"/>
                  </a:lnTo>
                  <a:lnTo>
                    <a:pt x="5741" y="18313"/>
                  </a:lnTo>
                  <a:lnTo>
                    <a:pt x="5613" y="18295"/>
                  </a:lnTo>
                  <a:lnTo>
                    <a:pt x="5494" y="18284"/>
                  </a:lnTo>
                  <a:lnTo>
                    <a:pt x="5387" y="18273"/>
                  </a:lnTo>
                  <a:lnTo>
                    <a:pt x="5217" y="18270"/>
                  </a:lnTo>
                  <a:lnTo>
                    <a:pt x="5104" y="18266"/>
                  </a:lnTo>
                  <a:lnTo>
                    <a:pt x="5065" y="18270"/>
                  </a:lnTo>
                  <a:lnTo>
                    <a:pt x="6496" y="10836"/>
                  </a:lnTo>
                  <a:close/>
                  <a:moveTo>
                    <a:pt x="1886" y="6487"/>
                  </a:moveTo>
                  <a:lnTo>
                    <a:pt x="2050" y="6487"/>
                  </a:lnTo>
                  <a:lnTo>
                    <a:pt x="2133" y="6498"/>
                  </a:lnTo>
                  <a:lnTo>
                    <a:pt x="2214" y="6505"/>
                  </a:lnTo>
                  <a:lnTo>
                    <a:pt x="2292" y="6519"/>
                  </a:lnTo>
                  <a:lnTo>
                    <a:pt x="2363" y="6533"/>
                  </a:lnTo>
                  <a:lnTo>
                    <a:pt x="2435" y="6555"/>
                  </a:lnTo>
                  <a:lnTo>
                    <a:pt x="2509" y="6580"/>
                  </a:lnTo>
                  <a:lnTo>
                    <a:pt x="2575" y="6605"/>
                  </a:lnTo>
                  <a:lnTo>
                    <a:pt x="2641" y="6633"/>
                  </a:lnTo>
                  <a:lnTo>
                    <a:pt x="2706" y="6665"/>
                  </a:lnTo>
                  <a:lnTo>
                    <a:pt x="2766" y="6704"/>
                  </a:lnTo>
                  <a:lnTo>
                    <a:pt x="2823" y="6740"/>
                  </a:lnTo>
                  <a:lnTo>
                    <a:pt x="2882" y="6783"/>
                  </a:lnTo>
                  <a:lnTo>
                    <a:pt x="2939" y="6829"/>
                  </a:lnTo>
                  <a:lnTo>
                    <a:pt x="2990" y="6875"/>
                  </a:lnTo>
                  <a:lnTo>
                    <a:pt x="3044" y="6922"/>
                  </a:lnTo>
                  <a:lnTo>
                    <a:pt x="3094" y="6979"/>
                  </a:lnTo>
                  <a:lnTo>
                    <a:pt x="3139" y="7032"/>
                  </a:lnTo>
                  <a:lnTo>
                    <a:pt x="3187" y="7086"/>
                  </a:lnTo>
                  <a:lnTo>
                    <a:pt x="3229" y="7143"/>
                  </a:lnTo>
                  <a:lnTo>
                    <a:pt x="3273" y="7203"/>
                  </a:lnTo>
                  <a:lnTo>
                    <a:pt x="3312" y="7267"/>
                  </a:lnTo>
                  <a:lnTo>
                    <a:pt x="3354" y="7331"/>
                  </a:lnTo>
                  <a:lnTo>
                    <a:pt x="3390" y="7399"/>
                  </a:lnTo>
                  <a:lnTo>
                    <a:pt x="3428" y="7467"/>
                  </a:lnTo>
                  <a:lnTo>
                    <a:pt x="3461" y="7534"/>
                  </a:lnTo>
                  <a:lnTo>
                    <a:pt x="3524" y="7680"/>
                  </a:lnTo>
                  <a:lnTo>
                    <a:pt x="3584" y="7830"/>
                  </a:lnTo>
                  <a:lnTo>
                    <a:pt x="3634" y="7983"/>
                  </a:lnTo>
                  <a:lnTo>
                    <a:pt x="3679" y="8143"/>
                  </a:lnTo>
                  <a:lnTo>
                    <a:pt x="3721" y="8304"/>
                  </a:lnTo>
                  <a:lnTo>
                    <a:pt x="3760" y="8468"/>
                  </a:lnTo>
                  <a:lnTo>
                    <a:pt x="3819" y="8802"/>
                  </a:lnTo>
                  <a:lnTo>
                    <a:pt x="3843" y="8970"/>
                  </a:lnTo>
                  <a:lnTo>
                    <a:pt x="3864" y="9137"/>
                  </a:lnTo>
                  <a:lnTo>
                    <a:pt x="3882" y="9301"/>
                  </a:lnTo>
                  <a:lnTo>
                    <a:pt x="3894" y="9469"/>
                  </a:lnTo>
                  <a:lnTo>
                    <a:pt x="3909" y="9632"/>
                  </a:lnTo>
                  <a:lnTo>
                    <a:pt x="3915" y="9789"/>
                  </a:lnTo>
                  <a:lnTo>
                    <a:pt x="3924" y="9946"/>
                  </a:lnTo>
                  <a:lnTo>
                    <a:pt x="3930" y="10242"/>
                  </a:lnTo>
                  <a:lnTo>
                    <a:pt x="3933" y="10516"/>
                  </a:lnTo>
                  <a:lnTo>
                    <a:pt x="3933" y="10580"/>
                  </a:lnTo>
                  <a:lnTo>
                    <a:pt x="3930" y="10644"/>
                  </a:lnTo>
                  <a:lnTo>
                    <a:pt x="3924" y="10705"/>
                  </a:lnTo>
                  <a:lnTo>
                    <a:pt x="3906" y="10819"/>
                  </a:lnTo>
                  <a:lnTo>
                    <a:pt x="3894" y="10879"/>
                  </a:lnTo>
                  <a:lnTo>
                    <a:pt x="3882" y="10936"/>
                  </a:lnTo>
                  <a:lnTo>
                    <a:pt x="3864" y="10990"/>
                  </a:lnTo>
                  <a:lnTo>
                    <a:pt x="3846" y="11039"/>
                  </a:lnTo>
                  <a:lnTo>
                    <a:pt x="3825" y="11093"/>
                  </a:lnTo>
                  <a:lnTo>
                    <a:pt x="3783" y="11193"/>
                  </a:lnTo>
                  <a:lnTo>
                    <a:pt x="3733" y="11285"/>
                  </a:lnTo>
                  <a:lnTo>
                    <a:pt x="3676" y="11371"/>
                  </a:lnTo>
                  <a:lnTo>
                    <a:pt x="3613" y="11453"/>
                  </a:lnTo>
                  <a:lnTo>
                    <a:pt x="3545" y="11527"/>
                  </a:lnTo>
                  <a:lnTo>
                    <a:pt x="3476" y="11602"/>
                  </a:lnTo>
                  <a:lnTo>
                    <a:pt x="3399" y="11670"/>
                  </a:lnTo>
                  <a:lnTo>
                    <a:pt x="3231" y="11784"/>
                  </a:lnTo>
                  <a:lnTo>
                    <a:pt x="3145" y="11834"/>
                  </a:lnTo>
                  <a:lnTo>
                    <a:pt x="3055" y="11880"/>
                  </a:lnTo>
                  <a:lnTo>
                    <a:pt x="2966" y="11919"/>
                  </a:lnTo>
                  <a:lnTo>
                    <a:pt x="2873" y="11955"/>
                  </a:lnTo>
                  <a:lnTo>
                    <a:pt x="2778" y="11987"/>
                  </a:lnTo>
                  <a:lnTo>
                    <a:pt x="2682" y="12012"/>
                  </a:lnTo>
                  <a:lnTo>
                    <a:pt x="2587" y="12033"/>
                  </a:lnTo>
                  <a:lnTo>
                    <a:pt x="2492" y="12044"/>
                  </a:lnTo>
                  <a:lnTo>
                    <a:pt x="2399" y="12058"/>
                  </a:lnTo>
                  <a:lnTo>
                    <a:pt x="2304" y="12065"/>
                  </a:lnTo>
                  <a:lnTo>
                    <a:pt x="2214" y="12065"/>
                  </a:lnTo>
                  <a:lnTo>
                    <a:pt x="2122" y="12062"/>
                  </a:lnTo>
                  <a:lnTo>
                    <a:pt x="2035" y="12055"/>
                  </a:lnTo>
                  <a:lnTo>
                    <a:pt x="1951" y="12044"/>
                  </a:lnTo>
                  <a:lnTo>
                    <a:pt x="1868" y="12023"/>
                  </a:lnTo>
                  <a:lnTo>
                    <a:pt x="1787" y="12005"/>
                  </a:lnTo>
                  <a:lnTo>
                    <a:pt x="1716" y="11980"/>
                  </a:lnTo>
                  <a:lnTo>
                    <a:pt x="1647" y="11951"/>
                  </a:lnTo>
                  <a:lnTo>
                    <a:pt x="1575" y="11916"/>
                  </a:lnTo>
                  <a:lnTo>
                    <a:pt x="1510" y="11877"/>
                  </a:lnTo>
                  <a:lnTo>
                    <a:pt x="1441" y="11834"/>
                  </a:lnTo>
                  <a:lnTo>
                    <a:pt x="1370" y="11788"/>
                  </a:lnTo>
                  <a:lnTo>
                    <a:pt x="1298" y="11734"/>
                  </a:lnTo>
                  <a:lnTo>
                    <a:pt x="1229" y="11681"/>
                  </a:lnTo>
                  <a:lnTo>
                    <a:pt x="1158" y="11624"/>
                  </a:lnTo>
                  <a:lnTo>
                    <a:pt x="1089" y="11556"/>
                  </a:lnTo>
                  <a:lnTo>
                    <a:pt x="1017" y="11492"/>
                  </a:lnTo>
                  <a:lnTo>
                    <a:pt x="946" y="11421"/>
                  </a:lnTo>
                  <a:lnTo>
                    <a:pt x="880" y="11346"/>
                  </a:lnTo>
                  <a:lnTo>
                    <a:pt x="812" y="11267"/>
                  </a:lnTo>
                  <a:lnTo>
                    <a:pt x="746" y="11186"/>
                  </a:lnTo>
                  <a:lnTo>
                    <a:pt x="680" y="11100"/>
                  </a:lnTo>
                  <a:lnTo>
                    <a:pt x="618" y="11011"/>
                  </a:lnTo>
                  <a:lnTo>
                    <a:pt x="555" y="10918"/>
                  </a:lnTo>
                  <a:lnTo>
                    <a:pt x="495" y="10826"/>
                  </a:lnTo>
                  <a:lnTo>
                    <a:pt x="439" y="10730"/>
                  </a:lnTo>
                  <a:lnTo>
                    <a:pt x="385" y="10626"/>
                  </a:lnTo>
                  <a:lnTo>
                    <a:pt x="331" y="10523"/>
                  </a:lnTo>
                  <a:lnTo>
                    <a:pt x="283" y="10416"/>
                  </a:lnTo>
                  <a:lnTo>
                    <a:pt x="239" y="10306"/>
                  </a:lnTo>
                  <a:lnTo>
                    <a:pt x="197" y="10195"/>
                  </a:lnTo>
                  <a:lnTo>
                    <a:pt x="158" y="10081"/>
                  </a:lnTo>
                  <a:lnTo>
                    <a:pt x="125" y="9964"/>
                  </a:lnTo>
                  <a:lnTo>
                    <a:pt x="93" y="9843"/>
                  </a:lnTo>
                  <a:lnTo>
                    <a:pt x="66" y="9725"/>
                  </a:lnTo>
                  <a:lnTo>
                    <a:pt x="42" y="9600"/>
                  </a:lnTo>
                  <a:lnTo>
                    <a:pt x="24" y="9472"/>
                  </a:lnTo>
                  <a:lnTo>
                    <a:pt x="15" y="9344"/>
                  </a:lnTo>
                  <a:lnTo>
                    <a:pt x="3" y="9216"/>
                  </a:lnTo>
                  <a:lnTo>
                    <a:pt x="0" y="9084"/>
                  </a:lnTo>
                  <a:lnTo>
                    <a:pt x="3" y="8970"/>
                  </a:lnTo>
                  <a:lnTo>
                    <a:pt x="9" y="8831"/>
                  </a:lnTo>
                  <a:lnTo>
                    <a:pt x="27" y="8660"/>
                  </a:lnTo>
                  <a:lnTo>
                    <a:pt x="39" y="8571"/>
                  </a:lnTo>
                  <a:lnTo>
                    <a:pt x="51" y="8471"/>
                  </a:lnTo>
                  <a:lnTo>
                    <a:pt x="69" y="8371"/>
                  </a:lnTo>
                  <a:lnTo>
                    <a:pt x="90" y="8265"/>
                  </a:lnTo>
                  <a:lnTo>
                    <a:pt x="113" y="8158"/>
                  </a:lnTo>
                  <a:lnTo>
                    <a:pt x="143" y="8047"/>
                  </a:lnTo>
                  <a:lnTo>
                    <a:pt x="176" y="7937"/>
                  </a:lnTo>
                  <a:lnTo>
                    <a:pt x="212" y="7826"/>
                  </a:lnTo>
                  <a:lnTo>
                    <a:pt x="254" y="7712"/>
                  </a:lnTo>
                  <a:lnTo>
                    <a:pt x="301" y="7602"/>
                  </a:lnTo>
                  <a:lnTo>
                    <a:pt x="352" y="7495"/>
                  </a:lnTo>
                  <a:lnTo>
                    <a:pt x="412" y="7388"/>
                  </a:lnTo>
                  <a:lnTo>
                    <a:pt x="474" y="7281"/>
                  </a:lnTo>
                  <a:lnTo>
                    <a:pt x="543" y="7178"/>
                  </a:lnTo>
                  <a:lnTo>
                    <a:pt x="621" y="7086"/>
                  </a:lnTo>
                  <a:lnTo>
                    <a:pt x="704" y="6993"/>
                  </a:lnTo>
                  <a:lnTo>
                    <a:pt x="749" y="6947"/>
                  </a:lnTo>
                  <a:lnTo>
                    <a:pt x="794" y="6907"/>
                  </a:lnTo>
                  <a:lnTo>
                    <a:pt x="841" y="6865"/>
                  </a:lnTo>
                  <a:lnTo>
                    <a:pt x="889" y="6826"/>
                  </a:lnTo>
                  <a:lnTo>
                    <a:pt x="943" y="6786"/>
                  </a:lnTo>
                  <a:lnTo>
                    <a:pt x="994" y="6754"/>
                  </a:lnTo>
                  <a:lnTo>
                    <a:pt x="1050" y="6715"/>
                  </a:lnTo>
                  <a:lnTo>
                    <a:pt x="1110" y="6687"/>
                  </a:lnTo>
                  <a:lnTo>
                    <a:pt x="1167" y="6658"/>
                  </a:lnTo>
                  <a:lnTo>
                    <a:pt x="1229" y="6630"/>
                  </a:lnTo>
                  <a:lnTo>
                    <a:pt x="1292" y="6605"/>
                  </a:lnTo>
                  <a:lnTo>
                    <a:pt x="1358" y="6580"/>
                  </a:lnTo>
                  <a:lnTo>
                    <a:pt x="1426" y="6558"/>
                  </a:lnTo>
                  <a:lnTo>
                    <a:pt x="1498" y="6544"/>
                  </a:lnTo>
                  <a:lnTo>
                    <a:pt x="1569" y="6526"/>
                  </a:lnTo>
                  <a:lnTo>
                    <a:pt x="1647" y="6512"/>
                  </a:lnTo>
                  <a:lnTo>
                    <a:pt x="1722" y="6501"/>
                  </a:lnTo>
                  <a:lnTo>
                    <a:pt x="1802" y="6494"/>
                  </a:lnTo>
                  <a:lnTo>
                    <a:pt x="1886" y="6487"/>
                  </a:lnTo>
                  <a:close/>
                  <a:moveTo>
                    <a:pt x="19549" y="6469"/>
                  </a:moveTo>
                  <a:lnTo>
                    <a:pt x="19716" y="6469"/>
                  </a:lnTo>
                  <a:lnTo>
                    <a:pt x="19799" y="6473"/>
                  </a:lnTo>
                  <a:lnTo>
                    <a:pt x="19880" y="6480"/>
                  </a:lnTo>
                  <a:lnTo>
                    <a:pt x="19955" y="6491"/>
                  </a:lnTo>
                  <a:lnTo>
                    <a:pt x="20029" y="6505"/>
                  </a:lnTo>
                  <a:lnTo>
                    <a:pt x="20101" y="6519"/>
                  </a:lnTo>
                  <a:lnTo>
                    <a:pt x="20173" y="6541"/>
                  </a:lnTo>
                  <a:lnTo>
                    <a:pt x="20238" y="6558"/>
                  </a:lnTo>
                  <a:lnTo>
                    <a:pt x="20307" y="6580"/>
                  </a:lnTo>
                  <a:lnTo>
                    <a:pt x="20373" y="6608"/>
                  </a:lnTo>
                  <a:lnTo>
                    <a:pt x="20429" y="6633"/>
                  </a:lnTo>
                  <a:lnTo>
                    <a:pt x="20492" y="6669"/>
                  </a:lnTo>
                  <a:lnTo>
                    <a:pt x="20549" y="6697"/>
                  </a:lnTo>
                  <a:lnTo>
                    <a:pt x="20603" y="6730"/>
                  </a:lnTo>
                  <a:lnTo>
                    <a:pt x="20659" y="6765"/>
                  </a:lnTo>
                  <a:lnTo>
                    <a:pt x="20707" y="6804"/>
                  </a:lnTo>
                  <a:lnTo>
                    <a:pt x="20761" y="6847"/>
                  </a:lnTo>
                  <a:lnTo>
                    <a:pt x="20809" y="6886"/>
                  </a:lnTo>
                  <a:lnTo>
                    <a:pt x="20853" y="6929"/>
                  </a:lnTo>
                  <a:lnTo>
                    <a:pt x="20898" y="6968"/>
                  </a:lnTo>
                  <a:lnTo>
                    <a:pt x="20982" y="7065"/>
                  </a:lnTo>
                  <a:lnTo>
                    <a:pt x="21060" y="7161"/>
                  </a:lnTo>
                  <a:lnTo>
                    <a:pt x="21128" y="7264"/>
                  </a:lnTo>
                  <a:lnTo>
                    <a:pt x="21191" y="7368"/>
                  </a:lnTo>
                  <a:lnTo>
                    <a:pt x="21248" y="7474"/>
                  </a:lnTo>
                  <a:lnTo>
                    <a:pt x="21301" y="7581"/>
                  </a:lnTo>
                  <a:lnTo>
                    <a:pt x="21346" y="7695"/>
                  </a:lnTo>
                  <a:lnTo>
                    <a:pt x="21388" y="7806"/>
                  </a:lnTo>
                  <a:lnTo>
                    <a:pt x="21427" y="7916"/>
                  </a:lnTo>
                  <a:lnTo>
                    <a:pt x="21457" y="8031"/>
                  </a:lnTo>
                  <a:lnTo>
                    <a:pt x="21490" y="8137"/>
                  </a:lnTo>
                  <a:lnTo>
                    <a:pt x="21513" y="8244"/>
                  </a:lnTo>
                  <a:lnTo>
                    <a:pt x="21534" y="8351"/>
                  </a:lnTo>
                  <a:lnTo>
                    <a:pt x="21564" y="8551"/>
                  </a:lnTo>
                  <a:lnTo>
                    <a:pt x="21576" y="8644"/>
                  </a:lnTo>
                  <a:lnTo>
                    <a:pt x="21588" y="8811"/>
                  </a:lnTo>
                  <a:lnTo>
                    <a:pt x="21600" y="8954"/>
                  </a:lnTo>
                  <a:lnTo>
                    <a:pt x="21600" y="9061"/>
                  </a:lnTo>
                  <a:lnTo>
                    <a:pt x="21597" y="9192"/>
                  </a:lnTo>
                  <a:lnTo>
                    <a:pt x="21588" y="9324"/>
                  </a:lnTo>
                  <a:lnTo>
                    <a:pt x="21576" y="9453"/>
                  </a:lnTo>
                  <a:lnTo>
                    <a:pt x="21558" y="9577"/>
                  </a:lnTo>
                  <a:lnTo>
                    <a:pt x="21537" y="9702"/>
                  </a:lnTo>
                  <a:lnTo>
                    <a:pt x="21510" y="9827"/>
                  </a:lnTo>
                  <a:lnTo>
                    <a:pt x="21478" y="9941"/>
                  </a:lnTo>
                  <a:lnTo>
                    <a:pt x="21442" y="10062"/>
                  </a:lnTo>
                  <a:lnTo>
                    <a:pt x="21406" y="10173"/>
                  </a:lnTo>
                  <a:lnTo>
                    <a:pt x="21364" y="10287"/>
                  </a:lnTo>
                  <a:lnTo>
                    <a:pt x="21319" y="10397"/>
                  </a:lnTo>
                  <a:lnTo>
                    <a:pt x="21266" y="10504"/>
                  </a:lnTo>
                  <a:lnTo>
                    <a:pt x="21218" y="10608"/>
                  </a:lnTo>
                  <a:lnTo>
                    <a:pt x="21161" y="10707"/>
                  </a:lnTo>
                  <a:lnTo>
                    <a:pt x="21104" y="10807"/>
                  </a:lnTo>
                  <a:lnTo>
                    <a:pt x="21045" y="10903"/>
                  </a:lnTo>
                  <a:lnTo>
                    <a:pt x="20985" y="10992"/>
                  </a:lnTo>
                  <a:lnTo>
                    <a:pt x="20919" y="11082"/>
                  </a:lnTo>
                  <a:lnTo>
                    <a:pt x="20856" y="11167"/>
                  </a:lnTo>
                  <a:lnTo>
                    <a:pt x="20791" y="11249"/>
                  </a:lnTo>
                  <a:lnTo>
                    <a:pt x="20653" y="11399"/>
                  </a:lnTo>
                  <a:lnTo>
                    <a:pt x="20582" y="11474"/>
                  </a:lnTo>
                  <a:lnTo>
                    <a:pt x="20513" y="11541"/>
                  </a:lnTo>
                  <a:lnTo>
                    <a:pt x="20444" y="11602"/>
                  </a:lnTo>
                  <a:lnTo>
                    <a:pt x="20373" y="11663"/>
                  </a:lnTo>
                  <a:lnTo>
                    <a:pt x="20301" y="11720"/>
                  </a:lnTo>
                  <a:lnTo>
                    <a:pt x="20229" y="11766"/>
                  </a:lnTo>
                  <a:lnTo>
                    <a:pt x="20161" y="11816"/>
                  </a:lnTo>
                  <a:lnTo>
                    <a:pt x="20092" y="11859"/>
                  </a:lnTo>
                  <a:lnTo>
                    <a:pt x="20020" y="11901"/>
                  </a:lnTo>
                  <a:lnTo>
                    <a:pt x="19955" y="11933"/>
                  </a:lnTo>
                  <a:lnTo>
                    <a:pt x="19886" y="11962"/>
                  </a:lnTo>
                  <a:lnTo>
                    <a:pt x="19808" y="11987"/>
                  </a:lnTo>
                  <a:lnTo>
                    <a:pt x="19734" y="12008"/>
                  </a:lnTo>
                  <a:lnTo>
                    <a:pt x="19650" y="12023"/>
                  </a:lnTo>
                  <a:lnTo>
                    <a:pt x="19566" y="12037"/>
                  </a:lnTo>
                  <a:lnTo>
                    <a:pt x="19477" y="12044"/>
                  </a:lnTo>
                  <a:lnTo>
                    <a:pt x="19387" y="12048"/>
                  </a:lnTo>
                  <a:lnTo>
                    <a:pt x="19298" y="12044"/>
                  </a:lnTo>
                  <a:lnTo>
                    <a:pt x="19202" y="12040"/>
                  </a:lnTo>
                  <a:lnTo>
                    <a:pt x="19107" y="12030"/>
                  </a:lnTo>
                  <a:lnTo>
                    <a:pt x="19011" y="12015"/>
                  </a:lnTo>
                  <a:lnTo>
                    <a:pt x="18915" y="11994"/>
                  </a:lnTo>
                  <a:lnTo>
                    <a:pt x="18823" y="11966"/>
                  </a:lnTo>
                  <a:lnTo>
                    <a:pt x="18727" y="11937"/>
                  </a:lnTo>
                  <a:lnTo>
                    <a:pt x="18635" y="11905"/>
                  </a:lnTo>
                  <a:lnTo>
                    <a:pt x="18539" y="11862"/>
                  </a:lnTo>
                  <a:lnTo>
                    <a:pt x="18453" y="11816"/>
                  </a:lnTo>
                  <a:lnTo>
                    <a:pt x="18366" y="11766"/>
                  </a:lnTo>
                  <a:lnTo>
                    <a:pt x="18279" y="11709"/>
                  </a:lnTo>
                  <a:lnTo>
                    <a:pt x="18202" y="11648"/>
                  </a:lnTo>
                  <a:lnTo>
                    <a:pt x="18124" y="11584"/>
                  </a:lnTo>
                  <a:lnTo>
                    <a:pt x="18053" y="11509"/>
                  </a:lnTo>
                  <a:lnTo>
                    <a:pt x="17987" y="11438"/>
                  </a:lnTo>
                  <a:lnTo>
                    <a:pt x="17924" y="11352"/>
                  </a:lnTo>
                  <a:lnTo>
                    <a:pt x="17867" y="11267"/>
                  </a:lnTo>
                  <a:lnTo>
                    <a:pt x="17817" y="11171"/>
                  </a:lnTo>
                  <a:lnTo>
                    <a:pt x="17772" y="11078"/>
                  </a:lnTo>
                  <a:lnTo>
                    <a:pt x="17754" y="11021"/>
                  </a:lnTo>
                  <a:lnTo>
                    <a:pt x="17736" y="10968"/>
                  </a:lnTo>
                  <a:lnTo>
                    <a:pt x="17718" y="10914"/>
                  </a:lnTo>
                  <a:lnTo>
                    <a:pt x="17706" y="10861"/>
                  </a:lnTo>
                  <a:lnTo>
                    <a:pt x="17694" y="10804"/>
                  </a:lnTo>
                  <a:lnTo>
                    <a:pt x="17685" y="10747"/>
                  </a:lnTo>
                  <a:lnTo>
                    <a:pt x="17676" y="10686"/>
                  </a:lnTo>
                  <a:lnTo>
                    <a:pt x="17670" y="10625"/>
                  </a:lnTo>
                  <a:lnTo>
                    <a:pt x="17667" y="10561"/>
                  </a:lnTo>
                  <a:lnTo>
                    <a:pt x="17667" y="10223"/>
                  </a:lnTo>
                  <a:lnTo>
                    <a:pt x="17676" y="9930"/>
                  </a:lnTo>
                  <a:lnTo>
                    <a:pt x="17679" y="9773"/>
                  </a:lnTo>
                  <a:lnTo>
                    <a:pt x="17691" y="9610"/>
                  </a:lnTo>
                  <a:lnTo>
                    <a:pt x="17700" y="9449"/>
                  </a:lnTo>
                  <a:lnTo>
                    <a:pt x="17715" y="9285"/>
                  </a:lnTo>
                  <a:lnTo>
                    <a:pt x="17733" y="9118"/>
                  </a:lnTo>
                  <a:lnTo>
                    <a:pt x="17754" y="8950"/>
                  </a:lnTo>
                  <a:lnTo>
                    <a:pt x="17778" y="8783"/>
                  </a:lnTo>
                  <a:lnTo>
                    <a:pt x="17805" y="8611"/>
                  </a:lnTo>
                  <a:lnTo>
                    <a:pt x="17841" y="8448"/>
                  </a:lnTo>
                  <a:lnTo>
                    <a:pt x="17879" y="8287"/>
                  </a:lnTo>
                  <a:lnTo>
                    <a:pt x="17921" y="8123"/>
                  </a:lnTo>
                  <a:lnTo>
                    <a:pt x="17966" y="7963"/>
                  </a:lnTo>
                  <a:lnTo>
                    <a:pt x="18017" y="7810"/>
                  </a:lnTo>
                  <a:lnTo>
                    <a:pt x="18076" y="7660"/>
                  </a:lnTo>
                  <a:lnTo>
                    <a:pt x="18139" y="7517"/>
                  </a:lnTo>
                  <a:lnTo>
                    <a:pt x="18172" y="7446"/>
                  </a:lnTo>
                  <a:lnTo>
                    <a:pt x="18208" y="7378"/>
                  </a:lnTo>
                  <a:lnTo>
                    <a:pt x="18247" y="7314"/>
                  </a:lnTo>
                  <a:lnTo>
                    <a:pt x="18285" y="7246"/>
                  </a:lnTo>
                  <a:lnTo>
                    <a:pt x="18324" y="7186"/>
                  </a:lnTo>
                  <a:lnTo>
                    <a:pt x="18366" y="7122"/>
                  </a:lnTo>
                  <a:lnTo>
                    <a:pt x="18411" y="7065"/>
                  </a:lnTo>
                  <a:lnTo>
                    <a:pt x="18459" y="7008"/>
                  </a:lnTo>
                  <a:lnTo>
                    <a:pt x="18506" y="6954"/>
                  </a:lnTo>
                  <a:lnTo>
                    <a:pt x="18554" y="6904"/>
                  </a:lnTo>
                  <a:lnTo>
                    <a:pt x="18608" y="6854"/>
                  </a:lnTo>
                  <a:lnTo>
                    <a:pt x="18662" y="6808"/>
                  </a:lnTo>
                  <a:lnTo>
                    <a:pt x="18718" y="6762"/>
                  </a:lnTo>
                  <a:lnTo>
                    <a:pt x="18772" y="6722"/>
                  </a:lnTo>
                  <a:lnTo>
                    <a:pt x="18832" y="6683"/>
                  </a:lnTo>
                  <a:lnTo>
                    <a:pt x="18957" y="6612"/>
                  </a:lnTo>
                  <a:lnTo>
                    <a:pt x="19023" y="6583"/>
                  </a:lnTo>
                  <a:lnTo>
                    <a:pt x="19092" y="6555"/>
                  </a:lnTo>
                  <a:lnTo>
                    <a:pt x="19160" y="6533"/>
                  </a:lnTo>
                  <a:lnTo>
                    <a:pt x="19235" y="6516"/>
                  </a:lnTo>
                  <a:lnTo>
                    <a:pt x="19310" y="6498"/>
                  </a:lnTo>
                  <a:lnTo>
                    <a:pt x="19387" y="6484"/>
                  </a:lnTo>
                  <a:lnTo>
                    <a:pt x="19549" y="6469"/>
                  </a:lnTo>
                  <a:close/>
                  <a:moveTo>
                    <a:pt x="9415" y="5507"/>
                  </a:moveTo>
                  <a:lnTo>
                    <a:pt x="9510" y="5746"/>
                  </a:lnTo>
                  <a:lnTo>
                    <a:pt x="9626" y="6024"/>
                  </a:lnTo>
                  <a:lnTo>
                    <a:pt x="9757" y="6334"/>
                  </a:lnTo>
                  <a:lnTo>
                    <a:pt x="9894" y="6651"/>
                  </a:lnTo>
                  <a:lnTo>
                    <a:pt x="10037" y="6965"/>
                  </a:lnTo>
                  <a:lnTo>
                    <a:pt x="10109" y="7111"/>
                  </a:lnTo>
                  <a:lnTo>
                    <a:pt x="10177" y="7253"/>
                  </a:lnTo>
                  <a:lnTo>
                    <a:pt x="10243" y="7382"/>
                  </a:lnTo>
                  <a:lnTo>
                    <a:pt x="10308" y="7503"/>
                  </a:lnTo>
                  <a:lnTo>
                    <a:pt x="10371" y="7606"/>
                  </a:lnTo>
                  <a:lnTo>
                    <a:pt x="10428" y="7695"/>
                  </a:lnTo>
                  <a:lnTo>
                    <a:pt x="10428" y="7286"/>
                  </a:lnTo>
                  <a:lnTo>
                    <a:pt x="10434" y="7186"/>
                  </a:lnTo>
                  <a:lnTo>
                    <a:pt x="10445" y="7136"/>
                  </a:lnTo>
                  <a:lnTo>
                    <a:pt x="10454" y="7086"/>
                  </a:lnTo>
                  <a:lnTo>
                    <a:pt x="10478" y="6983"/>
                  </a:lnTo>
                  <a:lnTo>
                    <a:pt x="10511" y="6883"/>
                  </a:lnTo>
                  <a:lnTo>
                    <a:pt x="10541" y="6790"/>
                  </a:lnTo>
                  <a:lnTo>
                    <a:pt x="10571" y="6701"/>
                  </a:lnTo>
                  <a:lnTo>
                    <a:pt x="10585" y="6619"/>
                  </a:lnTo>
                  <a:lnTo>
                    <a:pt x="10594" y="6583"/>
                  </a:lnTo>
                  <a:lnTo>
                    <a:pt x="10594" y="6548"/>
                  </a:lnTo>
                  <a:lnTo>
                    <a:pt x="10591" y="6519"/>
                  </a:lnTo>
                  <a:lnTo>
                    <a:pt x="10585" y="6491"/>
                  </a:lnTo>
                  <a:lnTo>
                    <a:pt x="10577" y="6466"/>
                  </a:lnTo>
                  <a:lnTo>
                    <a:pt x="10565" y="6441"/>
                  </a:lnTo>
                  <a:lnTo>
                    <a:pt x="10538" y="6394"/>
                  </a:lnTo>
                  <a:lnTo>
                    <a:pt x="10502" y="6355"/>
                  </a:lnTo>
                  <a:lnTo>
                    <a:pt x="10472" y="6309"/>
                  </a:lnTo>
                  <a:lnTo>
                    <a:pt x="10457" y="6284"/>
                  </a:lnTo>
                  <a:lnTo>
                    <a:pt x="10445" y="6259"/>
                  </a:lnTo>
                  <a:lnTo>
                    <a:pt x="10434" y="6230"/>
                  </a:lnTo>
                  <a:lnTo>
                    <a:pt x="10425" y="6202"/>
                  </a:lnTo>
                  <a:lnTo>
                    <a:pt x="10416" y="6163"/>
                  </a:lnTo>
                  <a:lnTo>
                    <a:pt x="10416" y="6088"/>
                  </a:lnTo>
                  <a:lnTo>
                    <a:pt x="10422" y="6056"/>
                  </a:lnTo>
                  <a:lnTo>
                    <a:pt x="10428" y="6027"/>
                  </a:lnTo>
                  <a:lnTo>
                    <a:pt x="10437" y="6006"/>
                  </a:lnTo>
                  <a:lnTo>
                    <a:pt x="10448" y="5985"/>
                  </a:lnTo>
                  <a:lnTo>
                    <a:pt x="10463" y="5967"/>
                  </a:lnTo>
                  <a:lnTo>
                    <a:pt x="10478" y="5952"/>
                  </a:lnTo>
                  <a:lnTo>
                    <a:pt x="10499" y="5942"/>
                  </a:lnTo>
                  <a:lnTo>
                    <a:pt x="10529" y="5931"/>
                  </a:lnTo>
                  <a:lnTo>
                    <a:pt x="10556" y="5928"/>
                  </a:lnTo>
                  <a:lnTo>
                    <a:pt x="10621" y="5920"/>
                  </a:lnTo>
                  <a:lnTo>
                    <a:pt x="10705" y="5917"/>
                  </a:lnTo>
                  <a:lnTo>
                    <a:pt x="11029" y="5917"/>
                  </a:lnTo>
                  <a:lnTo>
                    <a:pt x="11113" y="5920"/>
                  </a:lnTo>
                  <a:lnTo>
                    <a:pt x="11178" y="5928"/>
                  </a:lnTo>
                  <a:lnTo>
                    <a:pt x="11205" y="5931"/>
                  </a:lnTo>
                  <a:lnTo>
                    <a:pt x="11229" y="5942"/>
                  </a:lnTo>
                  <a:lnTo>
                    <a:pt x="11250" y="5952"/>
                  </a:lnTo>
                  <a:lnTo>
                    <a:pt x="11268" y="5967"/>
                  </a:lnTo>
                  <a:lnTo>
                    <a:pt x="11283" y="5985"/>
                  </a:lnTo>
                  <a:lnTo>
                    <a:pt x="11295" y="6006"/>
                  </a:lnTo>
                  <a:lnTo>
                    <a:pt x="11304" y="6027"/>
                  </a:lnTo>
                  <a:lnTo>
                    <a:pt x="11309" y="6056"/>
                  </a:lnTo>
                  <a:lnTo>
                    <a:pt x="11312" y="6088"/>
                  </a:lnTo>
                  <a:lnTo>
                    <a:pt x="11312" y="6163"/>
                  </a:lnTo>
                  <a:lnTo>
                    <a:pt x="11306" y="6202"/>
                  </a:lnTo>
                  <a:lnTo>
                    <a:pt x="11301" y="6230"/>
                  </a:lnTo>
                  <a:lnTo>
                    <a:pt x="11286" y="6259"/>
                  </a:lnTo>
                  <a:lnTo>
                    <a:pt x="11274" y="6284"/>
                  </a:lnTo>
                  <a:lnTo>
                    <a:pt x="11259" y="6309"/>
                  </a:lnTo>
                  <a:lnTo>
                    <a:pt x="11226" y="6355"/>
                  </a:lnTo>
                  <a:lnTo>
                    <a:pt x="11196" y="6394"/>
                  </a:lnTo>
                  <a:lnTo>
                    <a:pt x="11163" y="6441"/>
                  </a:lnTo>
                  <a:lnTo>
                    <a:pt x="11155" y="6466"/>
                  </a:lnTo>
                  <a:lnTo>
                    <a:pt x="11146" y="6491"/>
                  </a:lnTo>
                  <a:lnTo>
                    <a:pt x="11140" y="6519"/>
                  </a:lnTo>
                  <a:lnTo>
                    <a:pt x="11140" y="6583"/>
                  </a:lnTo>
                  <a:lnTo>
                    <a:pt x="11146" y="6619"/>
                  </a:lnTo>
                  <a:lnTo>
                    <a:pt x="11163" y="6701"/>
                  </a:lnTo>
                  <a:lnTo>
                    <a:pt x="11187" y="6790"/>
                  </a:lnTo>
                  <a:lnTo>
                    <a:pt x="11220" y="6883"/>
                  </a:lnTo>
                  <a:lnTo>
                    <a:pt x="11250" y="6983"/>
                  </a:lnTo>
                  <a:lnTo>
                    <a:pt x="11274" y="7086"/>
                  </a:lnTo>
                  <a:lnTo>
                    <a:pt x="11289" y="7136"/>
                  </a:lnTo>
                  <a:lnTo>
                    <a:pt x="11301" y="7236"/>
                  </a:lnTo>
                  <a:lnTo>
                    <a:pt x="11304" y="7286"/>
                  </a:lnTo>
                  <a:lnTo>
                    <a:pt x="11304" y="7695"/>
                  </a:lnTo>
                  <a:lnTo>
                    <a:pt x="11357" y="7610"/>
                  </a:lnTo>
                  <a:lnTo>
                    <a:pt x="11420" y="7507"/>
                  </a:lnTo>
                  <a:lnTo>
                    <a:pt x="11482" y="7389"/>
                  </a:lnTo>
                  <a:lnTo>
                    <a:pt x="11548" y="7261"/>
                  </a:lnTo>
                  <a:lnTo>
                    <a:pt x="11616" y="7125"/>
                  </a:lnTo>
                  <a:lnTo>
                    <a:pt x="11688" y="6979"/>
                  </a:lnTo>
                  <a:lnTo>
                    <a:pt x="11825" y="6672"/>
                  </a:lnTo>
                  <a:lnTo>
                    <a:pt x="11965" y="6362"/>
                  </a:lnTo>
                  <a:lnTo>
                    <a:pt x="12093" y="6059"/>
                  </a:lnTo>
                  <a:lnTo>
                    <a:pt x="12206" y="5778"/>
                  </a:lnTo>
                  <a:lnTo>
                    <a:pt x="12308" y="5539"/>
                  </a:lnTo>
                  <a:lnTo>
                    <a:pt x="12433" y="5585"/>
                  </a:lnTo>
                  <a:lnTo>
                    <a:pt x="12558" y="5625"/>
                  </a:lnTo>
                  <a:lnTo>
                    <a:pt x="12674" y="5674"/>
                  </a:lnTo>
                  <a:lnTo>
                    <a:pt x="12787" y="5724"/>
                  </a:lnTo>
                  <a:lnTo>
                    <a:pt x="12891" y="5774"/>
                  </a:lnTo>
                  <a:lnTo>
                    <a:pt x="12990" y="5828"/>
                  </a:lnTo>
                  <a:lnTo>
                    <a:pt x="13085" y="5881"/>
                  </a:lnTo>
                  <a:lnTo>
                    <a:pt x="13175" y="5938"/>
                  </a:lnTo>
                  <a:lnTo>
                    <a:pt x="13261" y="5992"/>
                  </a:lnTo>
                  <a:lnTo>
                    <a:pt x="13338" y="6045"/>
                  </a:lnTo>
                  <a:lnTo>
                    <a:pt x="13413" y="6102"/>
                  </a:lnTo>
                  <a:lnTo>
                    <a:pt x="13481" y="6156"/>
                  </a:lnTo>
                  <a:lnTo>
                    <a:pt x="13547" y="6213"/>
                  </a:lnTo>
                  <a:lnTo>
                    <a:pt x="13607" y="6266"/>
                  </a:lnTo>
                  <a:lnTo>
                    <a:pt x="13663" y="6323"/>
                  </a:lnTo>
                  <a:lnTo>
                    <a:pt x="13714" y="6377"/>
                  </a:lnTo>
                  <a:lnTo>
                    <a:pt x="13803" y="6473"/>
                  </a:lnTo>
                  <a:lnTo>
                    <a:pt x="13881" y="6569"/>
                  </a:lnTo>
                  <a:lnTo>
                    <a:pt x="13940" y="6658"/>
                  </a:lnTo>
                  <a:lnTo>
                    <a:pt x="13988" y="6733"/>
                  </a:lnTo>
                  <a:lnTo>
                    <a:pt x="14021" y="6790"/>
                  </a:lnTo>
                  <a:lnTo>
                    <a:pt x="14047" y="6840"/>
                  </a:lnTo>
                  <a:lnTo>
                    <a:pt x="14062" y="6876"/>
                  </a:lnTo>
                  <a:lnTo>
                    <a:pt x="14062" y="9499"/>
                  </a:lnTo>
                  <a:lnTo>
                    <a:pt x="7538" y="9499"/>
                  </a:lnTo>
                  <a:lnTo>
                    <a:pt x="7538" y="6876"/>
                  </a:lnTo>
                  <a:lnTo>
                    <a:pt x="7559" y="6836"/>
                  </a:lnTo>
                  <a:lnTo>
                    <a:pt x="7588" y="6787"/>
                  </a:lnTo>
                  <a:lnTo>
                    <a:pt x="7624" y="6722"/>
                  </a:lnTo>
                  <a:lnTo>
                    <a:pt x="7681" y="6644"/>
                  </a:lnTo>
                  <a:lnTo>
                    <a:pt x="7746" y="6558"/>
                  </a:lnTo>
                  <a:lnTo>
                    <a:pt x="7830" y="6459"/>
                  </a:lnTo>
                  <a:lnTo>
                    <a:pt x="7925" y="6355"/>
                  </a:lnTo>
                  <a:lnTo>
                    <a:pt x="7982" y="6298"/>
                  </a:lnTo>
                  <a:lnTo>
                    <a:pt x="8041" y="6241"/>
                  </a:lnTo>
                  <a:lnTo>
                    <a:pt x="8107" y="6184"/>
                  </a:lnTo>
                  <a:lnTo>
                    <a:pt x="8175" y="6131"/>
                  </a:lnTo>
                  <a:lnTo>
                    <a:pt x="8250" y="6074"/>
                  </a:lnTo>
                  <a:lnTo>
                    <a:pt x="8327" y="6017"/>
                  </a:lnTo>
                  <a:lnTo>
                    <a:pt x="8414" y="5956"/>
                  </a:lnTo>
                  <a:lnTo>
                    <a:pt x="8500" y="5903"/>
                  </a:lnTo>
                  <a:lnTo>
                    <a:pt x="8598" y="5846"/>
                  </a:lnTo>
                  <a:lnTo>
                    <a:pt x="8694" y="5792"/>
                  </a:lnTo>
                  <a:lnTo>
                    <a:pt x="8801" y="5742"/>
                  </a:lnTo>
                  <a:lnTo>
                    <a:pt x="8911" y="5689"/>
                  </a:lnTo>
                  <a:lnTo>
                    <a:pt x="9030" y="5639"/>
                  </a:lnTo>
                  <a:lnTo>
                    <a:pt x="9149" y="5592"/>
                  </a:lnTo>
                  <a:lnTo>
                    <a:pt x="9278" y="5546"/>
                  </a:lnTo>
                  <a:lnTo>
                    <a:pt x="9415" y="5507"/>
                  </a:lnTo>
                  <a:close/>
                  <a:moveTo>
                    <a:pt x="10720" y="0"/>
                  </a:moveTo>
                  <a:lnTo>
                    <a:pt x="10877" y="0"/>
                  </a:lnTo>
                  <a:lnTo>
                    <a:pt x="10955" y="7"/>
                  </a:lnTo>
                  <a:lnTo>
                    <a:pt x="11032" y="21"/>
                  </a:lnTo>
                  <a:lnTo>
                    <a:pt x="11109" y="36"/>
                  </a:lnTo>
                  <a:lnTo>
                    <a:pt x="11190" y="57"/>
                  </a:lnTo>
                  <a:lnTo>
                    <a:pt x="11264" y="82"/>
                  </a:lnTo>
                  <a:lnTo>
                    <a:pt x="11341" y="110"/>
                  </a:lnTo>
                  <a:lnTo>
                    <a:pt x="11413" y="142"/>
                  </a:lnTo>
                  <a:lnTo>
                    <a:pt x="11490" y="185"/>
                  </a:lnTo>
                  <a:lnTo>
                    <a:pt x="11561" y="228"/>
                  </a:lnTo>
                  <a:lnTo>
                    <a:pt x="11630" y="278"/>
                  </a:lnTo>
                  <a:lnTo>
                    <a:pt x="11698" y="331"/>
                  </a:lnTo>
                  <a:lnTo>
                    <a:pt x="11770" y="388"/>
                  </a:lnTo>
                  <a:lnTo>
                    <a:pt x="11835" y="449"/>
                  </a:lnTo>
                  <a:lnTo>
                    <a:pt x="11898" y="516"/>
                  </a:lnTo>
                  <a:lnTo>
                    <a:pt x="11960" y="587"/>
                  </a:lnTo>
                  <a:lnTo>
                    <a:pt x="12017" y="662"/>
                  </a:lnTo>
                  <a:lnTo>
                    <a:pt x="12073" y="744"/>
                  </a:lnTo>
                  <a:lnTo>
                    <a:pt x="12124" y="826"/>
                  </a:lnTo>
                  <a:lnTo>
                    <a:pt x="12177" y="918"/>
                  </a:lnTo>
                  <a:lnTo>
                    <a:pt x="12225" y="1007"/>
                  </a:lnTo>
                  <a:lnTo>
                    <a:pt x="12266" y="1107"/>
                  </a:lnTo>
                  <a:lnTo>
                    <a:pt x="12308" y="1207"/>
                  </a:lnTo>
                  <a:lnTo>
                    <a:pt x="12347" y="1314"/>
                  </a:lnTo>
                  <a:lnTo>
                    <a:pt x="12379" y="1424"/>
                  </a:lnTo>
                  <a:lnTo>
                    <a:pt x="12409" y="1541"/>
                  </a:lnTo>
                  <a:lnTo>
                    <a:pt x="12457" y="1783"/>
                  </a:lnTo>
                  <a:lnTo>
                    <a:pt x="12469" y="1912"/>
                  </a:lnTo>
                  <a:lnTo>
                    <a:pt x="12483" y="2047"/>
                  </a:lnTo>
                  <a:lnTo>
                    <a:pt x="12489" y="2186"/>
                  </a:lnTo>
                  <a:lnTo>
                    <a:pt x="12495" y="2328"/>
                  </a:lnTo>
                  <a:lnTo>
                    <a:pt x="12489" y="2431"/>
                  </a:lnTo>
                  <a:lnTo>
                    <a:pt x="12495" y="2424"/>
                  </a:lnTo>
                  <a:lnTo>
                    <a:pt x="12510" y="2431"/>
                  </a:lnTo>
                  <a:lnTo>
                    <a:pt x="12528" y="2438"/>
                  </a:lnTo>
                  <a:lnTo>
                    <a:pt x="12543" y="2456"/>
                  </a:lnTo>
                  <a:lnTo>
                    <a:pt x="12555" y="2481"/>
                  </a:lnTo>
                  <a:lnTo>
                    <a:pt x="12564" y="2506"/>
                  </a:lnTo>
                  <a:lnTo>
                    <a:pt x="12573" y="2538"/>
                  </a:lnTo>
                  <a:lnTo>
                    <a:pt x="12576" y="2574"/>
                  </a:lnTo>
                  <a:lnTo>
                    <a:pt x="12585" y="2616"/>
                  </a:lnTo>
                  <a:lnTo>
                    <a:pt x="12588" y="2705"/>
                  </a:lnTo>
                  <a:lnTo>
                    <a:pt x="12582" y="2809"/>
                  </a:lnTo>
                  <a:lnTo>
                    <a:pt x="12573" y="2923"/>
                  </a:lnTo>
                  <a:lnTo>
                    <a:pt x="12555" y="3033"/>
                  </a:lnTo>
                  <a:lnTo>
                    <a:pt x="12534" y="3150"/>
                  </a:lnTo>
                  <a:lnTo>
                    <a:pt x="12510" y="3257"/>
                  </a:lnTo>
                  <a:lnTo>
                    <a:pt x="12483" y="3360"/>
                  </a:lnTo>
                  <a:lnTo>
                    <a:pt x="12454" y="3449"/>
                  </a:lnTo>
                  <a:lnTo>
                    <a:pt x="12436" y="3492"/>
                  </a:lnTo>
                  <a:lnTo>
                    <a:pt x="12418" y="3531"/>
                  </a:lnTo>
                  <a:lnTo>
                    <a:pt x="12400" y="3563"/>
                  </a:lnTo>
                  <a:lnTo>
                    <a:pt x="12382" y="3592"/>
                  </a:lnTo>
                  <a:lnTo>
                    <a:pt x="12362" y="3613"/>
                  </a:lnTo>
                  <a:lnTo>
                    <a:pt x="12347" y="3627"/>
                  </a:lnTo>
                  <a:lnTo>
                    <a:pt x="12326" y="3638"/>
                  </a:lnTo>
                  <a:lnTo>
                    <a:pt x="12305" y="3642"/>
                  </a:lnTo>
                  <a:lnTo>
                    <a:pt x="12302" y="3642"/>
                  </a:lnTo>
                  <a:lnTo>
                    <a:pt x="12243" y="3837"/>
                  </a:lnTo>
                  <a:lnTo>
                    <a:pt x="12174" y="4026"/>
                  </a:lnTo>
                  <a:lnTo>
                    <a:pt x="12100" y="4208"/>
                  </a:lnTo>
                  <a:lnTo>
                    <a:pt x="12025" y="4386"/>
                  </a:lnTo>
                  <a:lnTo>
                    <a:pt x="11939" y="4549"/>
                  </a:lnTo>
                  <a:lnTo>
                    <a:pt x="11898" y="4635"/>
                  </a:lnTo>
                  <a:lnTo>
                    <a:pt x="11847" y="4713"/>
                  </a:lnTo>
                  <a:lnTo>
                    <a:pt x="11802" y="4788"/>
                  </a:lnTo>
                  <a:lnTo>
                    <a:pt x="11755" y="4856"/>
                  </a:lnTo>
                  <a:lnTo>
                    <a:pt x="11710" y="4927"/>
                  </a:lnTo>
                  <a:lnTo>
                    <a:pt x="11660" y="4994"/>
                  </a:lnTo>
                  <a:lnTo>
                    <a:pt x="11609" y="5058"/>
                  </a:lnTo>
                  <a:lnTo>
                    <a:pt x="11558" y="5119"/>
                  </a:lnTo>
                  <a:lnTo>
                    <a:pt x="11505" y="5176"/>
                  </a:lnTo>
                  <a:lnTo>
                    <a:pt x="11454" y="5229"/>
                  </a:lnTo>
                  <a:lnTo>
                    <a:pt x="11404" y="5279"/>
                  </a:lnTo>
                  <a:lnTo>
                    <a:pt x="11350" y="5325"/>
                  </a:lnTo>
                  <a:lnTo>
                    <a:pt x="11297" y="5368"/>
                  </a:lnTo>
                  <a:lnTo>
                    <a:pt x="11240" y="5407"/>
                  </a:lnTo>
                  <a:lnTo>
                    <a:pt x="11184" y="5439"/>
                  </a:lnTo>
                  <a:lnTo>
                    <a:pt x="11133" y="5471"/>
                  </a:lnTo>
                  <a:lnTo>
                    <a:pt x="11077" y="5496"/>
                  </a:lnTo>
                  <a:lnTo>
                    <a:pt x="11023" y="5518"/>
                  </a:lnTo>
                  <a:lnTo>
                    <a:pt x="10964" y="5535"/>
                  </a:lnTo>
                  <a:lnTo>
                    <a:pt x="10910" y="5546"/>
                  </a:lnTo>
                  <a:lnTo>
                    <a:pt x="10854" y="5557"/>
                  </a:lnTo>
                  <a:lnTo>
                    <a:pt x="10797" y="5560"/>
                  </a:lnTo>
                  <a:lnTo>
                    <a:pt x="10744" y="5557"/>
                  </a:lnTo>
                  <a:lnTo>
                    <a:pt x="10687" y="5546"/>
                  </a:lnTo>
                  <a:lnTo>
                    <a:pt x="10633" y="5535"/>
                  </a:lnTo>
                  <a:lnTo>
                    <a:pt x="10574" y="5518"/>
                  </a:lnTo>
                  <a:lnTo>
                    <a:pt x="10517" y="5496"/>
                  </a:lnTo>
                  <a:lnTo>
                    <a:pt x="10464" y="5471"/>
                  </a:lnTo>
                  <a:lnTo>
                    <a:pt x="10407" y="5439"/>
                  </a:lnTo>
                  <a:lnTo>
                    <a:pt x="10357" y="5407"/>
                  </a:lnTo>
                  <a:lnTo>
                    <a:pt x="10300" y="5368"/>
                  </a:lnTo>
                  <a:lnTo>
                    <a:pt x="10247" y="5325"/>
                  </a:lnTo>
                  <a:lnTo>
                    <a:pt x="10193" y="5279"/>
                  </a:lnTo>
                  <a:lnTo>
                    <a:pt x="10140" y="5229"/>
                  </a:lnTo>
                  <a:lnTo>
                    <a:pt x="10086" y="5176"/>
                  </a:lnTo>
                  <a:lnTo>
                    <a:pt x="10036" y="5119"/>
                  </a:lnTo>
                  <a:lnTo>
                    <a:pt x="9985" y="5055"/>
                  </a:lnTo>
                  <a:lnTo>
                    <a:pt x="9934" y="4994"/>
                  </a:lnTo>
                  <a:lnTo>
                    <a:pt x="9887" y="4927"/>
                  </a:lnTo>
                  <a:lnTo>
                    <a:pt x="9839" y="4856"/>
                  </a:lnTo>
                  <a:lnTo>
                    <a:pt x="9792" y="4781"/>
                  </a:lnTo>
                  <a:lnTo>
                    <a:pt x="9744" y="4710"/>
                  </a:lnTo>
                  <a:lnTo>
                    <a:pt x="9700" y="4631"/>
                  </a:lnTo>
                  <a:lnTo>
                    <a:pt x="9655" y="4546"/>
                  </a:lnTo>
                  <a:lnTo>
                    <a:pt x="9572" y="4382"/>
                  </a:lnTo>
                  <a:lnTo>
                    <a:pt x="9491" y="4204"/>
                  </a:lnTo>
                  <a:lnTo>
                    <a:pt x="9420" y="4019"/>
                  </a:lnTo>
                  <a:lnTo>
                    <a:pt x="9354" y="3827"/>
                  </a:lnTo>
                  <a:lnTo>
                    <a:pt x="9295" y="3635"/>
                  </a:lnTo>
                  <a:lnTo>
                    <a:pt x="9274" y="3624"/>
                  </a:lnTo>
                  <a:lnTo>
                    <a:pt x="9256" y="3613"/>
                  </a:lnTo>
                  <a:lnTo>
                    <a:pt x="9236" y="3595"/>
                  </a:lnTo>
                  <a:lnTo>
                    <a:pt x="9221" y="3570"/>
                  </a:lnTo>
                  <a:lnTo>
                    <a:pt x="9203" y="3542"/>
                  </a:lnTo>
                  <a:lnTo>
                    <a:pt x="9182" y="3514"/>
                  </a:lnTo>
                  <a:lnTo>
                    <a:pt x="9149" y="3435"/>
                  </a:lnTo>
                  <a:lnTo>
                    <a:pt x="9120" y="3346"/>
                  </a:lnTo>
                  <a:lnTo>
                    <a:pt x="9096" y="3250"/>
                  </a:lnTo>
                  <a:lnTo>
                    <a:pt x="9072" y="3147"/>
                  </a:lnTo>
                  <a:lnTo>
                    <a:pt x="9054" y="3036"/>
                  </a:lnTo>
                  <a:lnTo>
                    <a:pt x="9039" y="2930"/>
                  </a:lnTo>
                  <a:lnTo>
                    <a:pt x="9030" y="2823"/>
                  </a:lnTo>
                  <a:lnTo>
                    <a:pt x="9027" y="2723"/>
                  </a:lnTo>
                  <a:lnTo>
                    <a:pt x="9030" y="2638"/>
                  </a:lnTo>
                  <a:lnTo>
                    <a:pt x="9036" y="2559"/>
                  </a:lnTo>
                  <a:lnTo>
                    <a:pt x="9042" y="2524"/>
                  </a:lnTo>
                  <a:lnTo>
                    <a:pt x="9054" y="2499"/>
                  </a:lnTo>
                  <a:lnTo>
                    <a:pt x="9063" y="2474"/>
                  </a:lnTo>
                  <a:lnTo>
                    <a:pt x="9075" y="2456"/>
                  </a:lnTo>
                  <a:lnTo>
                    <a:pt x="9093" y="2442"/>
                  </a:lnTo>
                  <a:lnTo>
                    <a:pt x="9105" y="2438"/>
                  </a:lnTo>
                  <a:lnTo>
                    <a:pt x="9105" y="2186"/>
                  </a:lnTo>
                  <a:lnTo>
                    <a:pt x="9114" y="2047"/>
                  </a:lnTo>
                  <a:lnTo>
                    <a:pt x="9125" y="1912"/>
                  </a:lnTo>
                  <a:lnTo>
                    <a:pt x="9143" y="1783"/>
                  </a:lnTo>
                  <a:lnTo>
                    <a:pt x="9164" y="1662"/>
                  </a:lnTo>
                  <a:lnTo>
                    <a:pt x="9188" y="1541"/>
                  </a:lnTo>
                  <a:lnTo>
                    <a:pt x="9221" y="1424"/>
                  </a:lnTo>
                  <a:lnTo>
                    <a:pt x="9250" y="1314"/>
                  </a:lnTo>
                  <a:lnTo>
                    <a:pt x="9289" y="1207"/>
                  </a:lnTo>
                  <a:lnTo>
                    <a:pt x="9331" y="1107"/>
                  </a:lnTo>
                  <a:lnTo>
                    <a:pt x="9375" y="1007"/>
                  </a:lnTo>
                  <a:lnTo>
                    <a:pt x="9420" y="918"/>
                  </a:lnTo>
                  <a:lnTo>
                    <a:pt x="9470" y="826"/>
                  </a:lnTo>
                  <a:lnTo>
                    <a:pt x="9524" y="744"/>
                  </a:lnTo>
                  <a:lnTo>
                    <a:pt x="9584" y="662"/>
                  </a:lnTo>
                  <a:lnTo>
                    <a:pt x="9640" y="587"/>
                  </a:lnTo>
                  <a:lnTo>
                    <a:pt x="9700" y="516"/>
                  </a:lnTo>
                  <a:lnTo>
                    <a:pt x="9765" y="449"/>
                  </a:lnTo>
                  <a:lnTo>
                    <a:pt x="9830" y="388"/>
                  </a:lnTo>
                  <a:lnTo>
                    <a:pt x="9896" y="331"/>
                  </a:lnTo>
                  <a:lnTo>
                    <a:pt x="9964" y="278"/>
                  </a:lnTo>
                  <a:lnTo>
                    <a:pt x="10039" y="228"/>
                  </a:lnTo>
                  <a:lnTo>
                    <a:pt x="10110" y="185"/>
                  </a:lnTo>
                  <a:lnTo>
                    <a:pt x="10184" y="142"/>
                  </a:lnTo>
                  <a:lnTo>
                    <a:pt x="10256" y="110"/>
                  </a:lnTo>
                  <a:lnTo>
                    <a:pt x="10333" y="82"/>
                  </a:lnTo>
                  <a:lnTo>
                    <a:pt x="10407" y="57"/>
                  </a:lnTo>
                  <a:lnTo>
                    <a:pt x="10488" y="36"/>
                  </a:lnTo>
                  <a:lnTo>
                    <a:pt x="10562" y="21"/>
                  </a:lnTo>
                  <a:lnTo>
                    <a:pt x="10642" y="7"/>
                  </a:lnTo>
                  <a:lnTo>
                    <a:pt x="10720" y="0"/>
                  </a:lnTo>
                  <a:close/>
                </a:path>
              </a:pathLst>
            </a:custGeom>
            <a:solidFill>
              <a:srgbClr val="CCE8CF"/>
            </a:solidFill>
            <a:ln w="12700" cap="flat">
              <a:noFill/>
              <a:miter lim="400000"/>
            </a:ln>
            <a:effectLst/>
          </p:spPr>
          <p:txBody>
            <a:bodyPr wrap="square" lIns="45718" tIns="45718" rIns="45718" bIns="45718" numCol="1" anchor="ctr">
              <a:noAutofit/>
            </a:bodyPr>
            <a:lstStyle/>
            <a:p>
              <a:pPr algn="ctr">
                <a:defRPr>
                  <a:solidFill>
                    <a:srgbClr val="FFFFFF"/>
                  </a:solidFill>
                </a:defRPr>
              </a:pPr>
            </a:p>
          </p:txBody>
        </p:sp>
      </p:grpSp>
      <p:grpSp>
        <p:nvGrpSpPr>
          <p:cNvPr id="179" name="组合 26"/>
          <p:cNvGrpSpPr/>
          <p:nvPr/>
        </p:nvGrpSpPr>
        <p:grpSpPr>
          <a:xfrm>
            <a:off x="4895599" y="2537835"/>
            <a:ext cx="576004" cy="576004"/>
            <a:chOff x="0" y="0"/>
            <a:chExt cx="576003" cy="576003"/>
          </a:xfrm>
        </p:grpSpPr>
        <p:sp>
          <p:nvSpPr>
            <p:cNvPr id="177" name="MH_Title_1"/>
            <p:cNvSpPr/>
            <p:nvPr/>
          </p:nvSpPr>
          <p:spPr>
            <a:xfrm>
              <a:off x="-1" y="-1"/>
              <a:ext cx="576004" cy="576004"/>
            </a:xfrm>
            <a:prstGeom prst="ellipse">
              <a:avLst/>
            </a:prstGeom>
            <a:solidFill>
              <a:schemeClr val="accent2"/>
            </a:solidFill>
            <a:ln w="12700" cap="flat">
              <a:noFill/>
              <a:miter lim="400000"/>
            </a:ln>
            <a:effectLst/>
          </p:spPr>
          <p:txBody>
            <a:bodyPr wrap="square" lIns="45718" tIns="45718" rIns="45718" bIns="45718" numCol="1" anchor="ctr">
              <a:noAutofit/>
            </a:bodyPr>
            <a:lstStyle/>
            <a:p>
              <a:pPr algn="ctr">
                <a:defRPr sz="2700">
                  <a:solidFill>
                    <a:srgbClr val="CCE8CF"/>
                  </a:solidFill>
                  <a:latin typeface="Impact"/>
                  <a:ea typeface="Impact"/>
                  <a:cs typeface="Impact"/>
                  <a:sym typeface="Impact"/>
                </a:defRPr>
              </a:pPr>
            </a:p>
          </p:txBody>
        </p:sp>
        <p:sp>
          <p:nvSpPr>
            <p:cNvPr id="178" name="KSO_Shape"/>
            <p:cNvSpPr/>
            <p:nvPr/>
          </p:nvSpPr>
          <p:spPr>
            <a:xfrm>
              <a:off x="78245" y="143264"/>
              <a:ext cx="401684" cy="2898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530" y="13014"/>
                  </a:moveTo>
                  <a:lnTo>
                    <a:pt x="6201" y="13014"/>
                  </a:lnTo>
                  <a:lnTo>
                    <a:pt x="6177" y="13059"/>
                  </a:lnTo>
                  <a:lnTo>
                    <a:pt x="6152" y="13104"/>
                  </a:lnTo>
                  <a:lnTo>
                    <a:pt x="6128" y="13155"/>
                  </a:lnTo>
                  <a:lnTo>
                    <a:pt x="6101" y="13209"/>
                  </a:lnTo>
                  <a:lnTo>
                    <a:pt x="3107" y="20001"/>
                  </a:lnTo>
                  <a:lnTo>
                    <a:pt x="3107" y="20066"/>
                  </a:lnTo>
                  <a:lnTo>
                    <a:pt x="3109" y="20094"/>
                  </a:lnTo>
                  <a:lnTo>
                    <a:pt x="3111" y="20114"/>
                  </a:lnTo>
                  <a:lnTo>
                    <a:pt x="18506" y="20134"/>
                  </a:lnTo>
                  <a:lnTo>
                    <a:pt x="18508" y="20109"/>
                  </a:lnTo>
                  <a:lnTo>
                    <a:pt x="18512" y="20083"/>
                  </a:lnTo>
                  <a:lnTo>
                    <a:pt x="18514" y="20049"/>
                  </a:lnTo>
                  <a:lnTo>
                    <a:pt x="18512" y="20010"/>
                  </a:lnTo>
                  <a:lnTo>
                    <a:pt x="15560" y="13234"/>
                  </a:lnTo>
                  <a:lnTo>
                    <a:pt x="15489" y="13116"/>
                  </a:lnTo>
                  <a:lnTo>
                    <a:pt x="15425" y="13014"/>
                  </a:lnTo>
                  <a:lnTo>
                    <a:pt x="16121" y="13014"/>
                  </a:lnTo>
                  <a:lnTo>
                    <a:pt x="19428" y="20256"/>
                  </a:lnTo>
                  <a:lnTo>
                    <a:pt x="19428" y="21594"/>
                  </a:lnTo>
                  <a:lnTo>
                    <a:pt x="19411" y="21600"/>
                  </a:lnTo>
                  <a:lnTo>
                    <a:pt x="19391" y="21600"/>
                  </a:lnTo>
                  <a:lnTo>
                    <a:pt x="2219" y="21580"/>
                  </a:lnTo>
                  <a:lnTo>
                    <a:pt x="2197" y="21577"/>
                  </a:lnTo>
                  <a:lnTo>
                    <a:pt x="2172" y="21575"/>
                  </a:lnTo>
                  <a:lnTo>
                    <a:pt x="2172" y="20290"/>
                  </a:lnTo>
                  <a:lnTo>
                    <a:pt x="5530" y="13014"/>
                  </a:lnTo>
                  <a:close/>
                  <a:moveTo>
                    <a:pt x="20465" y="8388"/>
                  </a:moveTo>
                  <a:lnTo>
                    <a:pt x="20535" y="8439"/>
                  </a:lnTo>
                  <a:lnTo>
                    <a:pt x="20608" y="8499"/>
                  </a:lnTo>
                  <a:lnTo>
                    <a:pt x="20645" y="8532"/>
                  </a:lnTo>
                  <a:lnTo>
                    <a:pt x="20684" y="8572"/>
                  </a:lnTo>
                  <a:lnTo>
                    <a:pt x="20720" y="8609"/>
                  </a:lnTo>
                  <a:lnTo>
                    <a:pt x="20759" y="8651"/>
                  </a:lnTo>
                  <a:lnTo>
                    <a:pt x="20798" y="8696"/>
                  </a:lnTo>
                  <a:lnTo>
                    <a:pt x="20837" y="8747"/>
                  </a:lnTo>
                  <a:lnTo>
                    <a:pt x="20874" y="8795"/>
                  </a:lnTo>
                  <a:lnTo>
                    <a:pt x="20912" y="8852"/>
                  </a:lnTo>
                  <a:lnTo>
                    <a:pt x="20951" y="8909"/>
                  </a:lnTo>
                  <a:lnTo>
                    <a:pt x="20988" y="8968"/>
                  </a:lnTo>
                  <a:lnTo>
                    <a:pt x="21027" y="9036"/>
                  </a:lnTo>
                  <a:lnTo>
                    <a:pt x="21063" y="9101"/>
                  </a:lnTo>
                  <a:lnTo>
                    <a:pt x="21098" y="9172"/>
                  </a:lnTo>
                  <a:lnTo>
                    <a:pt x="21135" y="9242"/>
                  </a:lnTo>
                  <a:lnTo>
                    <a:pt x="21169" y="9319"/>
                  </a:lnTo>
                  <a:lnTo>
                    <a:pt x="21204" y="9398"/>
                  </a:lnTo>
                  <a:lnTo>
                    <a:pt x="21237" y="9486"/>
                  </a:lnTo>
                  <a:lnTo>
                    <a:pt x="21267" y="9570"/>
                  </a:lnTo>
                  <a:lnTo>
                    <a:pt x="21300" y="9661"/>
                  </a:lnTo>
                  <a:lnTo>
                    <a:pt x="21329" y="9754"/>
                  </a:lnTo>
                  <a:lnTo>
                    <a:pt x="21357" y="9853"/>
                  </a:lnTo>
                  <a:lnTo>
                    <a:pt x="21384" y="9952"/>
                  </a:lnTo>
                  <a:lnTo>
                    <a:pt x="21408" y="10057"/>
                  </a:lnTo>
                  <a:lnTo>
                    <a:pt x="21431" y="10164"/>
                  </a:lnTo>
                  <a:lnTo>
                    <a:pt x="21451" y="10275"/>
                  </a:lnTo>
                  <a:lnTo>
                    <a:pt x="21473" y="10391"/>
                  </a:lnTo>
                  <a:lnTo>
                    <a:pt x="21490" y="10512"/>
                  </a:lnTo>
                  <a:lnTo>
                    <a:pt x="21506" y="10634"/>
                  </a:lnTo>
                  <a:lnTo>
                    <a:pt x="21524" y="11429"/>
                  </a:lnTo>
                  <a:lnTo>
                    <a:pt x="21543" y="12246"/>
                  </a:lnTo>
                  <a:lnTo>
                    <a:pt x="21557" y="13120"/>
                  </a:lnTo>
                  <a:lnTo>
                    <a:pt x="21571" y="14065"/>
                  </a:lnTo>
                  <a:lnTo>
                    <a:pt x="21584" y="15114"/>
                  </a:lnTo>
                  <a:lnTo>
                    <a:pt x="21592" y="16296"/>
                  </a:lnTo>
                  <a:lnTo>
                    <a:pt x="21598" y="17628"/>
                  </a:lnTo>
                  <a:lnTo>
                    <a:pt x="21600" y="19139"/>
                  </a:lnTo>
                  <a:lnTo>
                    <a:pt x="19547" y="19139"/>
                  </a:lnTo>
                  <a:lnTo>
                    <a:pt x="17205" y="14124"/>
                  </a:lnTo>
                  <a:lnTo>
                    <a:pt x="17260" y="13728"/>
                  </a:lnTo>
                  <a:lnTo>
                    <a:pt x="17309" y="13380"/>
                  </a:lnTo>
                  <a:lnTo>
                    <a:pt x="17358" y="13069"/>
                  </a:lnTo>
                  <a:lnTo>
                    <a:pt x="17400" y="12800"/>
                  </a:lnTo>
                  <a:lnTo>
                    <a:pt x="17443" y="12560"/>
                  </a:lnTo>
                  <a:lnTo>
                    <a:pt x="17480" y="12348"/>
                  </a:lnTo>
                  <a:lnTo>
                    <a:pt x="17519" y="12156"/>
                  </a:lnTo>
                  <a:lnTo>
                    <a:pt x="17556" y="11983"/>
                  </a:lnTo>
                  <a:lnTo>
                    <a:pt x="17625" y="11666"/>
                  </a:lnTo>
                  <a:lnTo>
                    <a:pt x="17694" y="11361"/>
                  </a:lnTo>
                  <a:lnTo>
                    <a:pt x="17729" y="11197"/>
                  </a:lnTo>
                  <a:lnTo>
                    <a:pt x="17768" y="11024"/>
                  </a:lnTo>
                  <a:lnTo>
                    <a:pt x="17807" y="10832"/>
                  </a:lnTo>
                  <a:lnTo>
                    <a:pt x="17849" y="10617"/>
                  </a:lnTo>
                  <a:lnTo>
                    <a:pt x="17858" y="10577"/>
                  </a:lnTo>
                  <a:lnTo>
                    <a:pt x="17890" y="10464"/>
                  </a:lnTo>
                  <a:lnTo>
                    <a:pt x="17939" y="10300"/>
                  </a:lnTo>
                  <a:lnTo>
                    <a:pt x="17974" y="10201"/>
                  </a:lnTo>
                  <a:lnTo>
                    <a:pt x="18009" y="10094"/>
                  </a:lnTo>
                  <a:lnTo>
                    <a:pt x="18049" y="9978"/>
                  </a:lnTo>
                  <a:lnTo>
                    <a:pt x="18094" y="9859"/>
                  </a:lnTo>
                  <a:lnTo>
                    <a:pt x="18145" y="9737"/>
                  </a:lnTo>
                  <a:lnTo>
                    <a:pt x="18200" y="9613"/>
                  </a:lnTo>
                  <a:lnTo>
                    <a:pt x="18257" y="9491"/>
                  </a:lnTo>
                  <a:lnTo>
                    <a:pt x="18319" y="9370"/>
                  </a:lnTo>
                  <a:lnTo>
                    <a:pt x="18386" y="9254"/>
                  </a:lnTo>
                  <a:lnTo>
                    <a:pt x="18419" y="9197"/>
                  </a:lnTo>
                  <a:lnTo>
                    <a:pt x="18455" y="9141"/>
                  </a:lnTo>
                  <a:lnTo>
                    <a:pt x="18460" y="9141"/>
                  </a:lnTo>
                  <a:lnTo>
                    <a:pt x="18462" y="9160"/>
                  </a:lnTo>
                  <a:lnTo>
                    <a:pt x="18460" y="9197"/>
                  </a:lnTo>
                  <a:lnTo>
                    <a:pt x="18457" y="9248"/>
                  </a:lnTo>
                  <a:lnTo>
                    <a:pt x="18441" y="9395"/>
                  </a:lnTo>
                  <a:lnTo>
                    <a:pt x="18417" y="9590"/>
                  </a:lnTo>
                  <a:lnTo>
                    <a:pt x="18349" y="10091"/>
                  </a:lnTo>
                  <a:lnTo>
                    <a:pt x="18270" y="10673"/>
                  </a:lnTo>
                  <a:lnTo>
                    <a:pt x="18115" y="11745"/>
                  </a:lnTo>
                  <a:lnTo>
                    <a:pt x="18088" y="11941"/>
                  </a:lnTo>
                  <a:lnTo>
                    <a:pt x="18068" y="12082"/>
                  </a:lnTo>
                  <a:lnTo>
                    <a:pt x="18062" y="12167"/>
                  </a:lnTo>
                  <a:lnTo>
                    <a:pt x="18060" y="12178"/>
                  </a:lnTo>
                  <a:lnTo>
                    <a:pt x="18062" y="12181"/>
                  </a:lnTo>
                  <a:lnTo>
                    <a:pt x="18064" y="12175"/>
                  </a:lnTo>
                  <a:lnTo>
                    <a:pt x="18172" y="11876"/>
                  </a:lnTo>
                  <a:lnTo>
                    <a:pt x="18284" y="11573"/>
                  </a:lnTo>
                  <a:lnTo>
                    <a:pt x="18400" y="11276"/>
                  </a:lnTo>
                  <a:lnTo>
                    <a:pt x="18517" y="10985"/>
                  </a:lnTo>
                  <a:lnTo>
                    <a:pt x="18639" y="10699"/>
                  </a:lnTo>
                  <a:lnTo>
                    <a:pt x="18759" y="10425"/>
                  </a:lnTo>
                  <a:lnTo>
                    <a:pt x="18878" y="10159"/>
                  </a:lnTo>
                  <a:lnTo>
                    <a:pt x="18998" y="9916"/>
                  </a:lnTo>
                  <a:lnTo>
                    <a:pt x="19110" y="9684"/>
                  </a:lnTo>
                  <a:lnTo>
                    <a:pt x="19217" y="9471"/>
                  </a:lnTo>
                  <a:lnTo>
                    <a:pt x="19321" y="9279"/>
                  </a:lnTo>
                  <a:lnTo>
                    <a:pt x="19415" y="9115"/>
                  </a:lnTo>
                  <a:lnTo>
                    <a:pt x="19500" y="8971"/>
                  </a:lnTo>
                  <a:lnTo>
                    <a:pt x="19541" y="8909"/>
                  </a:lnTo>
                  <a:lnTo>
                    <a:pt x="19578" y="8855"/>
                  </a:lnTo>
                  <a:lnTo>
                    <a:pt x="19610" y="8810"/>
                  </a:lnTo>
                  <a:lnTo>
                    <a:pt x="19641" y="8773"/>
                  </a:lnTo>
                  <a:lnTo>
                    <a:pt x="19672" y="8745"/>
                  </a:lnTo>
                  <a:lnTo>
                    <a:pt x="19694" y="8719"/>
                  </a:lnTo>
                  <a:lnTo>
                    <a:pt x="19786" y="8654"/>
                  </a:lnTo>
                  <a:lnTo>
                    <a:pt x="19880" y="8592"/>
                  </a:lnTo>
                  <a:lnTo>
                    <a:pt x="19974" y="8538"/>
                  </a:lnTo>
                  <a:lnTo>
                    <a:pt x="20023" y="8513"/>
                  </a:lnTo>
                  <a:lnTo>
                    <a:pt x="20121" y="8473"/>
                  </a:lnTo>
                  <a:lnTo>
                    <a:pt x="20167" y="8453"/>
                  </a:lnTo>
                  <a:lnTo>
                    <a:pt x="20216" y="8436"/>
                  </a:lnTo>
                  <a:lnTo>
                    <a:pt x="20267" y="8422"/>
                  </a:lnTo>
                  <a:lnTo>
                    <a:pt x="20314" y="8408"/>
                  </a:lnTo>
                  <a:lnTo>
                    <a:pt x="20416" y="8397"/>
                  </a:lnTo>
                  <a:lnTo>
                    <a:pt x="20465" y="8388"/>
                  </a:lnTo>
                  <a:close/>
                  <a:moveTo>
                    <a:pt x="1135" y="8388"/>
                  </a:moveTo>
                  <a:lnTo>
                    <a:pt x="1184" y="8397"/>
                  </a:lnTo>
                  <a:lnTo>
                    <a:pt x="1286" y="8408"/>
                  </a:lnTo>
                  <a:lnTo>
                    <a:pt x="1335" y="8422"/>
                  </a:lnTo>
                  <a:lnTo>
                    <a:pt x="1381" y="8436"/>
                  </a:lnTo>
                  <a:lnTo>
                    <a:pt x="1433" y="8453"/>
                  </a:lnTo>
                  <a:lnTo>
                    <a:pt x="1479" y="8473"/>
                  </a:lnTo>
                  <a:lnTo>
                    <a:pt x="1530" y="8493"/>
                  </a:lnTo>
                  <a:lnTo>
                    <a:pt x="1577" y="8513"/>
                  </a:lnTo>
                  <a:lnTo>
                    <a:pt x="1626" y="8538"/>
                  </a:lnTo>
                  <a:lnTo>
                    <a:pt x="1722" y="8592"/>
                  </a:lnTo>
                  <a:lnTo>
                    <a:pt x="1814" y="8654"/>
                  </a:lnTo>
                  <a:lnTo>
                    <a:pt x="1906" y="8719"/>
                  </a:lnTo>
                  <a:lnTo>
                    <a:pt x="1932" y="8745"/>
                  </a:lnTo>
                  <a:lnTo>
                    <a:pt x="1957" y="8773"/>
                  </a:lnTo>
                  <a:lnTo>
                    <a:pt x="1990" y="8810"/>
                  </a:lnTo>
                  <a:lnTo>
                    <a:pt x="2022" y="8855"/>
                  </a:lnTo>
                  <a:lnTo>
                    <a:pt x="2061" y="8909"/>
                  </a:lnTo>
                  <a:lnTo>
                    <a:pt x="2100" y="8971"/>
                  </a:lnTo>
                  <a:lnTo>
                    <a:pt x="2185" y="9115"/>
                  </a:lnTo>
                  <a:lnTo>
                    <a:pt x="2279" y="9279"/>
                  </a:lnTo>
                  <a:lnTo>
                    <a:pt x="2383" y="9471"/>
                  </a:lnTo>
                  <a:lnTo>
                    <a:pt x="2490" y="9684"/>
                  </a:lnTo>
                  <a:lnTo>
                    <a:pt x="2606" y="9916"/>
                  </a:lnTo>
                  <a:lnTo>
                    <a:pt x="2722" y="10159"/>
                  </a:lnTo>
                  <a:lnTo>
                    <a:pt x="2841" y="10425"/>
                  </a:lnTo>
                  <a:lnTo>
                    <a:pt x="2961" y="10699"/>
                  </a:lnTo>
                  <a:lnTo>
                    <a:pt x="3083" y="10985"/>
                  </a:lnTo>
                  <a:lnTo>
                    <a:pt x="3202" y="11276"/>
                  </a:lnTo>
                  <a:lnTo>
                    <a:pt x="3316" y="11573"/>
                  </a:lnTo>
                  <a:lnTo>
                    <a:pt x="3430" y="11876"/>
                  </a:lnTo>
                  <a:lnTo>
                    <a:pt x="3538" y="12175"/>
                  </a:lnTo>
                  <a:lnTo>
                    <a:pt x="3538" y="12181"/>
                  </a:lnTo>
                  <a:lnTo>
                    <a:pt x="3540" y="12178"/>
                  </a:lnTo>
                  <a:lnTo>
                    <a:pt x="3540" y="12167"/>
                  </a:lnTo>
                  <a:lnTo>
                    <a:pt x="3532" y="12082"/>
                  </a:lnTo>
                  <a:lnTo>
                    <a:pt x="3512" y="11941"/>
                  </a:lnTo>
                  <a:lnTo>
                    <a:pt x="3485" y="11745"/>
                  </a:lnTo>
                  <a:lnTo>
                    <a:pt x="3334" y="10673"/>
                  </a:lnTo>
                  <a:lnTo>
                    <a:pt x="3251" y="10091"/>
                  </a:lnTo>
                  <a:lnTo>
                    <a:pt x="3183" y="9590"/>
                  </a:lnTo>
                  <a:lnTo>
                    <a:pt x="3159" y="9395"/>
                  </a:lnTo>
                  <a:lnTo>
                    <a:pt x="3145" y="9248"/>
                  </a:lnTo>
                  <a:lnTo>
                    <a:pt x="3140" y="9197"/>
                  </a:lnTo>
                  <a:lnTo>
                    <a:pt x="3138" y="9160"/>
                  </a:lnTo>
                  <a:lnTo>
                    <a:pt x="3140" y="9141"/>
                  </a:lnTo>
                  <a:lnTo>
                    <a:pt x="3145" y="9141"/>
                  </a:lnTo>
                  <a:lnTo>
                    <a:pt x="3181" y="9197"/>
                  </a:lnTo>
                  <a:lnTo>
                    <a:pt x="3214" y="9254"/>
                  </a:lnTo>
                  <a:lnTo>
                    <a:pt x="3281" y="9370"/>
                  </a:lnTo>
                  <a:lnTo>
                    <a:pt x="3343" y="9491"/>
                  </a:lnTo>
                  <a:lnTo>
                    <a:pt x="3400" y="9613"/>
                  </a:lnTo>
                  <a:lnTo>
                    <a:pt x="3455" y="9737"/>
                  </a:lnTo>
                  <a:lnTo>
                    <a:pt x="3506" y="9859"/>
                  </a:lnTo>
                  <a:lnTo>
                    <a:pt x="3551" y="9978"/>
                  </a:lnTo>
                  <a:lnTo>
                    <a:pt x="3591" y="10094"/>
                  </a:lnTo>
                  <a:lnTo>
                    <a:pt x="3630" y="10201"/>
                  </a:lnTo>
                  <a:lnTo>
                    <a:pt x="3661" y="10300"/>
                  </a:lnTo>
                  <a:lnTo>
                    <a:pt x="3710" y="10464"/>
                  </a:lnTo>
                  <a:lnTo>
                    <a:pt x="3742" y="10577"/>
                  </a:lnTo>
                  <a:lnTo>
                    <a:pt x="3753" y="10617"/>
                  </a:lnTo>
                  <a:lnTo>
                    <a:pt x="3793" y="10832"/>
                  </a:lnTo>
                  <a:lnTo>
                    <a:pt x="3832" y="11024"/>
                  </a:lnTo>
                  <a:lnTo>
                    <a:pt x="3871" y="11197"/>
                  </a:lnTo>
                  <a:lnTo>
                    <a:pt x="3906" y="11361"/>
                  </a:lnTo>
                  <a:lnTo>
                    <a:pt x="3975" y="11666"/>
                  </a:lnTo>
                  <a:lnTo>
                    <a:pt x="4047" y="11983"/>
                  </a:lnTo>
                  <a:lnTo>
                    <a:pt x="4083" y="12156"/>
                  </a:lnTo>
                  <a:lnTo>
                    <a:pt x="4118" y="12348"/>
                  </a:lnTo>
                  <a:lnTo>
                    <a:pt x="4159" y="12560"/>
                  </a:lnTo>
                  <a:lnTo>
                    <a:pt x="4200" y="12800"/>
                  </a:lnTo>
                  <a:lnTo>
                    <a:pt x="4242" y="13069"/>
                  </a:lnTo>
                  <a:lnTo>
                    <a:pt x="4291" y="13380"/>
                  </a:lnTo>
                  <a:lnTo>
                    <a:pt x="4340" y="13728"/>
                  </a:lnTo>
                  <a:lnTo>
                    <a:pt x="4395" y="14124"/>
                  </a:lnTo>
                  <a:lnTo>
                    <a:pt x="2055" y="19139"/>
                  </a:lnTo>
                  <a:lnTo>
                    <a:pt x="0" y="19139"/>
                  </a:lnTo>
                  <a:lnTo>
                    <a:pt x="2" y="17628"/>
                  </a:lnTo>
                  <a:lnTo>
                    <a:pt x="6" y="16296"/>
                  </a:lnTo>
                  <a:lnTo>
                    <a:pt x="16" y="15114"/>
                  </a:lnTo>
                  <a:lnTo>
                    <a:pt x="29" y="14065"/>
                  </a:lnTo>
                  <a:lnTo>
                    <a:pt x="43" y="13120"/>
                  </a:lnTo>
                  <a:lnTo>
                    <a:pt x="57" y="12246"/>
                  </a:lnTo>
                  <a:lnTo>
                    <a:pt x="76" y="11429"/>
                  </a:lnTo>
                  <a:lnTo>
                    <a:pt x="94" y="10634"/>
                  </a:lnTo>
                  <a:lnTo>
                    <a:pt x="110" y="10512"/>
                  </a:lnTo>
                  <a:lnTo>
                    <a:pt x="127" y="10391"/>
                  </a:lnTo>
                  <a:lnTo>
                    <a:pt x="149" y="10275"/>
                  </a:lnTo>
                  <a:lnTo>
                    <a:pt x="169" y="10164"/>
                  </a:lnTo>
                  <a:lnTo>
                    <a:pt x="192" y="10057"/>
                  </a:lnTo>
                  <a:lnTo>
                    <a:pt x="216" y="9952"/>
                  </a:lnTo>
                  <a:lnTo>
                    <a:pt x="243" y="9853"/>
                  </a:lnTo>
                  <a:lnTo>
                    <a:pt x="271" y="9754"/>
                  </a:lnTo>
                  <a:lnTo>
                    <a:pt x="300" y="9661"/>
                  </a:lnTo>
                  <a:lnTo>
                    <a:pt x="333" y="9570"/>
                  </a:lnTo>
                  <a:lnTo>
                    <a:pt x="363" y="9486"/>
                  </a:lnTo>
                  <a:lnTo>
                    <a:pt x="396" y="9398"/>
                  </a:lnTo>
                  <a:lnTo>
                    <a:pt x="431" y="9319"/>
                  </a:lnTo>
                  <a:lnTo>
                    <a:pt x="465" y="9242"/>
                  </a:lnTo>
                  <a:lnTo>
                    <a:pt x="502" y="9172"/>
                  </a:lnTo>
                  <a:lnTo>
                    <a:pt x="537" y="9101"/>
                  </a:lnTo>
                  <a:lnTo>
                    <a:pt x="573" y="9036"/>
                  </a:lnTo>
                  <a:lnTo>
                    <a:pt x="612" y="8968"/>
                  </a:lnTo>
                  <a:lnTo>
                    <a:pt x="649" y="8909"/>
                  </a:lnTo>
                  <a:lnTo>
                    <a:pt x="688" y="8852"/>
                  </a:lnTo>
                  <a:lnTo>
                    <a:pt x="726" y="8795"/>
                  </a:lnTo>
                  <a:lnTo>
                    <a:pt x="763" y="8747"/>
                  </a:lnTo>
                  <a:lnTo>
                    <a:pt x="802" y="8696"/>
                  </a:lnTo>
                  <a:lnTo>
                    <a:pt x="841" y="8651"/>
                  </a:lnTo>
                  <a:lnTo>
                    <a:pt x="880" y="8609"/>
                  </a:lnTo>
                  <a:lnTo>
                    <a:pt x="916" y="8572"/>
                  </a:lnTo>
                  <a:lnTo>
                    <a:pt x="955" y="8532"/>
                  </a:lnTo>
                  <a:lnTo>
                    <a:pt x="994" y="8499"/>
                  </a:lnTo>
                  <a:lnTo>
                    <a:pt x="1065" y="8439"/>
                  </a:lnTo>
                  <a:lnTo>
                    <a:pt x="1135" y="8388"/>
                  </a:lnTo>
                  <a:close/>
                  <a:moveTo>
                    <a:pt x="9842" y="5870"/>
                  </a:moveTo>
                  <a:lnTo>
                    <a:pt x="9842" y="5873"/>
                  </a:lnTo>
                  <a:lnTo>
                    <a:pt x="9844" y="5870"/>
                  </a:lnTo>
                  <a:lnTo>
                    <a:pt x="9848" y="5967"/>
                  </a:lnTo>
                  <a:lnTo>
                    <a:pt x="9858" y="6077"/>
                  </a:lnTo>
                  <a:lnTo>
                    <a:pt x="9870" y="6199"/>
                  </a:lnTo>
                  <a:lnTo>
                    <a:pt x="9885" y="6338"/>
                  </a:lnTo>
                  <a:lnTo>
                    <a:pt x="9903" y="6488"/>
                  </a:lnTo>
                  <a:lnTo>
                    <a:pt x="9927" y="6649"/>
                  </a:lnTo>
                  <a:lnTo>
                    <a:pt x="9954" y="6825"/>
                  </a:lnTo>
                  <a:lnTo>
                    <a:pt x="9987" y="7011"/>
                  </a:lnTo>
                  <a:lnTo>
                    <a:pt x="10023" y="7207"/>
                  </a:lnTo>
                  <a:lnTo>
                    <a:pt x="10066" y="7411"/>
                  </a:lnTo>
                  <a:lnTo>
                    <a:pt x="10115" y="7626"/>
                  </a:lnTo>
                  <a:lnTo>
                    <a:pt x="10170" y="7852"/>
                  </a:lnTo>
                  <a:lnTo>
                    <a:pt x="10234" y="8085"/>
                  </a:lnTo>
                  <a:lnTo>
                    <a:pt x="10305" y="8322"/>
                  </a:lnTo>
                  <a:lnTo>
                    <a:pt x="10381" y="8572"/>
                  </a:lnTo>
                  <a:lnTo>
                    <a:pt x="10466" y="8824"/>
                  </a:lnTo>
                  <a:lnTo>
                    <a:pt x="10495" y="8492"/>
                  </a:lnTo>
                  <a:lnTo>
                    <a:pt x="10528" y="8175"/>
                  </a:lnTo>
                  <a:lnTo>
                    <a:pt x="10558" y="7883"/>
                  </a:lnTo>
                  <a:lnTo>
                    <a:pt x="10589" y="7620"/>
                  </a:lnTo>
                  <a:lnTo>
                    <a:pt x="10617" y="7396"/>
                  </a:lnTo>
                  <a:lnTo>
                    <a:pt x="10642" y="7215"/>
                  </a:lnTo>
                  <a:lnTo>
                    <a:pt x="10668" y="7028"/>
                  </a:lnTo>
                  <a:lnTo>
                    <a:pt x="10493" y="6462"/>
                  </a:lnTo>
                  <a:lnTo>
                    <a:pt x="10775" y="6088"/>
                  </a:lnTo>
                  <a:lnTo>
                    <a:pt x="10977" y="6088"/>
                  </a:lnTo>
                  <a:lnTo>
                    <a:pt x="11260" y="6462"/>
                  </a:lnTo>
                  <a:lnTo>
                    <a:pt x="11085" y="7028"/>
                  </a:lnTo>
                  <a:lnTo>
                    <a:pt x="11111" y="7215"/>
                  </a:lnTo>
                  <a:lnTo>
                    <a:pt x="11162" y="7620"/>
                  </a:lnTo>
                  <a:lnTo>
                    <a:pt x="11193" y="7883"/>
                  </a:lnTo>
                  <a:lnTo>
                    <a:pt x="11224" y="8175"/>
                  </a:lnTo>
                  <a:lnTo>
                    <a:pt x="11258" y="8492"/>
                  </a:lnTo>
                  <a:lnTo>
                    <a:pt x="11287" y="8824"/>
                  </a:lnTo>
                  <a:lnTo>
                    <a:pt x="11373" y="8572"/>
                  </a:lnTo>
                  <a:lnTo>
                    <a:pt x="11448" y="8322"/>
                  </a:lnTo>
                  <a:lnTo>
                    <a:pt x="11518" y="8085"/>
                  </a:lnTo>
                  <a:lnTo>
                    <a:pt x="11581" y="7852"/>
                  </a:lnTo>
                  <a:lnTo>
                    <a:pt x="11638" y="7626"/>
                  </a:lnTo>
                  <a:lnTo>
                    <a:pt x="11685" y="7411"/>
                  </a:lnTo>
                  <a:lnTo>
                    <a:pt x="11728" y="7207"/>
                  </a:lnTo>
                  <a:lnTo>
                    <a:pt x="11767" y="7011"/>
                  </a:lnTo>
                  <a:lnTo>
                    <a:pt x="11797" y="6825"/>
                  </a:lnTo>
                  <a:lnTo>
                    <a:pt x="11826" y="6649"/>
                  </a:lnTo>
                  <a:lnTo>
                    <a:pt x="11848" y="6488"/>
                  </a:lnTo>
                  <a:lnTo>
                    <a:pt x="11867" y="6338"/>
                  </a:lnTo>
                  <a:lnTo>
                    <a:pt x="11883" y="6199"/>
                  </a:lnTo>
                  <a:lnTo>
                    <a:pt x="11895" y="6077"/>
                  </a:lnTo>
                  <a:lnTo>
                    <a:pt x="11903" y="5967"/>
                  </a:lnTo>
                  <a:lnTo>
                    <a:pt x="11910" y="5870"/>
                  </a:lnTo>
                  <a:lnTo>
                    <a:pt x="11912" y="5873"/>
                  </a:lnTo>
                  <a:lnTo>
                    <a:pt x="11912" y="5870"/>
                  </a:lnTo>
                  <a:lnTo>
                    <a:pt x="12022" y="5907"/>
                  </a:lnTo>
                  <a:lnTo>
                    <a:pt x="12136" y="5947"/>
                  </a:lnTo>
                  <a:lnTo>
                    <a:pt x="12259" y="5998"/>
                  </a:lnTo>
                  <a:lnTo>
                    <a:pt x="12385" y="6054"/>
                  </a:lnTo>
                  <a:lnTo>
                    <a:pt x="12508" y="6103"/>
                  </a:lnTo>
                  <a:lnTo>
                    <a:pt x="12620" y="6151"/>
                  </a:lnTo>
                  <a:lnTo>
                    <a:pt x="12722" y="6196"/>
                  </a:lnTo>
                  <a:lnTo>
                    <a:pt x="12816" y="6238"/>
                  </a:lnTo>
                  <a:lnTo>
                    <a:pt x="12900" y="6281"/>
                  </a:lnTo>
                  <a:lnTo>
                    <a:pt x="12975" y="6321"/>
                  </a:lnTo>
                  <a:lnTo>
                    <a:pt x="13043" y="6360"/>
                  </a:lnTo>
                  <a:lnTo>
                    <a:pt x="13102" y="6397"/>
                  </a:lnTo>
                  <a:lnTo>
                    <a:pt x="13155" y="6434"/>
                  </a:lnTo>
                  <a:lnTo>
                    <a:pt x="13200" y="6468"/>
                  </a:lnTo>
                  <a:lnTo>
                    <a:pt x="13239" y="6502"/>
                  </a:lnTo>
                  <a:lnTo>
                    <a:pt x="13271" y="6533"/>
                  </a:lnTo>
                  <a:lnTo>
                    <a:pt x="13300" y="6564"/>
                  </a:lnTo>
                  <a:lnTo>
                    <a:pt x="13322" y="6592"/>
                  </a:lnTo>
                  <a:lnTo>
                    <a:pt x="13341" y="6621"/>
                  </a:lnTo>
                  <a:lnTo>
                    <a:pt x="13355" y="6649"/>
                  </a:lnTo>
                  <a:lnTo>
                    <a:pt x="13390" y="6697"/>
                  </a:lnTo>
                  <a:lnTo>
                    <a:pt x="13422" y="6745"/>
                  </a:lnTo>
                  <a:lnTo>
                    <a:pt x="13451" y="6799"/>
                  </a:lnTo>
                  <a:lnTo>
                    <a:pt x="13477" y="6856"/>
                  </a:lnTo>
                  <a:lnTo>
                    <a:pt x="13496" y="6901"/>
                  </a:lnTo>
                  <a:lnTo>
                    <a:pt x="13551" y="7028"/>
                  </a:lnTo>
                  <a:lnTo>
                    <a:pt x="13743" y="7467"/>
                  </a:lnTo>
                  <a:lnTo>
                    <a:pt x="13869" y="7756"/>
                  </a:lnTo>
                  <a:lnTo>
                    <a:pt x="14010" y="8068"/>
                  </a:lnTo>
                  <a:lnTo>
                    <a:pt x="14155" y="8390"/>
                  </a:lnTo>
                  <a:lnTo>
                    <a:pt x="14306" y="8707"/>
                  </a:lnTo>
                  <a:lnTo>
                    <a:pt x="14404" y="8908"/>
                  </a:lnTo>
                  <a:lnTo>
                    <a:pt x="14496" y="9098"/>
                  </a:lnTo>
                  <a:lnTo>
                    <a:pt x="14653" y="8889"/>
                  </a:lnTo>
                  <a:lnTo>
                    <a:pt x="14812" y="8665"/>
                  </a:lnTo>
                  <a:lnTo>
                    <a:pt x="14943" y="8475"/>
                  </a:lnTo>
                  <a:lnTo>
                    <a:pt x="15068" y="8288"/>
                  </a:lnTo>
                  <a:lnTo>
                    <a:pt x="15290" y="7951"/>
                  </a:lnTo>
                  <a:lnTo>
                    <a:pt x="15453" y="7699"/>
                  </a:lnTo>
                  <a:lnTo>
                    <a:pt x="15529" y="7575"/>
                  </a:lnTo>
                  <a:lnTo>
                    <a:pt x="15533" y="7572"/>
                  </a:lnTo>
                  <a:lnTo>
                    <a:pt x="15558" y="7535"/>
                  </a:lnTo>
                  <a:lnTo>
                    <a:pt x="15582" y="7501"/>
                  </a:lnTo>
                  <a:lnTo>
                    <a:pt x="15609" y="7467"/>
                  </a:lnTo>
                  <a:lnTo>
                    <a:pt x="15633" y="7439"/>
                  </a:lnTo>
                  <a:lnTo>
                    <a:pt x="15662" y="7411"/>
                  </a:lnTo>
                  <a:lnTo>
                    <a:pt x="15688" y="7385"/>
                  </a:lnTo>
                  <a:lnTo>
                    <a:pt x="15717" y="7363"/>
                  </a:lnTo>
                  <a:lnTo>
                    <a:pt x="15749" y="7340"/>
                  </a:lnTo>
                  <a:lnTo>
                    <a:pt x="15778" y="7320"/>
                  </a:lnTo>
                  <a:lnTo>
                    <a:pt x="15809" y="7303"/>
                  </a:lnTo>
                  <a:lnTo>
                    <a:pt x="15839" y="7289"/>
                  </a:lnTo>
                  <a:lnTo>
                    <a:pt x="15872" y="7275"/>
                  </a:lnTo>
                  <a:lnTo>
                    <a:pt x="15905" y="7263"/>
                  </a:lnTo>
                  <a:lnTo>
                    <a:pt x="15935" y="7255"/>
                  </a:lnTo>
                  <a:lnTo>
                    <a:pt x="15968" y="7249"/>
                  </a:lnTo>
                  <a:lnTo>
                    <a:pt x="16003" y="7244"/>
                  </a:lnTo>
                  <a:lnTo>
                    <a:pt x="16101" y="7244"/>
                  </a:lnTo>
                  <a:lnTo>
                    <a:pt x="16133" y="7249"/>
                  </a:lnTo>
                  <a:lnTo>
                    <a:pt x="16164" y="7255"/>
                  </a:lnTo>
                  <a:lnTo>
                    <a:pt x="16199" y="7263"/>
                  </a:lnTo>
                  <a:lnTo>
                    <a:pt x="16229" y="7275"/>
                  </a:lnTo>
                  <a:lnTo>
                    <a:pt x="16262" y="7286"/>
                  </a:lnTo>
                  <a:lnTo>
                    <a:pt x="16292" y="7303"/>
                  </a:lnTo>
                  <a:lnTo>
                    <a:pt x="16325" y="7320"/>
                  </a:lnTo>
                  <a:lnTo>
                    <a:pt x="16356" y="7340"/>
                  </a:lnTo>
                  <a:lnTo>
                    <a:pt x="16384" y="7363"/>
                  </a:lnTo>
                  <a:lnTo>
                    <a:pt x="16415" y="7385"/>
                  </a:lnTo>
                  <a:lnTo>
                    <a:pt x="16443" y="7411"/>
                  </a:lnTo>
                  <a:lnTo>
                    <a:pt x="16470" y="7442"/>
                  </a:lnTo>
                  <a:lnTo>
                    <a:pt x="16499" y="7470"/>
                  </a:lnTo>
                  <a:lnTo>
                    <a:pt x="16525" y="7504"/>
                  </a:lnTo>
                  <a:lnTo>
                    <a:pt x="16550" y="7538"/>
                  </a:lnTo>
                  <a:lnTo>
                    <a:pt x="16572" y="7575"/>
                  </a:lnTo>
                  <a:lnTo>
                    <a:pt x="16595" y="7612"/>
                  </a:lnTo>
                  <a:lnTo>
                    <a:pt x="16613" y="7651"/>
                  </a:lnTo>
                  <a:lnTo>
                    <a:pt x="16633" y="7691"/>
                  </a:lnTo>
                  <a:lnTo>
                    <a:pt x="16650" y="7731"/>
                  </a:lnTo>
                  <a:lnTo>
                    <a:pt x="16664" y="7770"/>
                  </a:lnTo>
                  <a:lnTo>
                    <a:pt x="16678" y="7813"/>
                  </a:lnTo>
                  <a:lnTo>
                    <a:pt x="16690" y="7852"/>
                  </a:lnTo>
                  <a:lnTo>
                    <a:pt x="16703" y="7898"/>
                  </a:lnTo>
                  <a:lnTo>
                    <a:pt x="16711" y="7943"/>
                  </a:lnTo>
                  <a:lnTo>
                    <a:pt x="16719" y="7985"/>
                  </a:lnTo>
                  <a:lnTo>
                    <a:pt x="16725" y="8031"/>
                  </a:lnTo>
                  <a:lnTo>
                    <a:pt x="16731" y="8073"/>
                  </a:lnTo>
                  <a:lnTo>
                    <a:pt x="16733" y="8121"/>
                  </a:lnTo>
                  <a:lnTo>
                    <a:pt x="16735" y="8167"/>
                  </a:lnTo>
                  <a:lnTo>
                    <a:pt x="16735" y="8209"/>
                  </a:lnTo>
                  <a:lnTo>
                    <a:pt x="16733" y="8257"/>
                  </a:lnTo>
                  <a:lnTo>
                    <a:pt x="16731" y="8303"/>
                  </a:lnTo>
                  <a:lnTo>
                    <a:pt x="16725" y="8345"/>
                  </a:lnTo>
                  <a:lnTo>
                    <a:pt x="16719" y="8393"/>
                  </a:lnTo>
                  <a:lnTo>
                    <a:pt x="16711" y="8438"/>
                  </a:lnTo>
                  <a:lnTo>
                    <a:pt x="16703" y="8481"/>
                  </a:lnTo>
                  <a:lnTo>
                    <a:pt x="16693" y="8526"/>
                  </a:lnTo>
                  <a:lnTo>
                    <a:pt x="16678" y="8569"/>
                  </a:lnTo>
                  <a:lnTo>
                    <a:pt x="16664" y="8611"/>
                  </a:lnTo>
                  <a:lnTo>
                    <a:pt x="16650" y="8651"/>
                  </a:lnTo>
                  <a:lnTo>
                    <a:pt x="16629" y="8693"/>
                  </a:lnTo>
                  <a:lnTo>
                    <a:pt x="16611" y="8733"/>
                  </a:lnTo>
                  <a:lnTo>
                    <a:pt x="16593" y="8770"/>
                  </a:lnTo>
                  <a:lnTo>
                    <a:pt x="16570" y="8809"/>
                  </a:lnTo>
                  <a:lnTo>
                    <a:pt x="16488" y="8940"/>
                  </a:lnTo>
                  <a:lnTo>
                    <a:pt x="16282" y="9260"/>
                  </a:lnTo>
                  <a:lnTo>
                    <a:pt x="16143" y="9472"/>
                  </a:lnTo>
                  <a:lnTo>
                    <a:pt x="15988" y="9704"/>
                  </a:lnTo>
                  <a:lnTo>
                    <a:pt x="15823" y="9948"/>
                  </a:lnTo>
                  <a:lnTo>
                    <a:pt x="15651" y="10188"/>
                  </a:lnTo>
                  <a:lnTo>
                    <a:pt x="15533" y="10347"/>
                  </a:lnTo>
                  <a:lnTo>
                    <a:pt x="15419" y="10503"/>
                  </a:lnTo>
                  <a:lnTo>
                    <a:pt x="15304" y="10650"/>
                  </a:lnTo>
                  <a:lnTo>
                    <a:pt x="15190" y="10789"/>
                  </a:lnTo>
                  <a:lnTo>
                    <a:pt x="15123" y="10862"/>
                  </a:lnTo>
                  <a:lnTo>
                    <a:pt x="15057" y="10933"/>
                  </a:lnTo>
                  <a:lnTo>
                    <a:pt x="14990" y="11004"/>
                  </a:lnTo>
                  <a:lnTo>
                    <a:pt x="14921" y="11066"/>
                  </a:lnTo>
                  <a:lnTo>
                    <a:pt x="14880" y="11103"/>
                  </a:lnTo>
                  <a:lnTo>
                    <a:pt x="14837" y="11137"/>
                  </a:lnTo>
                  <a:lnTo>
                    <a:pt x="14788" y="11168"/>
                  </a:lnTo>
                  <a:lnTo>
                    <a:pt x="14739" y="11202"/>
                  </a:lnTo>
                  <a:lnTo>
                    <a:pt x="14674" y="11236"/>
                  </a:lnTo>
                  <a:lnTo>
                    <a:pt x="14641" y="11253"/>
                  </a:lnTo>
                  <a:lnTo>
                    <a:pt x="14600" y="11270"/>
                  </a:lnTo>
                  <a:lnTo>
                    <a:pt x="14559" y="11281"/>
                  </a:lnTo>
                  <a:lnTo>
                    <a:pt x="14510" y="11293"/>
                  </a:lnTo>
                  <a:lnTo>
                    <a:pt x="14459" y="11298"/>
                  </a:lnTo>
                  <a:lnTo>
                    <a:pt x="14398" y="11304"/>
                  </a:lnTo>
                  <a:lnTo>
                    <a:pt x="14351" y="11301"/>
                  </a:lnTo>
                  <a:lnTo>
                    <a:pt x="14302" y="11295"/>
                  </a:lnTo>
                  <a:lnTo>
                    <a:pt x="14247" y="11281"/>
                  </a:lnTo>
                  <a:lnTo>
                    <a:pt x="14192" y="11261"/>
                  </a:lnTo>
                  <a:lnTo>
                    <a:pt x="14127" y="11233"/>
                  </a:lnTo>
                  <a:lnTo>
                    <a:pt x="14073" y="11202"/>
                  </a:lnTo>
                  <a:lnTo>
                    <a:pt x="14031" y="11168"/>
                  </a:lnTo>
                  <a:lnTo>
                    <a:pt x="13994" y="11140"/>
                  </a:lnTo>
                  <a:lnTo>
                    <a:pt x="13959" y="11109"/>
                  </a:lnTo>
                  <a:lnTo>
                    <a:pt x="13931" y="11083"/>
                  </a:lnTo>
                  <a:lnTo>
                    <a:pt x="13882" y="11029"/>
                  </a:lnTo>
                  <a:lnTo>
                    <a:pt x="13841" y="10978"/>
                  </a:lnTo>
                  <a:lnTo>
                    <a:pt x="13802" y="10927"/>
                  </a:lnTo>
                  <a:lnTo>
                    <a:pt x="13735" y="10828"/>
                  </a:lnTo>
                  <a:lnTo>
                    <a:pt x="13671" y="10729"/>
                  </a:lnTo>
                  <a:lnTo>
                    <a:pt x="13608" y="10622"/>
                  </a:lnTo>
                  <a:lnTo>
                    <a:pt x="13549" y="10514"/>
                  </a:lnTo>
                  <a:lnTo>
                    <a:pt x="13483" y="10398"/>
                  </a:lnTo>
                  <a:lnTo>
                    <a:pt x="13355" y="10149"/>
                  </a:lnTo>
                  <a:lnTo>
                    <a:pt x="13224" y="9880"/>
                  </a:lnTo>
                  <a:lnTo>
                    <a:pt x="13089" y="9599"/>
                  </a:lnTo>
                  <a:lnTo>
                    <a:pt x="12959" y="9313"/>
                  </a:lnTo>
                  <a:lnTo>
                    <a:pt x="12930" y="9254"/>
                  </a:lnTo>
                  <a:lnTo>
                    <a:pt x="12930" y="12561"/>
                  </a:lnTo>
                  <a:lnTo>
                    <a:pt x="8821" y="12561"/>
                  </a:lnTo>
                  <a:lnTo>
                    <a:pt x="8821" y="8928"/>
                  </a:lnTo>
                  <a:lnTo>
                    <a:pt x="8819" y="8928"/>
                  </a:lnTo>
                  <a:lnTo>
                    <a:pt x="8809" y="8942"/>
                  </a:lnTo>
                  <a:lnTo>
                    <a:pt x="8796" y="8962"/>
                  </a:lnTo>
                  <a:lnTo>
                    <a:pt x="8786" y="8993"/>
                  </a:lnTo>
                  <a:lnTo>
                    <a:pt x="8772" y="9027"/>
                  </a:lnTo>
                  <a:lnTo>
                    <a:pt x="8758" y="9076"/>
                  </a:lnTo>
                  <a:lnTo>
                    <a:pt x="8745" y="9132"/>
                  </a:lnTo>
                  <a:lnTo>
                    <a:pt x="8715" y="9260"/>
                  </a:lnTo>
                  <a:lnTo>
                    <a:pt x="8684" y="9415"/>
                  </a:lnTo>
                  <a:lnTo>
                    <a:pt x="8654" y="9599"/>
                  </a:lnTo>
                  <a:lnTo>
                    <a:pt x="8623" y="9798"/>
                  </a:lnTo>
                  <a:lnTo>
                    <a:pt x="8592" y="10016"/>
                  </a:lnTo>
                  <a:lnTo>
                    <a:pt x="8562" y="10245"/>
                  </a:lnTo>
                  <a:lnTo>
                    <a:pt x="8533" y="10486"/>
                  </a:lnTo>
                  <a:lnTo>
                    <a:pt x="8507" y="10732"/>
                  </a:lnTo>
                  <a:lnTo>
                    <a:pt x="8480" y="10984"/>
                  </a:lnTo>
                  <a:lnTo>
                    <a:pt x="8458" y="11236"/>
                  </a:lnTo>
                  <a:lnTo>
                    <a:pt x="8439" y="11485"/>
                  </a:lnTo>
                  <a:lnTo>
                    <a:pt x="8425" y="11729"/>
                  </a:lnTo>
                  <a:lnTo>
                    <a:pt x="8413" y="11961"/>
                  </a:lnTo>
                  <a:lnTo>
                    <a:pt x="8407" y="12258"/>
                  </a:lnTo>
                  <a:lnTo>
                    <a:pt x="8400" y="12561"/>
                  </a:lnTo>
                  <a:lnTo>
                    <a:pt x="7108" y="12561"/>
                  </a:lnTo>
                  <a:lnTo>
                    <a:pt x="7108" y="12190"/>
                  </a:lnTo>
                  <a:lnTo>
                    <a:pt x="7114" y="12017"/>
                  </a:lnTo>
                  <a:lnTo>
                    <a:pt x="7118" y="11859"/>
                  </a:lnTo>
                  <a:lnTo>
                    <a:pt x="7139" y="11525"/>
                  </a:lnTo>
                  <a:lnTo>
                    <a:pt x="7161" y="11202"/>
                  </a:lnTo>
                  <a:lnTo>
                    <a:pt x="7186" y="10893"/>
                  </a:lnTo>
                  <a:lnTo>
                    <a:pt x="7212" y="10599"/>
                  </a:lnTo>
                  <a:lnTo>
                    <a:pt x="7241" y="10321"/>
                  </a:lnTo>
                  <a:lnTo>
                    <a:pt x="7269" y="10052"/>
                  </a:lnTo>
                  <a:lnTo>
                    <a:pt x="7300" y="9800"/>
                  </a:lnTo>
                  <a:lnTo>
                    <a:pt x="7331" y="9560"/>
                  </a:lnTo>
                  <a:lnTo>
                    <a:pt x="7363" y="9330"/>
                  </a:lnTo>
                  <a:lnTo>
                    <a:pt x="7400" y="9115"/>
                  </a:lnTo>
                  <a:lnTo>
                    <a:pt x="7433" y="8908"/>
                  </a:lnTo>
                  <a:lnTo>
                    <a:pt x="7470" y="8716"/>
                  </a:lnTo>
                  <a:lnTo>
                    <a:pt x="7504" y="8535"/>
                  </a:lnTo>
                  <a:lnTo>
                    <a:pt x="7543" y="8362"/>
                  </a:lnTo>
                  <a:lnTo>
                    <a:pt x="7580" y="8203"/>
                  </a:lnTo>
                  <a:lnTo>
                    <a:pt x="7614" y="8053"/>
                  </a:lnTo>
                  <a:lnTo>
                    <a:pt x="7653" y="7912"/>
                  </a:lnTo>
                  <a:lnTo>
                    <a:pt x="7690" y="7782"/>
                  </a:lnTo>
                  <a:lnTo>
                    <a:pt x="7725" y="7663"/>
                  </a:lnTo>
                  <a:lnTo>
                    <a:pt x="7761" y="7552"/>
                  </a:lnTo>
                  <a:lnTo>
                    <a:pt x="7794" y="7447"/>
                  </a:lnTo>
                  <a:lnTo>
                    <a:pt x="7827" y="7351"/>
                  </a:lnTo>
                  <a:lnTo>
                    <a:pt x="7861" y="7266"/>
                  </a:lnTo>
                  <a:lnTo>
                    <a:pt x="7892" y="7190"/>
                  </a:lnTo>
                  <a:lnTo>
                    <a:pt x="7923" y="7119"/>
                  </a:lnTo>
                  <a:lnTo>
                    <a:pt x="7951" y="7057"/>
                  </a:lnTo>
                  <a:lnTo>
                    <a:pt x="8004" y="6952"/>
                  </a:lnTo>
                  <a:lnTo>
                    <a:pt x="8049" y="6873"/>
                  </a:lnTo>
                  <a:lnTo>
                    <a:pt x="8086" y="6816"/>
                  </a:lnTo>
                  <a:lnTo>
                    <a:pt x="8153" y="6768"/>
                  </a:lnTo>
                  <a:lnTo>
                    <a:pt x="8225" y="6720"/>
                  </a:lnTo>
                  <a:lnTo>
                    <a:pt x="8302" y="6666"/>
                  </a:lnTo>
                  <a:lnTo>
                    <a:pt x="8382" y="6618"/>
                  </a:lnTo>
                  <a:lnTo>
                    <a:pt x="8554" y="6516"/>
                  </a:lnTo>
                  <a:lnTo>
                    <a:pt x="8735" y="6417"/>
                  </a:lnTo>
                  <a:lnTo>
                    <a:pt x="8919" y="6326"/>
                  </a:lnTo>
                  <a:lnTo>
                    <a:pt x="9103" y="6233"/>
                  </a:lnTo>
                  <a:lnTo>
                    <a:pt x="9280" y="6151"/>
                  </a:lnTo>
                  <a:lnTo>
                    <a:pt x="9448" y="6074"/>
                  </a:lnTo>
                  <a:lnTo>
                    <a:pt x="9491" y="6040"/>
                  </a:lnTo>
                  <a:lnTo>
                    <a:pt x="9535" y="6006"/>
                  </a:lnTo>
                  <a:lnTo>
                    <a:pt x="9582" y="5981"/>
                  </a:lnTo>
                  <a:lnTo>
                    <a:pt x="9633" y="5952"/>
                  </a:lnTo>
                  <a:lnTo>
                    <a:pt x="9684" y="5927"/>
                  </a:lnTo>
                  <a:lnTo>
                    <a:pt x="9733" y="5907"/>
                  </a:lnTo>
                  <a:lnTo>
                    <a:pt x="9787" y="5887"/>
                  </a:lnTo>
                  <a:lnTo>
                    <a:pt x="9842" y="5870"/>
                  </a:lnTo>
                  <a:close/>
                  <a:moveTo>
                    <a:pt x="19379" y="2193"/>
                  </a:moveTo>
                  <a:lnTo>
                    <a:pt x="19440" y="2193"/>
                  </a:lnTo>
                  <a:lnTo>
                    <a:pt x="19526" y="2201"/>
                  </a:lnTo>
                  <a:lnTo>
                    <a:pt x="19607" y="2215"/>
                  </a:lnTo>
                  <a:lnTo>
                    <a:pt x="19689" y="2235"/>
                  </a:lnTo>
                  <a:lnTo>
                    <a:pt x="19767" y="2258"/>
                  </a:lnTo>
                  <a:lnTo>
                    <a:pt x="19844" y="2289"/>
                  </a:lnTo>
                  <a:lnTo>
                    <a:pt x="19918" y="2325"/>
                  </a:lnTo>
                  <a:lnTo>
                    <a:pt x="20057" y="2410"/>
                  </a:lnTo>
                  <a:lnTo>
                    <a:pt x="20124" y="2464"/>
                  </a:lnTo>
                  <a:lnTo>
                    <a:pt x="20188" y="2521"/>
                  </a:lnTo>
                  <a:lnTo>
                    <a:pt x="20251" y="2580"/>
                  </a:lnTo>
                  <a:lnTo>
                    <a:pt x="20310" y="2642"/>
                  </a:lnTo>
                  <a:lnTo>
                    <a:pt x="20365" y="2713"/>
                  </a:lnTo>
                  <a:lnTo>
                    <a:pt x="20420" y="2783"/>
                  </a:lnTo>
                  <a:lnTo>
                    <a:pt x="20469" y="2860"/>
                  </a:lnTo>
                  <a:lnTo>
                    <a:pt x="20520" y="2945"/>
                  </a:lnTo>
                  <a:lnTo>
                    <a:pt x="20565" y="3027"/>
                  </a:lnTo>
                  <a:lnTo>
                    <a:pt x="20608" y="3114"/>
                  </a:lnTo>
                  <a:lnTo>
                    <a:pt x="20649" y="3208"/>
                  </a:lnTo>
                  <a:lnTo>
                    <a:pt x="20686" y="3301"/>
                  </a:lnTo>
                  <a:lnTo>
                    <a:pt x="20719" y="3400"/>
                  </a:lnTo>
                  <a:lnTo>
                    <a:pt x="20749" y="3499"/>
                  </a:lnTo>
                  <a:lnTo>
                    <a:pt x="20778" y="3601"/>
                  </a:lnTo>
                  <a:lnTo>
                    <a:pt x="20804" y="3708"/>
                  </a:lnTo>
                  <a:lnTo>
                    <a:pt x="20827" y="3818"/>
                  </a:lnTo>
                  <a:lnTo>
                    <a:pt x="20843" y="3926"/>
                  </a:lnTo>
                  <a:lnTo>
                    <a:pt x="20860" y="4039"/>
                  </a:lnTo>
                  <a:lnTo>
                    <a:pt x="20872" y="4155"/>
                  </a:lnTo>
                  <a:lnTo>
                    <a:pt x="20878" y="4271"/>
                  </a:lnTo>
                  <a:lnTo>
                    <a:pt x="20886" y="4390"/>
                  </a:lnTo>
                  <a:lnTo>
                    <a:pt x="20886" y="4630"/>
                  </a:lnTo>
                  <a:lnTo>
                    <a:pt x="20874" y="4729"/>
                  </a:lnTo>
                  <a:lnTo>
                    <a:pt x="20862" y="4825"/>
                  </a:lnTo>
                  <a:lnTo>
                    <a:pt x="20833" y="5012"/>
                  </a:lnTo>
                  <a:lnTo>
                    <a:pt x="20817" y="5105"/>
                  </a:lnTo>
                  <a:lnTo>
                    <a:pt x="20800" y="5193"/>
                  </a:lnTo>
                  <a:lnTo>
                    <a:pt x="20762" y="5368"/>
                  </a:lnTo>
                  <a:lnTo>
                    <a:pt x="20721" y="5535"/>
                  </a:lnTo>
                  <a:lnTo>
                    <a:pt x="20674" y="5696"/>
                  </a:lnTo>
                  <a:lnTo>
                    <a:pt x="20625" y="5851"/>
                  </a:lnTo>
                  <a:lnTo>
                    <a:pt x="20570" y="6001"/>
                  </a:lnTo>
                  <a:lnTo>
                    <a:pt x="20512" y="6140"/>
                  </a:lnTo>
                  <a:lnTo>
                    <a:pt x="20453" y="6276"/>
                  </a:lnTo>
                  <a:lnTo>
                    <a:pt x="20392" y="6400"/>
                  </a:lnTo>
                  <a:lnTo>
                    <a:pt x="20326" y="6524"/>
                  </a:lnTo>
                  <a:lnTo>
                    <a:pt x="20259" y="6640"/>
                  </a:lnTo>
                  <a:lnTo>
                    <a:pt x="20190" y="6745"/>
                  </a:lnTo>
                  <a:lnTo>
                    <a:pt x="20118" y="6847"/>
                  </a:lnTo>
                  <a:lnTo>
                    <a:pt x="20047" y="6940"/>
                  </a:lnTo>
                  <a:lnTo>
                    <a:pt x="19973" y="7028"/>
                  </a:lnTo>
                  <a:lnTo>
                    <a:pt x="19900" y="7110"/>
                  </a:lnTo>
                  <a:lnTo>
                    <a:pt x="19824" y="7183"/>
                  </a:lnTo>
                  <a:lnTo>
                    <a:pt x="19748" y="7248"/>
                  </a:lnTo>
                  <a:lnTo>
                    <a:pt x="19673" y="7308"/>
                  </a:lnTo>
                  <a:lnTo>
                    <a:pt x="19597" y="7361"/>
                  </a:lnTo>
                  <a:lnTo>
                    <a:pt x="19522" y="7407"/>
                  </a:lnTo>
                  <a:lnTo>
                    <a:pt x="19448" y="7446"/>
                  </a:lnTo>
                  <a:lnTo>
                    <a:pt x="19375" y="7480"/>
                  </a:lnTo>
                  <a:lnTo>
                    <a:pt x="19301" y="7503"/>
                  </a:lnTo>
                  <a:lnTo>
                    <a:pt x="19232" y="7523"/>
                  </a:lnTo>
                  <a:lnTo>
                    <a:pt x="19162" y="7534"/>
                  </a:lnTo>
                  <a:lnTo>
                    <a:pt x="19097" y="7539"/>
                  </a:lnTo>
                  <a:lnTo>
                    <a:pt x="19031" y="7537"/>
                  </a:lnTo>
                  <a:lnTo>
                    <a:pt x="18968" y="7525"/>
                  </a:lnTo>
                  <a:lnTo>
                    <a:pt x="18909" y="7508"/>
                  </a:lnTo>
                  <a:lnTo>
                    <a:pt x="18872" y="7494"/>
                  </a:lnTo>
                  <a:lnTo>
                    <a:pt x="18833" y="7477"/>
                  </a:lnTo>
                  <a:lnTo>
                    <a:pt x="18797" y="7460"/>
                  </a:lnTo>
                  <a:lnTo>
                    <a:pt x="18762" y="7441"/>
                  </a:lnTo>
                  <a:lnTo>
                    <a:pt x="18725" y="7418"/>
                  </a:lnTo>
                  <a:lnTo>
                    <a:pt x="18692" y="7395"/>
                  </a:lnTo>
                  <a:lnTo>
                    <a:pt x="18658" y="7367"/>
                  </a:lnTo>
                  <a:lnTo>
                    <a:pt x="18627" y="7342"/>
                  </a:lnTo>
                  <a:lnTo>
                    <a:pt x="18596" y="7310"/>
                  </a:lnTo>
                  <a:lnTo>
                    <a:pt x="18568" y="7282"/>
                  </a:lnTo>
                  <a:lnTo>
                    <a:pt x="18511" y="7214"/>
                  </a:lnTo>
                  <a:lnTo>
                    <a:pt x="18458" y="7144"/>
                  </a:lnTo>
                  <a:lnTo>
                    <a:pt x="18409" y="7067"/>
                  </a:lnTo>
                  <a:lnTo>
                    <a:pt x="18359" y="6982"/>
                  </a:lnTo>
                  <a:lnTo>
                    <a:pt x="18317" y="6895"/>
                  </a:lnTo>
                  <a:lnTo>
                    <a:pt x="18278" y="6804"/>
                  </a:lnTo>
                  <a:lnTo>
                    <a:pt x="18241" y="6705"/>
                  </a:lnTo>
                  <a:lnTo>
                    <a:pt x="18206" y="6606"/>
                  </a:lnTo>
                  <a:lnTo>
                    <a:pt x="18176" y="6502"/>
                  </a:lnTo>
                  <a:lnTo>
                    <a:pt x="18149" y="6391"/>
                  </a:lnTo>
                  <a:lnTo>
                    <a:pt x="18123" y="6278"/>
                  </a:lnTo>
                  <a:lnTo>
                    <a:pt x="18100" y="6165"/>
                  </a:lnTo>
                  <a:lnTo>
                    <a:pt x="18080" y="6047"/>
                  </a:lnTo>
                  <a:lnTo>
                    <a:pt x="18061" y="5928"/>
                  </a:lnTo>
                  <a:lnTo>
                    <a:pt x="18047" y="5806"/>
                  </a:lnTo>
                  <a:lnTo>
                    <a:pt x="18033" y="5685"/>
                  </a:lnTo>
                  <a:lnTo>
                    <a:pt x="18020" y="5557"/>
                  </a:lnTo>
                  <a:lnTo>
                    <a:pt x="18010" y="5433"/>
                  </a:lnTo>
                  <a:lnTo>
                    <a:pt x="18004" y="5306"/>
                  </a:lnTo>
                  <a:lnTo>
                    <a:pt x="17996" y="5176"/>
                  </a:lnTo>
                  <a:lnTo>
                    <a:pt x="17994" y="5051"/>
                  </a:lnTo>
                  <a:lnTo>
                    <a:pt x="17990" y="4797"/>
                  </a:lnTo>
                  <a:lnTo>
                    <a:pt x="17990" y="4542"/>
                  </a:lnTo>
                  <a:lnTo>
                    <a:pt x="17994" y="4296"/>
                  </a:lnTo>
                  <a:lnTo>
                    <a:pt x="17998" y="4175"/>
                  </a:lnTo>
                  <a:lnTo>
                    <a:pt x="18008" y="4059"/>
                  </a:lnTo>
                  <a:lnTo>
                    <a:pt x="18022" y="3943"/>
                  </a:lnTo>
                  <a:lnTo>
                    <a:pt x="18039" y="3830"/>
                  </a:lnTo>
                  <a:lnTo>
                    <a:pt x="18061" y="3722"/>
                  </a:lnTo>
                  <a:lnTo>
                    <a:pt x="18086" y="3615"/>
                  </a:lnTo>
                  <a:lnTo>
                    <a:pt x="18110" y="3513"/>
                  </a:lnTo>
                  <a:lnTo>
                    <a:pt x="18143" y="3414"/>
                  </a:lnTo>
                  <a:lnTo>
                    <a:pt x="18176" y="3318"/>
                  </a:lnTo>
                  <a:lnTo>
                    <a:pt x="18212" y="3225"/>
                  </a:lnTo>
                  <a:lnTo>
                    <a:pt x="18249" y="3134"/>
                  </a:lnTo>
                  <a:lnTo>
                    <a:pt x="18292" y="3049"/>
                  </a:lnTo>
                  <a:lnTo>
                    <a:pt x="18335" y="2967"/>
                  </a:lnTo>
                  <a:lnTo>
                    <a:pt x="18384" y="2888"/>
                  </a:lnTo>
                  <a:lnTo>
                    <a:pt x="18431" y="2815"/>
                  </a:lnTo>
                  <a:lnTo>
                    <a:pt x="18482" y="2741"/>
                  </a:lnTo>
                  <a:lnTo>
                    <a:pt x="18535" y="2676"/>
                  </a:lnTo>
                  <a:lnTo>
                    <a:pt x="18586" y="2614"/>
                  </a:lnTo>
                  <a:lnTo>
                    <a:pt x="18641" y="2552"/>
                  </a:lnTo>
                  <a:lnTo>
                    <a:pt x="18699" y="2501"/>
                  </a:lnTo>
                  <a:lnTo>
                    <a:pt x="18760" y="2447"/>
                  </a:lnTo>
                  <a:lnTo>
                    <a:pt x="18817" y="2402"/>
                  </a:lnTo>
                  <a:lnTo>
                    <a:pt x="18878" y="2362"/>
                  </a:lnTo>
                  <a:lnTo>
                    <a:pt x="18938" y="2325"/>
                  </a:lnTo>
                  <a:lnTo>
                    <a:pt x="19001" y="2291"/>
                  </a:lnTo>
                  <a:lnTo>
                    <a:pt x="19062" y="2263"/>
                  </a:lnTo>
                  <a:lnTo>
                    <a:pt x="19125" y="2238"/>
                  </a:lnTo>
                  <a:lnTo>
                    <a:pt x="19189" y="2218"/>
                  </a:lnTo>
                  <a:lnTo>
                    <a:pt x="19252" y="2207"/>
                  </a:lnTo>
                  <a:lnTo>
                    <a:pt x="19315" y="2195"/>
                  </a:lnTo>
                  <a:lnTo>
                    <a:pt x="19379" y="2193"/>
                  </a:lnTo>
                  <a:close/>
                  <a:moveTo>
                    <a:pt x="2159" y="2193"/>
                  </a:moveTo>
                  <a:lnTo>
                    <a:pt x="2220" y="2193"/>
                  </a:lnTo>
                  <a:lnTo>
                    <a:pt x="2286" y="2195"/>
                  </a:lnTo>
                  <a:lnTo>
                    <a:pt x="2347" y="2207"/>
                  </a:lnTo>
                  <a:lnTo>
                    <a:pt x="2410" y="2218"/>
                  </a:lnTo>
                  <a:lnTo>
                    <a:pt x="2473" y="2238"/>
                  </a:lnTo>
                  <a:lnTo>
                    <a:pt x="2537" y="2263"/>
                  </a:lnTo>
                  <a:lnTo>
                    <a:pt x="2598" y="2291"/>
                  </a:lnTo>
                  <a:lnTo>
                    <a:pt x="2661" y="2325"/>
                  </a:lnTo>
                  <a:lnTo>
                    <a:pt x="2722" y="2362"/>
                  </a:lnTo>
                  <a:lnTo>
                    <a:pt x="2782" y="2402"/>
                  </a:lnTo>
                  <a:lnTo>
                    <a:pt x="2843" y="2447"/>
                  </a:lnTo>
                  <a:lnTo>
                    <a:pt x="2900" y="2501"/>
                  </a:lnTo>
                  <a:lnTo>
                    <a:pt x="2957" y="2552"/>
                  </a:lnTo>
                  <a:lnTo>
                    <a:pt x="3067" y="2676"/>
                  </a:lnTo>
                  <a:lnTo>
                    <a:pt x="3116" y="2741"/>
                  </a:lnTo>
                  <a:lnTo>
                    <a:pt x="3167" y="2815"/>
                  </a:lnTo>
                  <a:lnTo>
                    <a:pt x="3216" y="2888"/>
                  </a:lnTo>
                  <a:lnTo>
                    <a:pt x="3263" y="2967"/>
                  </a:lnTo>
                  <a:lnTo>
                    <a:pt x="3306" y="3049"/>
                  </a:lnTo>
                  <a:lnTo>
                    <a:pt x="3349" y="3134"/>
                  </a:lnTo>
                  <a:lnTo>
                    <a:pt x="3386" y="3225"/>
                  </a:lnTo>
                  <a:lnTo>
                    <a:pt x="3422" y="3318"/>
                  </a:lnTo>
                  <a:lnTo>
                    <a:pt x="3455" y="3414"/>
                  </a:lnTo>
                  <a:lnTo>
                    <a:pt x="3488" y="3513"/>
                  </a:lnTo>
                  <a:lnTo>
                    <a:pt x="3512" y="3615"/>
                  </a:lnTo>
                  <a:lnTo>
                    <a:pt x="3539" y="3722"/>
                  </a:lnTo>
                  <a:lnTo>
                    <a:pt x="3559" y="3830"/>
                  </a:lnTo>
                  <a:lnTo>
                    <a:pt x="3576" y="3943"/>
                  </a:lnTo>
                  <a:lnTo>
                    <a:pt x="3590" y="4059"/>
                  </a:lnTo>
                  <a:lnTo>
                    <a:pt x="3600" y="4175"/>
                  </a:lnTo>
                  <a:lnTo>
                    <a:pt x="3604" y="4296"/>
                  </a:lnTo>
                  <a:lnTo>
                    <a:pt x="3608" y="4542"/>
                  </a:lnTo>
                  <a:lnTo>
                    <a:pt x="3610" y="4797"/>
                  </a:lnTo>
                  <a:lnTo>
                    <a:pt x="3608" y="4921"/>
                  </a:lnTo>
                  <a:lnTo>
                    <a:pt x="3606" y="5051"/>
                  </a:lnTo>
                  <a:lnTo>
                    <a:pt x="3602" y="5176"/>
                  </a:lnTo>
                  <a:lnTo>
                    <a:pt x="3594" y="5306"/>
                  </a:lnTo>
                  <a:lnTo>
                    <a:pt x="3588" y="5433"/>
                  </a:lnTo>
                  <a:lnTo>
                    <a:pt x="3578" y="5557"/>
                  </a:lnTo>
                  <a:lnTo>
                    <a:pt x="3565" y="5685"/>
                  </a:lnTo>
                  <a:lnTo>
                    <a:pt x="3537" y="5928"/>
                  </a:lnTo>
                  <a:lnTo>
                    <a:pt x="3518" y="6047"/>
                  </a:lnTo>
                  <a:lnTo>
                    <a:pt x="3498" y="6165"/>
                  </a:lnTo>
                  <a:lnTo>
                    <a:pt x="3475" y="6278"/>
                  </a:lnTo>
                  <a:lnTo>
                    <a:pt x="3451" y="6391"/>
                  </a:lnTo>
                  <a:lnTo>
                    <a:pt x="3422" y="6502"/>
                  </a:lnTo>
                  <a:lnTo>
                    <a:pt x="3392" y="6606"/>
                  </a:lnTo>
                  <a:lnTo>
                    <a:pt x="3322" y="6804"/>
                  </a:lnTo>
                  <a:lnTo>
                    <a:pt x="3282" y="6895"/>
                  </a:lnTo>
                  <a:lnTo>
                    <a:pt x="3239" y="6982"/>
                  </a:lnTo>
                  <a:lnTo>
                    <a:pt x="3194" y="7067"/>
                  </a:lnTo>
                  <a:lnTo>
                    <a:pt x="3143" y="7144"/>
                  </a:lnTo>
                  <a:lnTo>
                    <a:pt x="3088" y="7214"/>
                  </a:lnTo>
                  <a:lnTo>
                    <a:pt x="3061" y="7248"/>
                  </a:lnTo>
                  <a:lnTo>
                    <a:pt x="3033" y="7282"/>
                  </a:lnTo>
                  <a:lnTo>
                    <a:pt x="3002" y="7310"/>
                  </a:lnTo>
                  <a:lnTo>
                    <a:pt x="2971" y="7342"/>
                  </a:lnTo>
                  <a:lnTo>
                    <a:pt x="2941" y="7367"/>
                  </a:lnTo>
                  <a:lnTo>
                    <a:pt x="2906" y="7395"/>
                  </a:lnTo>
                  <a:lnTo>
                    <a:pt x="2873" y="7418"/>
                  </a:lnTo>
                  <a:lnTo>
                    <a:pt x="2839" y="7441"/>
                  </a:lnTo>
                  <a:lnTo>
                    <a:pt x="2804" y="7460"/>
                  </a:lnTo>
                  <a:lnTo>
                    <a:pt x="2765" y="7477"/>
                  </a:lnTo>
                  <a:lnTo>
                    <a:pt x="2730" y="7494"/>
                  </a:lnTo>
                  <a:lnTo>
                    <a:pt x="2690" y="7508"/>
                  </a:lnTo>
                  <a:lnTo>
                    <a:pt x="2628" y="7525"/>
                  </a:lnTo>
                  <a:lnTo>
                    <a:pt x="2567" y="7537"/>
                  </a:lnTo>
                  <a:lnTo>
                    <a:pt x="2502" y="7539"/>
                  </a:lnTo>
                  <a:lnTo>
                    <a:pt x="2437" y="7534"/>
                  </a:lnTo>
                  <a:lnTo>
                    <a:pt x="2367" y="7523"/>
                  </a:lnTo>
                  <a:lnTo>
                    <a:pt x="2298" y="7503"/>
                  </a:lnTo>
                  <a:lnTo>
                    <a:pt x="2226" y="7480"/>
                  </a:lnTo>
                  <a:lnTo>
                    <a:pt x="2151" y="7446"/>
                  </a:lnTo>
                  <a:lnTo>
                    <a:pt x="2077" y="7407"/>
                  </a:lnTo>
                  <a:lnTo>
                    <a:pt x="2002" y="7361"/>
                  </a:lnTo>
                  <a:lnTo>
                    <a:pt x="1926" y="7308"/>
                  </a:lnTo>
                  <a:lnTo>
                    <a:pt x="1851" y="7248"/>
                  </a:lnTo>
                  <a:lnTo>
                    <a:pt x="1777" y="7183"/>
                  </a:lnTo>
                  <a:lnTo>
                    <a:pt x="1700" y="7110"/>
                  </a:lnTo>
                  <a:lnTo>
                    <a:pt x="1626" y="7028"/>
                  </a:lnTo>
                  <a:lnTo>
                    <a:pt x="1553" y="6940"/>
                  </a:lnTo>
                  <a:lnTo>
                    <a:pt x="1481" y="6847"/>
                  </a:lnTo>
                  <a:lnTo>
                    <a:pt x="1410" y="6745"/>
                  </a:lnTo>
                  <a:lnTo>
                    <a:pt x="1340" y="6640"/>
                  </a:lnTo>
                  <a:lnTo>
                    <a:pt x="1273" y="6524"/>
                  </a:lnTo>
                  <a:lnTo>
                    <a:pt x="1208" y="6400"/>
                  </a:lnTo>
                  <a:lnTo>
                    <a:pt x="1147" y="6276"/>
                  </a:lnTo>
                  <a:lnTo>
                    <a:pt x="1087" y="6140"/>
                  </a:lnTo>
                  <a:lnTo>
                    <a:pt x="1028" y="6001"/>
                  </a:lnTo>
                  <a:lnTo>
                    <a:pt x="977" y="5851"/>
                  </a:lnTo>
                  <a:lnTo>
                    <a:pt x="926" y="5696"/>
                  </a:lnTo>
                  <a:lnTo>
                    <a:pt x="879" y="5535"/>
                  </a:lnTo>
                  <a:lnTo>
                    <a:pt x="838" y="5368"/>
                  </a:lnTo>
                  <a:lnTo>
                    <a:pt x="800" y="5193"/>
                  </a:lnTo>
                  <a:lnTo>
                    <a:pt x="783" y="5105"/>
                  </a:lnTo>
                  <a:lnTo>
                    <a:pt x="767" y="5012"/>
                  </a:lnTo>
                  <a:lnTo>
                    <a:pt x="738" y="4825"/>
                  </a:lnTo>
                  <a:lnTo>
                    <a:pt x="726" y="4729"/>
                  </a:lnTo>
                  <a:lnTo>
                    <a:pt x="716" y="4630"/>
                  </a:lnTo>
                  <a:lnTo>
                    <a:pt x="714" y="4508"/>
                  </a:lnTo>
                  <a:lnTo>
                    <a:pt x="716" y="4390"/>
                  </a:lnTo>
                  <a:lnTo>
                    <a:pt x="722" y="4271"/>
                  </a:lnTo>
                  <a:lnTo>
                    <a:pt x="728" y="4155"/>
                  </a:lnTo>
                  <a:lnTo>
                    <a:pt x="740" y="4039"/>
                  </a:lnTo>
                  <a:lnTo>
                    <a:pt x="757" y="3926"/>
                  </a:lnTo>
                  <a:lnTo>
                    <a:pt x="775" y="3818"/>
                  </a:lnTo>
                  <a:lnTo>
                    <a:pt x="798" y="3708"/>
                  </a:lnTo>
                  <a:lnTo>
                    <a:pt x="822" y="3601"/>
                  </a:lnTo>
                  <a:lnTo>
                    <a:pt x="851" y="3499"/>
                  </a:lnTo>
                  <a:lnTo>
                    <a:pt x="881" y="3400"/>
                  </a:lnTo>
                  <a:lnTo>
                    <a:pt x="914" y="3301"/>
                  </a:lnTo>
                  <a:lnTo>
                    <a:pt x="953" y="3208"/>
                  </a:lnTo>
                  <a:lnTo>
                    <a:pt x="991" y="3114"/>
                  </a:lnTo>
                  <a:lnTo>
                    <a:pt x="1034" y="3027"/>
                  </a:lnTo>
                  <a:lnTo>
                    <a:pt x="1079" y="2945"/>
                  </a:lnTo>
                  <a:lnTo>
                    <a:pt x="1130" y="2860"/>
                  </a:lnTo>
                  <a:lnTo>
                    <a:pt x="1179" y="2783"/>
                  </a:lnTo>
                  <a:lnTo>
                    <a:pt x="1234" y="2713"/>
                  </a:lnTo>
                  <a:lnTo>
                    <a:pt x="1289" y="2642"/>
                  </a:lnTo>
                  <a:lnTo>
                    <a:pt x="1349" y="2580"/>
                  </a:lnTo>
                  <a:lnTo>
                    <a:pt x="1412" y="2521"/>
                  </a:lnTo>
                  <a:lnTo>
                    <a:pt x="1475" y="2464"/>
                  </a:lnTo>
                  <a:lnTo>
                    <a:pt x="1543" y="2410"/>
                  </a:lnTo>
                  <a:lnTo>
                    <a:pt x="1612" y="2368"/>
                  </a:lnTo>
                  <a:lnTo>
                    <a:pt x="1683" y="2325"/>
                  </a:lnTo>
                  <a:lnTo>
                    <a:pt x="1757" y="2289"/>
                  </a:lnTo>
                  <a:lnTo>
                    <a:pt x="1832" y="2258"/>
                  </a:lnTo>
                  <a:lnTo>
                    <a:pt x="1910" y="2235"/>
                  </a:lnTo>
                  <a:lnTo>
                    <a:pt x="1992" y="2215"/>
                  </a:lnTo>
                  <a:lnTo>
                    <a:pt x="2075" y="2201"/>
                  </a:lnTo>
                  <a:lnTo>
                    <a:pt x="2159" y="2193"/>
                  </a:lnTo>
                  <a:close/>
                  <a:moveTo>
                    <a:pt x="10897" y="0"/>
                  </a:moveTo>
                  <a:lnTo>
                    <a:pt x="10983" y="3"/>
                  </a:lnTo>
                  <a:lnTo>
                    <a:pt x="11066" y="8"/>
                  </a:lnTo>
                  <a:lnTo>
                    <a:pt x="11148" y="25"/>
                  </a:lnTo>
                  <a:lnTo>
                    <a:pt x="11228" y="45"/>
                  </a:lnTo>
                  <a:lnTo>
                    <a:pt x="11303" y="68"/>
                  </a:lnTo>
                  <a:lnTo>
                    <a:pt x="11379" y="102"/>
                  </a:lnTo>
                  <a:lnTo>
                    <a:pt x="11453" y="136"/>
                  </a:lnTo>
                  <a:lnTo>
                    <a:pt x="11524" y="178"/>
                  </a:lnTo>
                  <a:lnTo>
                    <a:pt x="11594" y="221"/>
                  </a:lnTo>
                  <a:lnTo>
                    <a:pt x="11659" y="274"/>
                  </a:lnTo>
                  <a:lnTo>
                    <a:pt x="11724" y="328"/>
                  </a:lnTo>
                  <a:lnTo>
                    <a:pt x="11786" y="387"/>
                  </a:lnTo>
                  <a:lnTo>
                    <a:pt x="11847" y="450"/>
                  </a:lnTo>
                  <a:lnTo>
                    <a:pt x="11904" y="520"/>
                  </a:lnTo>
                  <a:lnTo>
                    <a:pt x="11959" y="588"/>
                  </a:lnTo>
                  <a:lnTo>
                    <a:pt x="12010" y="664"/>
                  </a:lnTo>
                  <a:lnTo>
                    <a:pt x="12061" y="744"/>
                  </a:lnTo>
                  <a:lnTo>
                    <a:pt x="12106" y="826"/>
                  </a:lnTo>
                  <a:lnTo>
                    <a:pt x="12151" y="916"/>
                  </a:lnTo>
                  <a:lnTo>
                    <a:pt x="12194" y="1007"/>
                  </a:lnTo>
                  <a:lnTo>
                    <a:pt x="12233" y="1097"/>
                  </a:lnTo>
                  <a:lnTo>
                    <a:pt x="12270" y="1193"/>
                  </a:lnTo>
                  <a:lnTo>
                    <a:pt x="12303" y="1292"/>
                  </a:lnTo>
                  <a:lnTo>
                    <a:pt x="12333" y="1397"/>
                  </a:lnTo>
                  <a:lnTo>
                    <a:pt x="12362" y="1499"/>
                  </a:lnTo>
                  <a:lnTo>
                    <a:pt x="12386" y="1609"/>
                  </a:lnTo>
                  <a:lnTo>
                    <a:pt x="12409" y="1716"/>
                  </a:lnTo>
                  <a:lnTo>
                    <a:pt x="12427" y="1829"/>
                  </a:lnTo>
                  <a:lnTo>
                    <a:pt x="12444" y="1943"/>
                  </a:lnTo>
                  <a:lnTo>
                    <a:pt x="12456" y="2059"/>
                  </a:lnTo>
                  <a:lnTo>
                    <a:pt x="12466" y="2177"/>
                  </a:lnTo>
                  <a:lnTo>
                    <a:pt x="12470" y="2296"/>
                  </a:lnTo>
                  <a:lnTo>
                    <a:pt x="12513" y="2319"/>
                  </a:lnTo>
                  <a:lnTo>
                    <a:pt x="12535" y="2333"/>
                  </a:lnTo>
                  <a:lnTo>
                    <a:pt x="12554" y="2350"/>
                  </a:lnTo>
                  <a:lnTo>
                    <a:pt x="12572" y="2367"/>
                  </a:lnTo>
                  <a:lnTo>
                    <a:pt x="12591" y="2387"/>
                  </a:lnTo>
                  <a:lnTo>
                    <a:pt x="12607" y="2406"/>
                  </a:lnTo>
                  <a:lnTo>
                    <a:pt x="12621" y="2429"/>
                  </a:lnTo>
                  <a:lnTo>
                    <a:pt x="12636" y="2452"/>
                  </a:lnTo>
                  <a:lnTo>
                    <a:pt x="12648" y="2477"/>
                  </a:lnTo>
                  <a:lnTo>
                    <a:pt x="12658" y="2508"/>
                  </a:lnTo>
                  <a:lnTo>
                    <a:pt x="12668" y="2536"/>
                  </a:lnTo>
                  <a:lnTo>
                    <a:pt x="12685" y="2604"/>
                  </a:lnTo>
                  <a:lnTo>
                    <a:pt x="12691" y="2641"/>
                  </a:lnTo>
                  <a:lnTo>
                    <a:pt x="12695" y="2681"/>
                  </a:lnTo>
                  <a:lnTo>
                    <a:pt x="12697" y="2743"/>
                  </a:lnTo>
                  <a:lnTo>
                    <a:pt x="12697" y="2808"/>
                  </a:lnTo>
                  <a:lnTo>
                    <a:pt x="12693" y="2879"/>
                  </a:lnTo>
                  <a:lnTo>
                    <a:pt x="12685" y="2944"/>
                  </a:lnTo>
                  <a:lnTo>
                    <a:pt x="12676" y="3011"/>
                  </a:lnTo>
                  <a:lnTo>
                    <a:pt x="12662" y="3079"/>
                  </a:lnTo>
                  <a:lnTo>
                    <a:pt x="12644" y="3147"/>
                  </a:lnTo>
                  <a:lnTo>
                    <a:pt x="12623" y="3209"/>
                  </a:lnTo>
                  <a:lnTo>
                    <a:pt x="12599" y="3272"/>
                  </a:lnTo>
                  <a:lnTo>
                    <a:pt x="12574" y="3331"/>
                  </a:lnTo>
                  <a:lnTo>
                    <a:pt x="12546" y="3385"/>
                  </a:lnTo>
                  <a:lnTo>
                    <a:pt x="12513" y="3438"/>
                  </a:lnTo>
                  <a:lnTo>
                    <a:pt x="12480" y="3484"/>
                  </a:lnTo>
                  <a:lnTo>
                    <a:pt x="12444" y="3523"/>
                  </a:lnTo>
                  <a:lnTo>
                    <a:pt x="12405" y="3557"/>
                  </a:lnTo>
                  <a:lnTo>
                    <a:pt x="12366" y="3583"/>
                  </a:lnTo>
                  <a:lnTo>
                    <a:pt x="12345" y="3682"/>
                  </a:lnTo>
                  <a:lnTo>
                    <a:pt x="12325" y="3778"/>
                  </a:lnTo>
                  <a:lnTo>
                    <a:pt x="12301" y="3874"/>
                  </a:lnTo>
                  <a:lnTo>
                    <a:pt x="12276" y="3967"/>
                  </a:lnTo>
                  <a:lnTo>
                    <a:pt x="12249" y="4063"/>
                  </a:lnTo>
                  <a:lnTo>
                    <a:pt x="12221" y="4154"/>
                  </a:lnTo>
                  <a:lnTo>
                    <a:pt x="12192" y="4244"/>
                  </a:lnTo>
                  <a:lnTo>
                    <a:pt x="12162" y="4335"/>
                  </a:lnTo>
                  <a:lnTo>
                    <a:pt x="12129" y="4420"/>
                  </a:lnTo>
                  <a:lnTo>
                    <a:pt x="12092" y="4507"/>
                  </a:lnTo>
                  <a:lnTo>
                    <a:pt x="12057" y="4589"/>
                  </a:lnTo>
                  <a:lnTo>
                    <a:pt x="12019" y="4668"/>
                  </a:lnTo>
                  <a:lnTo>
                    <a:pt x="11980" y="4748"/>
                  </a:lnTo>
                  <a:lnTo>
                    <a:pt x="11937" y="4824"/>
                  </a:lnTo>
                  <a:lnTo>
                    <a:pt x="11894" y="4897"/>
                  </a:lnTo>
                  <a:lnTo>
                    <a:pt x="11849" y="4965"/>
                  </a:lnTo>
                  <a:lnTo>
                    <a:pt x="11804" y="5036"/>
                  </a:lnTo>
                  <a:lnTo>
                    <a:pt x="11755" y="5098"/>
                  </a:lnTo>
                  <a:lnTo>
                    <a:pt x="11706" y="5158"/>
                  </a:lnTo>
                  <a:lnTo>
                    <a:pt x="11653" y="5217"/>
                  </a:lnTo>
                  <a:lnTo>
                    <a:pt x="11600" y="5271"/>
                  </a:lnTo>
                  <a:lnTo>
                    <a:pt x="11545" y="5322"/>
                  </a:lnTo>
                  <a:lnTo>
                    <a:pt x="11430" y="5406"/>
                  </a:lnTo>
                  <a:lnTo>
                    <a:pt x="11369" y="5443"/>
                  </a:lnTo>
                  <a:lnTo>
                    <a:pt x="11306" y="5477"/>
                  </a:lnTo>
                  <a:lnTo>
                    <a:pt x="11244" y="5505"/>
                  </a:lnTo>
                  <a:lnTo>
                    <a:pt x="11177" y="5528"/>
                  </a:lnTo>
                  <a:lnTo>
                    <a:pt x="11109" y="5545"/>
                  </a:lnTo>
                  <a:lnTo>
                    <a:pt x="11040" y="5559"/>
                  </a:lnTo>
                  <a:lnTo>
                    <a:pt x="10970" y="5568"/>
                  </a:lnTo>
                  <a:lnTo>
                    <a:pt x="10897" y="5573"/>
                  </a:lnTo>
                  <a:lnTo>
                    <a:pt x="10825" y="5568"/>
                  </a:lnTo>
                  <a:lnTo>
                    <a:pt x="10756" y="5559"/>
                  </a:lnTo>
                  <a:lnTo>
                    <a:pt x="10686" y="5545"/>
                  </a:lnTo>
                  <a:lnTo>
                    <a:pt x="10619" y="5528"/>
                  </a:lnTo>
                  <a:lnTo>
                    <a:pt x="10554" y="5505"/>
                  </a:lnTo>
                  <a:lnTo>
                    <a:pt x="10490" y="5477"/>
                  </a:lnTo>
                  <a:lnTo>
                    <a:pt x="10429" y="5446"/>
                  </a:lnTo>
                  <a:lnTo>
                    <a:pt x="10368" y="5406"/>
                  </a:lnTo>
                  <a:lnTo>
                    <a:pt x="10309" y="5367"/>
                  </a:lnTo>
                  <a:lnTo>
                    <a:pt x="10253" y="5322"/>
                  </a:lnTo>
                  <a:lnTo>
                    <a:pt x="10198" y="5274"/>
                  </a:lnTo>
                  <a:lnTo>
                    <a:pt x="10147" y="5223"/>
                  </a:lnTo>
                  <a:lnTo>
                    <a:pt x="10094" y="5166"/>
                  </a:lnTo>
                  <a:lnTo>
                    <a:pt x="10043" y="5101"/>
                  </a:lnTo>
                  <a:lnTo>
                    <a:pt x="9996" y="5039"/>
                  </a:lnTo>
                  <a:lnTo>
                    <a:pt x="9951" y="4974"/>
                  </a:lnTo>
                  <a:lnTo>
                    <a:pt x="9904" y="4903"/>
                  </a:lnTo>
                  <a:lnTo>
                    <a:pt x="9861" y="4830"/>
                  </a:lnTo>
                  <a:lnTo>
                    <a:pt x="9820" y="4759"/>
                  </a:lnTo>
                  <a:lnTo>
                    <a:pt x="9781" y="4680"/>
                  </a:lnTo>
                  <a:lnTo>
                    <a:pt x="9743" y="4601"/>
                  </a:lnTo>
                  <a:lnTo>
                    <a:pt x="9706" y="4516"/>
                  </a:lnTo>
                  <a:lnTo>
                    <a:pt x="9671" y="4431"/>
                  </a:lnTo>
                  <a:lnTo>
                    <a:pt x="9636" y="4343"/>
                  </a:lnTo>
                  <a:lnTo>
                    <a:pt x="9606" y="4258"/>
                  </a:lnTo>
                  <a:lnTo>
                    <a:pt x="9577" y="4165"/>
                  </a:lnTo>
                  <a:lnTo>
                    <a:pt x="9548" y="4077"/>
                  </a:lnTo>
                  <a:lnTo>
                    <a:pt x="9522" y="3984"/>
                  </a:lnTo>
                  <a:lnTo>
                    <a:pt x="9499" y="3888"/>
                  </a:lnTo>
                  <a:lnTo>
                    <a:pt x="9475" y="3795"/>
                  </a:lnTo>
                  <a:lnTo>
                    <a:pt x="9452" y="3699"/>
                  </a:lnTo>
                  <a:lnTo>
                    <a:pt x="9434" y="3602"/>
                  </a:lnTo>
                  <a:lnTo>
                    <a:pt x="9410" y="3594"/>
                  </a:lnTo>
                  <a:lnTo>
                    <a:pt x="9389" y="3580"/>
                  </a:lnTo>
                  <a:lnTo>
                    <a:pt x="9367" y="3566"/>
                  </a:lnTo>
                  <a:lnTo>
                    <a:pt x="9346" y="3552"/>
                  </a:lnTo>
                  <a:lnTo>
                    <a:pt x="9324" y="3535"/>
                  </a:lnTo>
                  <a:lnTo>
                    <a:pt x="9305" y="3515"/>
                  </a:lnTo>
                  <a:lnTo>
                    <a:pt x="9267" y="3470"/>
                  </a:lnTo>
                  <a:lnTo>
                    <a:pt x="9230" y="3421"/>
                  </a:lnTo>
                  <a:lnTo>
                    <a:pt x="9199" y="3365"/>
                  </a:lnTo>
                  <a:lnTo>
                    <a:pt x="9168" y="3306"/>
                  </a:lnTo>
                  <a:lnTo>
                    <a:pt x="9142" y="3243"/>
                  </a:lnTo>
                  <a:lnTo>
                    <a:pt x="9117" y="3173"/>
                  </a:lnTo>
                  <a:lnTo>
                    <a:pt x="9099" y="3105"/>
                  </a:lnTo>
                  <a:lnTo>
                    <a:pt x="9083" y="3034"/>
                  </a:lnTo>
                  <a:lnTo>
                    <a:pt x="9070" y="2961"/>
                  </a:lnTo>
                  <a:lnTo>
                    <a:pt x="9060" y="2890"/>
                  </a:lnTo>
                  <a:lnTo>
                    <a:pt x="9056" y="2819"/>
                  </a:lnTo>
                  <a:lnTo>
                    <a:pt x="9056" y="2748"/>
                  </a:lnTo>
                  <a:lnTo>
                    <a:pt x="9060" y="2681"/>
                  </a:lnTo>
                  <a:lnTo>
                    <a:pt x="9066" y="2638"/>
                  </a:lnTo>
                  <a:lnTo>
                    <a:pt x="9070" y="2599"/>
                  </a:lnTo>
                  <a:lnTo>
                    <a:pt x="9081" y="2556"/>
                  </a:lnTo>
                  <a:lnTo>
                    <a:pt x="9089" y="2525"/>
                  </a:lnTo>
                  <a:lnTo>
                    <a:pt x="9101" y="2491"/>
                  </a:lnTo>
                  <a:lnTo>
                    <a:pt x="9115" y="2457"/>
                  </a:lnTo>
                  <a:lnTo>
                    <a:pt x="9130" y="2432"/>
                  </a:lnTo>
                  <a:lnTo>
                    <a:pt x="9146" y="2406"/>
                  </a:lnTo>
                  <a:lnTo>
                    <a:pt x="9164" y="2381"/>
                  </a:lnTo>
                  <a:lnTo>
                    <a:pt x="9183" y="2361"/>
                  </a:lnTo>
                  <a:lnTo>
                    <a:pt x="9205" y="2341"/>
                  </a:lnTo>
                  <a:lnTo>
                    <a:pt x="9226" y="2327"/>
                  </a:lnTo>
                  <a:lnTo>
                    <a:pt x="9250" y="2310"/>
                  </a:lnTo>
                  <a:lnTo>
                    <a:pt x="9275" y="2296"/>
                  </a:lnTo>
                  <a:lnTo>
                    <a:pt x="9297" y="2288"/>
                  </a:lnTo>
                  <a:lnTo>
                    <a:pt x="9324" y="2276"/>
                  </a:lnTo>
                  <a:lnTo>
                    <a:pt x="9332" y="2160"/>
                  </a:lnTo>
                  <a:lnTo>
                    <a:pt x="9340" y="2042"/>
                  </a:lnTo>
                  <a:lnTo>
                    <a:pt x="9352" y="1926"/>
                  </a:lnTo>
                  <a:lnTo>
                    <a:pt x="9369" y="1813"/>
                  </a:lnTo>
                  <a:lnTo>
                    <a:pt x="9389" y="1705"/>
                  </a:lnTo>
                  <a:lnTo>
                    <a:pt x="9410" y="1595"/>
                  </a:lnTo>
                  <a:lnTo>
                    <a:pt x="9436" y="1490"/>
                  </a:lnTo>
                  <a:lnTo>
                    <a:pt x="9465" y="1383"/>
                  </a:lnTo>
                  <a:lnTo>
                    <a:pt x="9495" y="1284"/>
                  </a:lnTo>
                  <a:lnTo>
                    <a:pt x="9530" y="1185"/>
                  </a:lnTo>
                  <a:lnTo>
                    <a:pt x="9565" y="1089"/>
                  </a:lnTo>
                  <a:lnTo>
                    <a:pt x="9604" y="995"/>
                  </a:lnTo>
                  <a:lnTo>
                    <a:pt x="9647" y="908"/>
                  </a:lnTo>
                  <a:lnTo>
                    <a:pt x="9691" y="820"/>
                  </a:lnTo>
                  <a:lnTo>
                    <a:pt x="9741" y="738"/>
                  </a:lnTo>
                  <a:lnTo>
                    <a:pt x="9788" y="662"/>
                  </a:lnTo>
                  <a:lnTo>
                    <a:pt x="9841" y="585"/>
                  </a:lnTo>
                  <a:lnTo>
                    <a:pt x="9896" y="512"/>
                  </a:lnTo>
                  <a:lnTo>
                    <a:pt x="9953" y="447"/>
                  </a:lnTo>
                  <a:lnTo>
                    <a:pt x="10012" y="385"/>
                  </a:lnTo>
                  <a:lnTo>
                    <a:pt x="10076" y="325"/>
                  </a:lnTo>
                  <a:lnTo>
                    <a:pt x="10139" y="271"/>
                  </a:lnTo>
                  <a:lnTo>
                    <a:pt x="10206" y="221"/>
                  </a:lnTo>
                  <a:lnTo>
                    <a:pt x="10276" y="175"/>
                  </a:lnTo>
                  <a:lnTo>
                    <a:pt x="10345" y="136"/>
                  </a:lnTo>
                  <a:lnTo>
                    <a:pt x="10419" y="99"/>
                  </a:lnTo>
                  <a:lnTo>
                    <a:pt x="10492" y="68"/>
                  </a:lnTo>
                  <a:lnTo>
                    <a:pt x="10570" y="45"/>
                  </a:lnTo>
                  <a:lnTo>
                    <a:pt x="10648" y="25"/>
                  </a:lnTo>
                  <a:lnTo>
                    <a:pt x="10729" y="8"/>
                  </a:lnTo>
                  <a:lnTo>
                    <a:pt x="10813" y="3"/>
                  </a:lnTo>
                  <a:lnTo>
                    <a:pt x="10897" y="0"/>
                  </a:lnTo>
                  <a:close/>
                </a:path>
              </a:pathLst>
            </a:custGeom>
            <a:solidFill>
              <a:srgbClr val="CCE8CF"/>
            </a:solidFill>
            <a:ln w="12700" cap="flat">
              <a:noFill/>
              <a:miter lim="400000"/>
            </a:ln>
            <a:effectLst/>
          </p:spPr>
          <p:txBody>
            <a:bodyPr wrap="square" lIns="45718" tIns="45718" rIns="45718" bIns="45718" numCol="1" anchor="ctr">
              <a:noAutofit/>
            </a:bodyPr>
            <a:lstStyle/>
            <a:p>
              <a:pPr algn="ctr">
                <a:defRPr>
                  <a:solidFill>
                    <a:srgbClr val="FFFFFF"/>
                  </a:solidFill>
                </a:defRPr>
              </a:pPr>
            </a:p>
          </p:txBody>
        </p:sp>
      </p:grpSp>
      <p:grpSp>
        <p:nvGrpSpPr>
          <p:cNvPr id="182" name="组合 32"/>
          <p:cNvGrpSpPr/>
          <p:nvPr/>
        </p:nvGrpSpPr>
        <p:grpSpPr>
          <a:xfrm>
            <a:off x="4914171" y="3760724"/>
            <a:ext cx="576005" cy="576005"/>
            <a:chOff x="0" y="0"/>
            <a:chExt cx="576003" cy="576003"/>
          </a:xfrm>
        </p:grpSpPr>
        <p:sp>
          <p:nvSpPr>
            <p:cNvPr id="180" name="MH_Title_1"/>
            <p:cNvSpPr/>
            <p:nvPr/>
          </p:nvSpPr>
          <p:spPr>
            <a:xfrm>
              <a:off x="-1" y="-1"/>
              <a:ext cx="576004" cy="576004"/>
            </a:xfrm>
            <a:prstGeom prst="ellipse">
              <a:avLst/>
            </a:prstGeom>
            <a:solidFill>
              <a:schemeClr val="accent1"/>
            </a:solidFill>
            <a:ln w="12700" cap="flat">
              <a:noFill/>
              <a:miter lim="400000"/>
            </a:ln>
            <a:effectLst/>
          </p:spPr>
          <p:txBody>
            <a:bodyPr wrap="square" lIns="45718" tIns="45718" rIns="45718" bIns="45718" numCol="1" anchor="ctr">
              <a:noAutofit/>
            </a:bodyPr>
            <a:lstStyle/>
            <a:p>
              <a:pPr algn="ctr">
                <a:defRPr sz="2700">
                  <a:solidFill>
                    <a:srgbClr val="CCE8CF"/>
                  </a:solidFill>
                  <a:latin typeface="Impact"/>
                  <a:ea typeface="Impact"/>
                  <a:cs typeface="Impact"/>
                  <a:sym typeface="Impact"/>
                </a:defRPr>
              </a:pPr>
            </a:p>
          </p:txBody>
        </p:sp>
        <p:sp>
          <p:nvSpPr>
            <p:cNvPr id="181" name="KSO_Shape"/>
            <p:cNvSpPr/>
            <p:nvPr/>
          </p:nvSpPr>
          <p:spPr>
            <a:xfrm>
              <a:off x="86400" y="100799"/>
              <a:ext cx="403202" cy="3744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328" y="20809"/>
                  </a:moveTo>
                  <a:lnTo>
                    <a:pt x="18336" y="20809"/>
                  </a:lnTo>
                  <a:lnTo>
                    <a:pt x="18321" y="20844"/>
                  </a:lnTo>
                  <a:lnTo>
                    <a:pt x="18323" y="20863"/>
                  </a:lnTo>
                  <a:lnTo>
                    <a:pt x="18326" y="20889"/>
                  </a:lnTo>
                  <a:lnTo>
                    <a:pt x="18328" y="20927"/>
                  </a:lnTo>
                  <a:lnTo>
                    <a:pt x="18328" y="20978"/>
                  </a:lnTo>
                  <a:lnTo>
                    <a:pt x="18323" y="21048"/>
                  </a:lnTo>
                  <a:lnTo>
                    <a:pt x="18308" y="21133"/>
                  </a:lnTo>
                  <a:lnTo>
                    <a:pt x="18288" y="21235"/>
                  </a:lnTo>
                  <a:lnTo>
                    <a:pt x="18273" y="21243"/>
                  </a:lnTo>
                  <a:lnTo>
                    <a:pt x="18250" y="21249"/>
                  </a:lnTo>
                  <a:lnTo>
                    <a:pt x="18188" y="21254"/>
                  </a:lnTo>
                  <a:lnTo>
                    <a:pt x="18070" y="21259"/>
                  </a:lnTo>
                  <a:lnTo>
                    <a:pt x="18063" y="21259"/>
                  </a:lnTo>
                  <a:lnTo>
                    <a:pt x="18060" y="21257"/>
                  </a:lnTo>
                  <a:lnTo>
                    <a:pt x="18050" y="21243"/>
                  </a:lnTo>
                  <a:lnTo>
                    <a:pt x="18037" y="21217"/>
                  </a:lnTo>
                  <a:lnTo>
                    <a:pt x="18032" y="21211"/>
                  </a:lnTo>
                  <a:lnTo>
                    <a:pt x="18027" y="21208"/>
                  </a:lnTo>
                  <a:lnTo>
                    <a:pt x="18017" y="21206"/>
                  </a:lnTo>
                  <a:lnTo>
                    <a:pt x="18010" y="21208"/>
                  </a:lnTo>
                  <a:lnTo>
                    <a:pt x="17995" y="21211"/>
                  </a:lnTo>
                  <a:lnTo>
                    <a:pt x="17980" y="21222"/>
                  </a:lnTo>
                  <a:lnTo>
                    <a:pt x="17935" y="21251"/>
                  </a:lnTo>
                  <a:lnTo>
                    <a:pt x="17840" y="21326"/>
                  </a:lnTo>
                  <a:lnTo>
                    <a:pt x="17739" y="21396"/>
                  </a:lnTo>
                  <a:lnTo>
                    <a:pt x="17689" y="21428"/>
                  </a:lnTo>
                  <a:lnTo>
                    <a:pt x="17634" y="21458"/>
                  </a:lnTo>
                  <a:lnTo>
                    <a:pt x="17579" y="21485"/>
                  </a:lnTo>
                  <a:lnTo>
                    <a:pt x="17521" y="21514"/>
                  </a:lnTo>
                  <a:lnTo>
                    <a:pt x="17464" y="21536"/>
                  </a:lnTo>
                  <a:lnTo>
                    <a:pt x="17401" y="21554"/>
                  </a:lnTo>
                  <a:lnTo>
                    <a:pt x="17339" y="21576"/>
                  </a:lnTo>
                  <a:lnTo>
                    <a:pt x="17271" y="21587"/>
                  </a:lnTo>
                  <a:lnTo>
                    <a:pt x="17201" y="21597"/>
                  </a:lnTo>
                  <a:lnTo>
                    <a:pt x="17128" y="21600"/>
                  </a:lnTo>
                  <a:lnTo>
                    <a:pt x="17050" y="21600"/>
                  </a:lnTo>
                  <a:lnTo>
                    <a:pt x="16970" y="21597"/>
                  </a:lnTo>
                  <a:lnTo>
                    <a:pt x="16905" y="21589"/>
                  </a:lnTo>
                  <a:lnTo>
                    <a:pt x="16852" y="21579"/>
                  </a:lnTo>
                  <a:lnTo>
                    <a:pt x="16807" y="21565"/>
                  </a:lnTo>
                  <a:lnTo>
                    <a:pt x="16772" y="21546"/>
                  </a:lnTo>
                  <a:lnTo>
                    <a:pt x="16745" y="21528"/>
                  </a:lnTo>
                  <a:lnTo>
                    <a:pt x="16732" y="21514"/>
                  </a:lnTo>
                  <a:lnTo>
                    <a:pt x="16725" y="21501"/>
                  </a:lnTo>
                  <a:lnTo>
                    <a:pt x="16717" y="21490"/>
                  </a:lnTo>
                  <a:lnTo>
                    <a:pt x="16715" y="21477"/>
                  </a:lnTo>
                  <a:lnTo>
                    <a:pt x="16710" y="21447"/>
                  </a:lnTo>
                  <a:lnTo>
                    <a:pt x="16712" y="21418"/>
                  </a:lnTo>
                  <a:lnTo>
                    <a:pt x="16722" y="21388"/>
                  </a:lnTo>
                  <a:lnTo>
                    <a:pt x="16737" y="21356"/>
                  </a:lnTo>
                  <a:lnTo>
                    <a:pt x="16755" y="21321"/>
                  </a:lnTo>
                  <a:lnTo>
                    <a:pt x="16777" y="21289"/>
                  </a:lnTo>
                  <a:lnTo>
                    <a:pt x="16805" y="21254"/>
                  </a:lnTo>
                  <a:lnTo>
                    <a:pt x="16837" y="21217"/>
                  </a:lnTo>
                  <a:lnTo>
                    <a:pt x="16870" y="21182"/>
                  </a:lnTo>
                  <a:lnTo>
                    <a:pt x="16940" y="21112"/>
                  </a:lnTo>
                  <a:lnTo>
                    <a:pt x="17018" y="21045"/>
                  </a:lnTo>
                  <a:lnTo>
                    <a:pt x="17095" y="20981"/>
                  </a:lnTo>
                  <a:lnTo>
                    <a:pt x="17166" y="20927"/>
                  </a:lnTo>
                  <a:lnTo>
                    <a:pt x="17281" y="20841"/>
                  </a:lnTo>
                  <a:lnTo>
                    <a:pt x="17328" y="20809"/>
                  </a:lnTo>
                  <a:close/>
                  <a:moveTo>
                    <a:pt x="3289" y="20809"/>
                  </a:moveTo>
                  <a:lnTo>
                    <a:pt x="4294" y="20809"/>
                  </a:lnTo>
                  <a:lnTo>
                    <a:pt x="4342" y="20841"/>
                  </a:lnTo>
                  <a:lnTo>
                    <a:pt x="4457" y="20927"/>
                  </a:lnTo>
                  <a:lnTo>
                    <a:pt x="4530" y="20981"/>
                  </a:lnTo>
                  <a:lnTo>
                    <a:pt x="4607" y="21045"/>
                  </a:lnTo>
                  <a:lnTo>
                    <a:pt x="4682" y="21112"/>
                  </a:lnTo>
                  <a:lnTo>
                    <a:pt x="4755" y="21182"/>
                  </a:lnTo>
                  <a:lnTo>
                    <a:pt x="4788" y="21217"/>
                  </a:lnTo>
                  <a:lnTo>
                    <a:pt x="4820" y="21254"/>
                  </a:lnTo>
                  <a:lnTo>
                    <a:pt x="4845" y="21289"/>
                  </a:lnTo>
                  <a:lnTo>
                    <a:pt x="4870" y="21321"/>
                  </a:lnTo>
                  <a:lnTo>
                    <a:pt x="4888" y="21356"/>
                  </a:lnTo>
                  <a:lnTo>
                    <a:pt x="4903" y="21388"/>
                  </a:lnTo>
                  <a:lnTo>
                    <a:pt x="4913" y="21418"/>
                  </a:lnTo>
                  <a:lnTo>
                    <a:pt x="4915" y="21447"/>
                  </a:lnTo>
                  <a:lnTo>
                    <a:pt x="4908" y="21477"/>
                  </a:lnTo>
                  <a:lnTo>
                    <a:pt x="4905" y="21490"/>
                  </a:lnTo>
                  <a:lnTo>
                    <a:pt x="4900" y="21501"/>
                  </a:lnTo>
                  <a:lnTo>
                    <a:pt x="4890" y="21514"/>
                  </a:lnTo>
                  <a:lnTo>
                    <a:pt x="4880" y="21528"/>
                  </a:lnTo>
                  <a:lnTo>
                    <a:pt x="4853" y="21546"/>
                  </a:lnTo>
                  <a:lnTo>
                    <a:pt x="4818" y="21565"/>
                  </a:lnTo>
                  <a:lnTo>
                    <a:pt x="4773" y="21579"/>
                  </a:lnTo>
                  <a:lnTo>
                    <a:pt x="4720" y="21589"/>
                  </a:lnTo>
                  <a:lnTo>
                    <a:pt x="4655" y="21597"/>
                  </a:lnTo>
                  <a:lnTo>
                    <a:pt x="4575" y="21600"/>
                  </a:lnTo>
                  <a:lnTo>
                    <a:pt x="4497" y="21600"/>
                  </a:lnTo>
                  <a:lnTo>
                    <a:pt x="4422" y="21597"/>
                  </a:lnTo>
                  <a:lnTo>
                    <a:pt x="4354" y="21587"/>
                  </a:lnTo>
                  <a:lnTo>
                    <a:pt x="4287" y="21576"/>
                  </a:lnTo>
                  <a:lnTo>
                    <a:pt x="4224" y="21554"/>
                  </a:lnTo>
                  <a:lnTo>
                    <a:pt x="4161" y="21536"/>
                  </a:lnTo>
                  <a:lnTo>
                    <a:pt x="4101" y="21514"/>
                  </a:lnTo>
                  <a:lnTo>
                    <a:pt x="4046" y="21485"/>
                  </a:lnTo>
                  <a:lnTo>
                    <a:pt x="3988" y="21458"/>
                  </a:lnTo>
                  <a:lnTo>
                    <a:pt x="3936" y="21428"/>
                  </a:lnTo>
                  <a:lnTo>
                    <a:pt x="3886" y="21396"/>
                  </a:lnTo>
                  <a:lnTo>
                    <a:pt x="3785" y="21326"/>
                  </a:lnTo>
                  <a:lnTo>
                    <a:pt x="3690" y="21251"/>
                  </a:lnTo>
                  <a:lnTo>
                    <a:pt x="3645" y="21222"/>
                  </a:lnTo>
                  <a:lnTo>
                    <a:pt x="3630" y="21211"/>
                  </a:lnTo>
                  <a:lnTo>
                    <a:pt x="3605" y="21206"/>
                  </a:lnTo>
                  <a:lnTo>
                    <a:pt x="3598" y="21208"/>
                  </a:lnTo>
                  <a:lnTo>
                    <a:pt x="3593" y="21211"/>
                  </a:lnTo>
                  <a:lnTo>
                    <a:pt x="3585" y="21217"/>
                  </a:lnTo>
                  <a:lnTo>
                    <a:pt x="3580" y="21233"/>
                  </a:lnTo>
                  <a:lnTo>
                    <a:pt x="3573" y="21243"/>
                  </a:lnTo>
                  <a:lnTo>
                    <a:pt x="3565" y="21257"/>
                  </a:lnTo>
                  <a:lnTo>
                    <a:pt x="3562" y="21259"/>
                  </a:lnTo>
                  <a:lnTo>
                    <a:pt x="3552" y="21259"/>
                  </a:lnTo>
                  <a:lnTo>
                    <a:pt x="3437" y="21254"/>
                  </a:lnTo>
                  <a:lnTo>
                    <a:pt x="3375" y="21249"/>
                  </a:lnTo>
                  <a:lnTo>
                    <a:pt x="3352" y="21243"/>
                  </a:lnTo>
                  <a:lnTo>
                    <a:pt x="3337" y="21235"/>
                  </a:lnTo>
                  <a:lnTo>
                    <a:pt x="3314" y="21133"/>
                  </a:lnTo>
                  <a:lnTo>
                    <a:pt x="3304" y="21048"/>
                  </a:lnTo>
                  <a:lnTo>
                    <a:pt x="3294" y="20978"/>
                  </a:lnTo>
                  <a:lnTo>
                    <a:pt x="3294" y="20927"/>
                  </a:lnTo>
                  <a:lnTo>
                    <a:pt x="3297" y="20889"/>
                  </a:lnTo>
                  <a:lnTo>
                    <a:pt x="3299" y="20863"/>
                  </a:lnTo>
                  <a:lnTo>
                    <a:pt x="3304" y="20844"/>
                  </a:lnTo>
                  <a:lnTo>
                    <a:pt x="3289" y="20809"/>
                  </a:lnTo>
                  <a:close/>
                  <a:moveTo>
                    <a:pt x="16163" y="19817"/>
                  </a:moveTo>
                  <a:lnTo>
                    <a:pt x="16960" y="19817"/>
                  </a:lnTo>
                  <a:lnTo>
                    <a:pt x="16947" y="19844"/>
                  </a:lnTo>
                  <a:lnTo>
                    <a:pt x="16952" y="19860"/>
                  </a:lnTo>
                  <a:lnTo>
                    <a:pt x="16955" y="19879"/>
                  </a:lnTo>
                  <a:lnTo>
                    <a:pt x="16957" y="19911"/>
                  </a:lnTo>
                  <a:lnTo>
                    <a:pt x="16955" y="19952"/>
                  </a:lnTo>
                  <a:lnTo>
                    <a:pt x="16952" y="20006"/>
                  </a:lnTo>
                  <a:lnTo>
                    <a:pt x="16940" y="20074"/>
                  </a:lnTo>
                  <a:lnTo>
                    <a:pt x="16925" y="20158"/>
                  </a:lnTo>
                  <a:lnTo>
                    <a:pt x="16910" y="20163"/>
                  </a:lnTo>
                  <a:lnTo>
                    <a:pt x="16892" y="20166"/>
                  </a:lnTo>
                  <a:lnTo>
                    <a:pt x="16842" y="20174"/>
                  </a:lnTo>
                  <a:lnTo>
                    <a:pt x="16749" y="20176"/>
                  </a:lnTo>
                  <a:lnTo>
                    <a:pt x="16747" y="20176"/>
                  </a:lnTo>
                  <a:lnTo>
                    <a:pt x="16742" y="20174"/>
                  </a:lnTo>
                  <a:lnTo>
                    <a:pt x="16734" y="20163"/>
                  </a:lnTo>
                  <a:lnTo>
                    <a:pt x="16732" y="20155"/>
                  </a:lnTo>
                  <a:lnTo>
                    <a:pt x="16727" y="20141"/>
                  </a:lnTo>
                  <a:lnTo>
                    <a:pt x="16719" y="20139"/>
                  </a:lnTo>
                  <a:lnTo>
                    <a:pt x="16717" y="20133"/>
                  </a:lnTo>
                  <a:lnTo>
                    <a:pt x="16702" y="20133"/>
                  </a:lnTo>
                  <a:lnTo>
                    <a:pt x="16679" y="20144"/>
                  </a:lnTo>
                  <a:lnTo>
                    <a:pt x="16642" y="20168"/>
                  </a:lnTo>
                  <a:lnTo>
                    <a:pt x="16569" y="20228"/>
                  </a:lnTo>
                  <a:lnTo>
                    <a:pt x="16489" y="20285"/>
                  </a:lnTo>
                  <a:lnTo>
                    <a:pt x="16446" y="20312"/>
                  </a:lnTo>
                  <a:lnTo>
                    <a:pt x="16406" y="20333"/>
                  </a:lnTo>
                  <a:lnTo>
                    <a:pt x="16361" y="20358"/>
                  </a:lnTo>
                  <a:lnTo>
                    <a:pt x="16316" y="20377"/>
                  </a:lnTo>
                  <a:lnTo>
                    <a:pt x="16268" y="20398"/>
                  </a:lnTo>
                  <a:lnTo>
                    <a:pt x="16220" y="20412"/>
                  </a:lnTo>
                  <a:lnTo>
                    <a:pt x="16170" y="20425"/>
                  </a:lnTo>
                  <a:lnTo>
                    <a:pt x="16118" y="20436"/>
                  </a:lnTo>
                  <a:lnTo>
                    <a:pt x="16060" y="20444"/>
                  </a:lnTo>
                  <a:lnTo>
                    <a:pt x="16005" y="20447"/>
                  </a:lnTo>
                  <a:lnTo>
                    <a:pt x="15942" y="20447"/>
                  </a:lnTo>
                  <a:lnTo>
                    <a:pt x="15880" y="20444"/>
                  </a:lnTo>
                  <a:lnTo>
                    <a:pt x="15827" y="20439"/>
                  </a:lnTo>
                  <a:lnTo>
                    <a:pt x="15784" y="20428"/>
                  </a:lnTo>
                  <a:lnTo>
                    <a:pt x="15749" y="20420"/>
                  </a:lnTo>
                  <a:lnTo>
                    <a:pt x="15722" y="20404"/>
                  </a:lnTo>
                  <a:lnTo>
                    <a:pt x="15699" y="20387"/>
                  </a:lnTo>
                  <a:lnTo>
                    <a:pt x="15684" y="20368"/>
                  </a:lnTo>
                  <a:lnTo>
                    <a:pt x="15674" y="20350"/>
                  </a:lnTo>
                  <a:lnTo>
                    <a:pt x="15672" y="20325"/>
                  </a:lnTo>
                  <a:lnTo>
                    <a:pt x="15674" y="20304"/>
                  </a:lnTo>
                  <a:lnTo>
                    <a:pt x="15682" y="20279"/>
                  </a:lnTo>
                  <a:lnTo>
                    <a:pt x="15692" y="20252"/>
                  </a:lnTo>
                  <a:lnTo>
                    <a:pt x="15707" y="20225"/>
                  </a:lnTo>
                  <a:lnTo>
                    <a:pt x="15727" y="20198"/>
                  </a:lnTo>
                  <a:lnTo>
                    <a:pt x="15749" y="20168"/>
                  </a:lnTo>
                  <a:lnTo>
                    <a:pt x="15799" y="20112"/>
                  </a:lnTo>
                  <a:lnTo>
                    <a:pt x="15857" y="20057"/>
                  </a:lnTo>
                  <a:lnTo>
                    <a:pt x="15915" y="20003"/>
                  </a:lnTo>
                  <a:lnTo>
                    <a:pt x="15977" y="19952"/>
                  </a:lnTo>
                  <a:lnTo>
                    <a:pt x="16035" y="19906"/>
                  </a:lnTo>
                  <a:lnTo>
                    <a:pt x="16125" y="19844"/>
                  </a:lnTo>
                  <a:lnTo>
                    <a:pt x="16163" y="19817"/>
                  </a:lnTo>
                  <a:close/>
                  <a:moveTo>
                    <a:pt x="4665" y="19817"/>
                  </a:moveTo>
                  <a:lnTo>
                    <a:pt x="5465" y="19817"/>
                  </a:lnTo>
                  <a:lnTo>
                    <a:pt x="5500" y="19844"/>
                  </a:lnTo>
                  <a:lnTo>
                    <a:pt x="5593" y="19906"/>
                  </a:lnTo>
                  <a:lnTo>
                    <a:pt x="5648" y="19952"/>
                  </a:lnTo>
                  <a:lnTo>
                    <a:pt x="5710" y="20003"/>
                  </a:lnTo>
                  <a:lnTo>
                    <a:pt x="5770" y="20057"/>
                  </a:lnTo>
                  <a:lnTo>
                    <a:pt x="5826" y="20112"/>
                  </a:lnTo>
                  <a:lnTo>
                    <a:pt x="5878" y="20168"/>
                  </a:lnTo>
                  <a:lnTo>
                    <a:pt x="5901" y="20198"/>
                  </a:lnTo>
                  <a:lnTo>
                    <a:pt x="5918" y="20225"/>
                  </a:lnTo>
                  <a:lnTo>
                    <a:pt x="5933" y="20252"/>
                  </a:lnTo>
                  <a:lnTo>
                    <a:pt x="5946" y="20279"/>
                  </a:lnTo>
                  <a:lnTo>
                    <a:pt x="5951" y="20304"/>
                  </a:lnTo>
                  <a:lnTo>
                    <a:pt x="5953" y="20325"/>
                  </a:lnTo>
                  <a:lnTo>
                    <a:pt x="5951" y="20350"/>
                  </a:lnTo>
                  <a:lnTo>
                    <a:pt x="5943" y="20368"/>
                  </a:lnTo>
                  <a:lnTo>
                    <a:pt x="5928" y="20387"/>
                  </a:lnTo>
                  <a:lnTo>
                    <a:pt x="5906" y="20404"/>
                  </a:lnTo>
                  <a:lnTo>
                    <a:pt x="5878" y="20420"/>
                  </a:lnTo>
                  <a:lnTo>
                    <a:pt x="5841" y="20428"/>
                  </a:lnTo>
                  <a:lnTo>
                    <a:pt x="5801" y="20439"/>
                  </a:lnTo>
                  <a:lnTo>
                    <a:pt x="5748" y="20444"/>
                  </a:lnTo>
                  <a:lnTo>
                    <a:pt x="5685" y="20447"/>
                  </a:lnTo>
                  <a:lnTo>
                    <a:pt x="5623" y="20447"/>
                  </a:lnTo>
                  <a:lnTo>
                    <a:pt x="5565" y="20444"/>
                  </a:lnTo>
                  <a:lnTo>
                    <a:pt x="5510" y="20436"/>
                  </a:lnTo>
                  <a:lnTo>
                    <a:pt x="5455" y="20425"/>
                  </a:lnTo>
                  <a:lnTo>
                    <a:pt x="5405" y="20412"/>
                  </a:lnTo>
                  <a:lnTo>
                    <a:pt x="5357" y="20398"/>
                  </a:lnTo>
                  <a:lnTo>
                    <a:pt x="5309" y="20377"/>
                  </a:lnTo>
                  <a:lnTo>
                    <a:pt x="5267" y="20358"/>
                  </a:lnTo>
                  <a:lnTo>
                    <a:pt x="5222" y="20333"/>
                  </a:lnTo>
                  <a:lnTo>
                    <a:pt x="5179" y="20312"/>
                  </a:lnTo>
                  <a:lnTo>
                    <a:pt x="5139" y="20285"/>
                  </a:lnTo>
                  <a:lnTo>
                    <a:pt x="5059" y="20228"/>
                  </a:lnTo>
                  <a:lnTo>
                    <a:pt x="4984" y="20168"/>
                  </a:lnTo>
                  <a:lnTo>
                    <a:pt x="4948" y="20144"/>
                  </a:lnTo>
                  <a:lnTo>
                    <a:pt x="4923" y="20133"/>
                  </a:lnTo>
                  <a:lnTo>
                    <a:pt x="4911" y="20133"/>
                  </a:lnTo>
                  <a:lnTo>
                    <a:pt x="4906" y="20139"/>
                  </a:lnTo>
                  <a:lnTo>
                    <a:pt x="4901" y="20141"/>
                  </a:lnTo>
                  <a:lnTo>
                    <a:pt x="4896" y="20155"/>
                  </a:lnTo>
                  <a:lnTo>
                    <a:pt x="4891" y="20163"/>
                  </a:lnTo>
                  <a:lnTo>
                    <a:pt x="4886" y="20174"/>
                  </a:lnTo>
                  <a:lnTo>
                    <a:pt x="4881" y="20176"/>
                  </a:lnTo>
                  <a:lnTo>
                    <a:pt x="4878" y="20176"/>
                  </a:lnTo>
                  <a:lnTo>
                    <a:pt x="4786" y="20174"/>
                  </a:lnTo>
                  <a:lnTo>
                    <a:pt x="4735" y="20166"/>
                  </a:lnTo>
                  <a:lnTo>
                    <a:pt x="4718" y="20163"/>
                  </a:lnTo>
                  <a:lnTo>
                    <a:pt x="4703" y="20158"/>
                  </a:lnTo>
                  <a:lnTo>
                    <a:pt x="4688" y="20074"/>
                  </a:lnTo>
                  <a:lnTo>
                    <a:pt x="4675" y="20006"/>
                  </a:lnTo>
                  <a:lnTo>
                    <a:pt x="4673" y="19952"/>
                  </a:lnTo>
                  <a:lnTo>
                    <a:pt x="4670" y="19911"/>
                  </a:lnTo>
                  <a:lnTo>
                    <a:pt x="4673" y="19879"/>
                  </a:lnTo>
                  <a:lnTo>
                    <a:pt x="4675" y="19860"/>
                  </a:lnTo>
                  <a:lnTo>
                    <a:pt x="4678" y="19844"/>
                  </a:lnTo>
                  <a:lnTo>
                    <a:pt x="4665" y="19817"/>
                  </a:lnTo>
                  <a:close/>
                  <a:moveTo>
                    <a:pt x="11619" y="19347"/>
                  </a:moveTo>
                  <a:lnTo>
                    <a:pt x="12347" y="19347"/>
                  </a:lnTo>
                  <a:lnTo>
                    <a:pt x="12382" y="19369"/>
                  </a:lnTo>
                  <a:lnTo>
                    <a:pt x="12468" y="19429"/>
                  </a:lnTo>
                  <a:lnTo>
                    <a:pt x="12518" y="19470"/>
                  </a:lnTo>
                  <a:lnTo>
                    <a:pt x="12573" y="19513"/>
                  </a:lnTo>
                  <a:lnTo>
                    <a:pt x="12629" y="19565"/>
                  </a:lnTo>
                  <a:lnTo>
                    <a:pt x="12682" y="19617"/>
                  </a:lnTo>
                  <a:lnTo>
                    <a:pt x="12727" y="19668"/>
                  </a:lnTo>
                  <a:lnTo>
                    <a:pt x="12747" y="19696"/>
                  </a:lnTo>
                  <a:lnTo>
                    <a:pt x="12765" y="19720"/>
                  </a:lnTo>
                  <a:lnTo>
                    <a:pt x="12777" y="19742"/>
                  </a:lnTo>
                  <a:lnTo>
                    <a:pt x="12790" y="19769"/>
                  </a:lnTo>
                  <a:lnTo>
                    <a:pt x="12795" y="19791"/>
                  </a:lnTo>
                  <a:lnTo>
                    <a:pt x="12795" y="19810"/>
                  </a:lnTo>
                  <a:lnTo>
                    <a:pt x="12792" y="19834"/>
                  </a:lnTo>
                  <a:lnTo>
                    <a:pt x="12785" y="19848"/>
                  </a:lnTo>
                  <a:lnTo>
                    <a:pt x="12770" y="19870"/>
                  </a:lnTo>
                  <a:lnTo>
                    <a:pt x="12752" y="19881"/>
                  </a:lnTo>
                  <a:lnTo>
                    <a:pt x="12727" y="19894"/>
                  </a:lnTo>
                  <a:lnTo>
                    <a:pt x="12694" y="19908"/>
                  </a:lnTo>
                  <a:lnTo>
                    <a:pt x="12654" y="19913"/>
                  </a:lnTo>
                  <a:lnTo>
                    <a:pt x="12606" y="19921"/>
                  </a:lnTo>
                  <a:lnTo>
                    <a:pt x="12551" y="19924"/>
                  </a:lnTo>
                  <a:lnTo>
                    <a:pt x="12493" y="19924"/>
                  </a:lnTo>
                  <a:lnTo>
                    <a:pt x="12440" y="19921"/>
                  </a:lnTo>
                  <a:lnTo>
                    <a:pt x="12390" y="19910"/>
                  </a:lnTo>
                  <a:lnTo>
                    <a:pt x="12342" y="19900"/>
                  </a:lnTo>
                  <a:lnTo>
                    <a:pt x="12296" y="19891"/>
                  </a:lnTo>
                  <a:lnTo>
                    <a:pt x="12251" y="19875"/>
                  </a:lnTo>
                  <a:lnTo>
                    <a:pt x="12208" y="19859"/>
                  </a:lnTo>
                  <a:lnTo>
                    <a:pt x="12166" y="19840"/>
                  </a:lnTo>
                  <a:lnTo>
                    <a:pt x="12128" y="19818"/>
                  </a:lnTo>
                  <a:lnTo>
                    <a:pt x="12052" y="19772"/>
                  </a:lnTo>
                  <a:lnTo>
                    <a:pt x="11982" y="19720"/>
                  </a:lnTo>
                  <a:lnTo>
                    <a:pt x="11909" y="19668"/>
                  </a:lnTo>
                  <a:lnTo>
                    <a:pt x="11879" y="19647"/>
                  </a:lnTo>
                  <a:lnTo>
                    <a:pt x="11858" y="19636"/>
                  </a:lnTo>
                  <a:lnTo>
                    <a:pt x="11848" y="19633"/>
                  </a:lnTo>
                  <a:lnTo>
                    <a:pt x="11843" y="19636"/>
                  </a:lnTo>
                  <a:lnTo>
                    <a:pt x="11836" y="19644"/>
                  </a:lnTo>
                  <a:lnTo>
                    <a:pt x="11831" y="19652"/>
                  </a:lnTo>
                  <a:lnTo>
                    <a:pt x="11826" y="19663"/>
                  </a:lnTo>
                  <a:lnTo>
                    <a:pt x="11821" y="19671"/>
                  </a:lnTo>
                  <a:lnTo>
                    <a:pt x="11811" y="19671"/>
                  </a:lnTo>
                  <a:lnTo>
                    <a:pt x="11727" y="19668"/>
                  </a:lnTo>
                  <a:lnTo>
                    <a:pt x="11682" y="19666"/>
                  </a:lnTo>
                  <a:lnTo>
                    <a:pt x="11665" y="19663"/>
                  </a:lnTo>
                  <a:lnTo>
                    <a:pt x="11652" y="19655"/>
                  </a:lnTo>
                  <a:lnTo>
                    <a:pt x="11637" y="19579"/>
                  </a:lnTo>
                  <a:lnTo>
                    <a:pt x="11629" y="19516"/>
                  </a:lnTo>
                  <a:lnTo>
                    <a:pt x="11627" y="19470"/>
                  </a:lnTo>
                  <a:lnTo>
                    <a:pt x="11622" y="19429"/>
                  </a:lnTo>
                  <a:lnTo>
                    <a:pt x="11627" y="19402"/>
                  </a:lnTo>
                  <a:lnTo>
                    <a:pt x="11629" y="19383"/>
                  </a:lnTo>
                  <a:lnTo>
                    <a:pt x="11632" y="19369"/>
                  </a:lnTo>
                  <a:lnTo>
                    <a:pt x="11619" y="19347"/>
                  </a:lnTo>
                  <a:close/>
                  <a:moveTo>
                    <a:pt x="9799" y="19347"/>
                  </a:moveTo>
                  <a:lnTo>
                    <a:pt x="10519" y="19347"/>
                  </a:lnTo>
                  <a:lnTo>
                    <a:pt x="10506" y="19369"/>
                  </a:lnTo>
                  <a:lnTo>
                    <a:pt x="10511" y="19383"/>
                  </a:lnTo>
                  <a:lnTo>
                    <a:pt x="10511" y="19402"/>
                  </a:lnTo>
                  <a:lnTo>
                    <a:pt x="10514" y="19429"/>
                  </a:lnTo>
                  <a:lnTo>
                    <a:pt x="10514" y="19470"/>
                  </a:lnTo>
                  <a:lnTo>
                    <a:pt x="10509" y="19516"/>
                  </a:lnTo>
                  <a:lnTo>
                    <a:pt x="10499" y="19579"/>
                  </a:lnTo>
                  <a:lnTo>
                    <a:pt x="10486" y="19655"/>
                  </a:lnTo>
                  <a:lnTo>
                    <a:pt x="10474" y="19663"/>
                  </a:lnTo>
                  <a:lnTo>
                    <a:pt x="10456" y="19666"/>
                  </a:lnTo>
                  <a:lnTo>
                    <a:pt x="10411" y="19668"/>
                  </a:lnTo>
                  <a:lnTo>
                    <a:pt x="10329" y="19671"/>
                  </a:lnTo>
                  <a:lnTo>
                    <a:pt x="10319" y="19671"/>
                  </a:lnTo>
                  <a:lnTo>
                    <a:pt x="10314" y="19663"/>
                  </a:lnTo>
                  <a:lnTo>
                    <a:pt x="10312" y="19652"/>
                  </a:lnTo>
                  <a:lnTo>
                    <a:pt x="10297" y="19636"/>
                  </a:lnTo>
                  <a:lnTo>
                    <a:pt x="10289" y="19633"/>
                  </a:lnTo>
                  <a:lnTo>
                    <a:pt x="10284" y="19636"/>
                  </a:lnTo>
                  <a:lnTo>
                    <a:pt x="10265" y="19647"/>
                  </a:lnTo>
                  <a:lnTo>
                    <a:pt x="10232" y="19668"/>
                  </a:lnTo>
                  <a:lnTo>
                    <a:pt x="10162" y="19720"/>
                  </a:lnTo>
                  <a:lnTo>
                    <a:pt x="10093" y="19772"/>
                  </a:lnTo>
                  <a:lnTo>
                    <a:pt x="10015" y="19818"/>
                  </a:lnTo>
                  <a:lnTo>
                    <a:pt x="9978" y="19840"/>
                  </a:lnTo>
                  <a:lnTo>
                    <a:pt x="9936" y="19859"/>
                  </a:lnTo>
                  <a:lnTo>
                    <a:pt x="9896" y="19875"/>
                  </a:lnTo>
                  <a:lnTo>
                    <a:pt x="9851" y="19891"/>
                  </a:lnTo>
                  <a:lnTo>
                    <a:pt x="9804" y="19900"/>
                  </a:lnTo>
                  <a:lnTo>
                    <a:pt x="9756" y="19910"/>
                  </a:lnTo>
                  <a:lnTo>
                    <a:pt x="9707" y="19921"/>
                  </a:lnTo>
                  <a:lnTo>
                    <a:pt x="9654" y="19924"/>
                  </a:lnTo>
                  <a:lnTo>
                    <a:pt x="9597" y="19924"/>
                  </a:lnTo>
                  <a:lnTo>
                    <a:pt x="9542" y="19921"/>
                  </a:lnTo>
                  <a:lnTo>
                    <a:pt x="9495" y="19913"/>
                  </a:lnTo>
                  <a:lnTo>
                    <a:pt x="9455" y="19908"/>
                  </a:lnTo>
                  <a:lnTo>
                    <a:pt x="9423" y="19894"/>
                  </a:lnTo>
                  <a:lnTo>
                    <a:pt x="9400" y="19881"/>
                  </a:lnTo>
                  <a:lnTo>
                    <a:pt x="9378" y="19870"/>
                  </a:lnTo>
                  <a:lnTo>
                    <a:pt x="9368" y="19848"/>
                  </a:lnTo>
                  <a:lnTo>
                    <a:pt x="9358" y="19834"/>
                  </a:lnTo>
                  <a:lnTo>
                    <a:pt x="9355" y="19810"/>
                  </a:lnTo>
                  <a:lnTo>
                    <a:pt x="9358" y="19791"/>
                  </a:lnTo>
                  <a:lnTo>
                    <a:pt x="9365" y="19769"/>
                  </a:lnTo>
                  <a:lnTo>
                    <a:pt x="9373" y="19742"/>
                  </a:lnTo>
                  <a:lnTo>
                    <a:pt x="9388" y="19720"/>
                  </a:lnTo>
                  <a:lnTo>
                    <a:pt x="9403" y="19696"/>
                  </a:lnTo>
                  <a:lnTo>
                    <a:pt x="9423" y="19668"/>
                  </a:lnTo>
                  <a:lnTo>
                    <a:pt x="9467" y="19617"/>
                  </a:lnTo>
                  <a:lnTo>
                    <a:pt x="9520" y="19565"/>
                  </a:lnTo>
                  <a:lnTo>
                    <a:pt x="9575" y="19513"/>
                  </a:lnTo>
                  <a:lnTo>
                    <a:pt x="9629" y="19470"/>
                  </a:lnTo>
                  <a:lnTo>
                    <a:pt x="9682" y="19429"/>
                  </a:lnTo>
                  <a:lnTo>
                    <a:pt x="9766" y="19369"/>
                  </a:lnTo>
                  <a:lnTo>
                    <a:pt x="9799" y="19347"/>
                  </a:lnTo>
                  <a:close/>
                  <a:moveTo>
                    <a:pt x="11672" y="15191"/>
                  </a:moveTo>
                  <a:lnTo>
                    <a:pt x="13408" y="15191"/>
                  </a:lnTo>
                  <a:lnTo>
                    <a:pt x="12346" y="19200"/>
                  </a:lnTo>
                  <a:lnTo>
                    <a:pt x="11544" y="19200"/>
                  </a:lnTo>
                  <a:lnTo>
                    <a:pt x="11672" y="15191"/>
                  </a:lnTo>
                  <a:close/>
                  <a:moveTo>
                    <a:pt x="8818" y="15191"/>
                  </a:moveTo>
                  <a:lnTo>
                    <a:pt x="10528" y="15191"/>
                  </a:lnTo>
                  <a:lnTo>
                    <a:pt x="10606" y="19189"/>
                  </a:lnTo>
                  <a:lnTo>
                    <a:pt x="9771" y="19200"/>
                  </a:lnTo>
                  <a:lnTo>
                    <a:pt x="8818" y="15191"/>
                  </a:lnTo>
                  <a:close/>
                  <a:moveTo>
                    <a:pt x="21093" y="13174"/>
                  </a:moveTo>
                  <a:lnTo>
                    <a:pt x="19939" y="13520"/>
                  </a:lnTo>
                  <a:lnTo>
                    <a:pt x="21071" y="13426"/>
                  </a:lnTo>
                  <a:lnTo>
                    <a:pt x="21093" y="13174"/>
                  </a:lnTo>
                  <a:close/>
                  <a:moveTo>
                    <a:pt x="509" y="13174"/>
                  </a:moveTo>
                  <a:lnTo>
                    <a:pt x="534" y="13426"/>
                  </a:lnTo>
                  <a:lnTo>
                    <a:pt x="1669" y="13520"/>
                  </a:lnTo>
                  <a:lnTo>
                    <a:pt x="509" y="13174"/>
                  </a:lnTo>
                  <a:close/>
                  <a:moveTo>
                    <a:pt x="13735" y="12755"/>
                  </a:moveTo>
                  <a:lnTo>
                    <a:pt x="14303" y="14138"/>
                  </a:lnTo>
                  <a:lnTo>
                    <a:pt x="17302" y="14138"/>
                  </a:lnTo>
                  <a:lnTo>
                    <a:pt x="16164" y="12862"/>
                  </a:lnTo>
                  <a:lnTo>
                    <a:pt x="13735" y="12755"/>
                  </a:lnTo>
                  <a:close/>
                  <a:moveTo>
                    <a:pt x="8616" y="12755"/>
                  </a:moveTo>
                  <a:lnTo>
                    <a:pt x="6187" y="12862"/>
                  </a:lnTo>
                  <a:lnTo>
                    <a:pt x="5051" y="14138"/>
                  </a:lnTo>
                  <a:lnTo>
                    <a:pt x="8048" y="14138"/>
                  </a:lnTo>
                  <a:lnTo>
                    <a:pt x="8616" y="12755"/>
                  </a:lnTo>
                  <a:close/>
                  <a:moveTo>
                    <a:pt x="6622" y="11517"/>
                  </a:moveTo>
                  <a:lnTo>
                    <a:pt x="15406" y="11517"/>
                  </a:lnTo>
                  <a:lnTo>
                    <a:pt x="18661" y="14936"/>
                  </a:lnTo>
                  <a:lnTo>
                    <a:pt x="3139" y="14936"/>
                  </a:lnTo>
                  <a:lnTo>
                    <a:pt x="6622" y="11517"/>
                  </a:lnTo>
                  <a:close/>
                  <a:moveTo>
                    <a:pt x="8869" y="9560"/>
                  </a:moveTo>
                  <a:lnTo>
                    <a:pt x="8854" y="9565"/>
                  </a:lnTo>
                  <a:lnTo>
                    <a:pt x="8836" y="9579"/>
                  </a:lnTo>
                  <a:lnTo>
                    <a:pt x="8814" y="9600"/>
                  </a:lnTo>
                  <a:lnTo>
                    <a:pt x="8754" y="9664"/>
                  </a:lnTo>
                  <a:lnTo>
                    <a:pt x="8679" y="9756"/>
                  </a:lnTo>
                  <a:lnTo>
                    <a:pt x="8488" y="10002"/>
                  </a:lnTo>
                  <a:lnTo>
                    <a:pt x="8243" y="10305"/>
                  </a:lnTo>
                  <a:lnTo>
                    <a:pt x="8348" y="10439"/>
                  </a:lnTo>
                  <a:lnTo>
                    <a:pt x="8388" y="10493"/>
                  </a:lnTo>
                  <a:lnTo>
                    <a:pt x="8431" y="10541"/>
                  </a:lnTo>
                  <a:lnTo>
                    <a:pt x="8466" y="10579"/>
                  </a:lnTo>
                  <a:lnTo>
                    <a:pt x="8501" y="10614"/>
                  </a:lnTo>
                  <a:lnTo>
                    <a:pt x="8533" y="10643"/>
                  </a:lnTo>
                  <a:lnTo>
                    <a:pt x="8609" y="10697"/>
                  </a:lnTo>
                  <a:lnTo>
                    <a:pt x="8654" y="10721"/>
                  </a:lnTo>
                  <a:lnTo>
                    <a:pt x="8754" y="10780"/>
                  </a:lnTo>
                  <a:lnTo>
                    <a:pt x="8884" y="10850"/>
                  </a:lnTo>
                  <a:lnTo>
                    <a:pt x="9057" y="10941"/>
                  </a:lnTo>
                  <a:lnTo>
                    <a:pt x="8977" y="9662"/>
                  </a:lnTo>
                  <a:lnTo>
                    <a:pt x="8952" y="9640"/>
                  </a:lnTo>
                  <a:lnTo>
                    <a:pt x="8929" y="9613"/>
                  </a:lnTo>
                  <a:lnTo>
                    <a:pt x="8879" y="9562"/>
                  </a:lnTo>
                  <a:lnTo>
                    <a:pt x="8871" y="9560"/>
                  </a:lnTo>
                  <a:lnTo>
                    <a:pt x="8869" y="9560"/>
                  </a:lnTo>
                  <a:close/>
                  <a:moveTo>
                    <a:pt x="3984" y="8487"/>
                  </a:moveTo>
                  <a:lnTo>
                    <a:pt x="4032" y="8487"/>
                  </a:lnTo>
                  <a:lnTo>
                    <a:pt x="4077" y="8490"/>
                  </a:lnTo>
                  <a:lnTo>
                    <a:pt x="4117" y="8498"/>
                  </a:lnTo>
                  <a:lnTo>
                    <a:pt x="4162" y="8511"/>
                  </a:lnTo>
                  <a:lnTo>
                    <a:pt x="4202" y="8530"/>
                  </a:lnTo>
                  <a:lnTo>
                    <a:pt x="4242" y="8554"/>
                  </a:lnTo>
                  <a:lnTo>
                    <a:pt x="4280" y="8578"/>
                  </a:lnTo>
                  <a:lnTo>
                    <a:pt x="4320" y="8611"/>
                  </a:lnTo>
                  <a:lnTo>
                    <a:pt x="4355" y="8643"/>
                  </a:lnTo>
                  <a:lnTo>
                    <a:pt x="4390" y="8683"/>
                  </a:lnTo>
                  <a:lnTo>
                    <a:pt x="4423" y="8726"/>
                  </a:lnTo>
                  <a:lnTo>
                    <a:pt x="4460" y="8769"/>
                  </a:lnTo>
                  <a:lnTo>
                    <a:pt x="4493" y="8820"/>
                  </a:lnTo>
                  <a:lnTo>
                    <a:pt x="4520" y="8871"/>
                  </a:lnTo>
                  <a:lnTo>
                    <a:pt x="4550" y="8927"/>
                  </a:lnTo>
                  <a:lnTo>
                    <a:pt x="4580" y="8986"/>
                  </a:lnTo>
                  <a:lnTo>
                    <a:pt x="4610" y="9048"/>
                  </a:lnTo>
                  <a:lnTo>
                    <a:pt x="4638" y="9112"/>
                  </a:lnTo>
                  <a:lnTo>
                    <a:pt x="4663" y="9179"/>
                  </a:lnTo>
                  <a:lnTo>
                    <a:pt x="4713" y="9321"/>
                  </a:lnTo>
                  <a:lnTo>
                    <a:pt x="4758" y="9472"/>
                  </a:lnTo>
                  <a:lnTo>
                    <a:pt x="4803" y="9630"/>
                  </a:lnTo>
                  <a:lnTo>
                    <a:pt x="4841" y="9791"/>
                  </a:lnTo>
                  <a:lnTo>
                    <a:pt x="4879" y="9963"/>
                  </a:lnTo>
                  <a:lnTo>
                    <a:pt x="4914" y="10140"/>
                  </a:lnTo>
                  <a:lnTo>
                    <a:pt x="4944" y="10317"/>
                  </a:lnTo>
                  <a:lnTo>
                    <a:pt x="4969" y="10497"/>
                  </a:lnTo>
                  <a:lnTo>
                    <a:pt x="4996" y="10679"/>
                  </a:lnTo>
                  <a:lnTo>
                    <a:pt x="5016" y="10859"/>
                  </a:lnTo>
                  <a:lnTo>
                    <a:pt x="5036" y="11038"/>
                  </a:lnTo>
                  <a:lnTo>
                    <a:pt x="5056" y="11215"/>
                  </a:lnTo>
                  <a:lnTo>
                    <a:pt x="5069" y="11390"/>
                  </a:lnTo>
                  <a:lnTo>
                    <a:pt x="5082" y="11562"/>
                  </a:lnTo>
                  <a:lnTo>
                    <a:pt x="5104" y="11886"/>
                  </a:lnTo>
                  <a:lnTo>
                    <a:pt x="5117" y="12179"/>
                  </a:lnTo>
                  <a:lnTo>
                    <a:pt x="5127" y="12428"/>
                  </a:lnTo>
                  <a:lnTo>
                    <a:pt x="5129" y="12632"/>
                  </a:lnTo>
                  <a:lnTo>
                    <a:pt x="5089" y="12670"/>
                  </a:lnTo>
                  <a:lnTo>
                    <a:pt x="5046" y="12348"/>
                  </a:lnTo>
                  <a:lnTo>
                    <a:pt x="5004" y="12020"/>
                  </a:lnTo>
                  <a:lnTo>
                    <a:pt x="4961" y="12798"/>
                  </a:lnTo>
                  <a:lnTo>
                    <a:pt x="4916" y="12841"/>
                  </a:lnTo>
                  <a:lnTo>
                    <a:pt x="1777" y="11943"/>
                  </a:lnTo>
                  <a:lnTo>
                    <a:pt x="1220" y="11816"/>
                  </a:lnTo>
                  <a:lnTo>
                    <a:pt x="4753" y="13002"/>
                  </a:lnTo>
                  <a:lnTo>
                    <a:pt x="2521" y="15191"/>
                  </a:lnTo>
                  <a:lnTo>
                    <a:pt x="5928" y="15191"/>
                  </a:lnTo>
                  <a:lnTo>
                    <a:pt x="5417" y="19653"/>
                  </a:lnTo>
                  <a:lnTo>
                    <a:pt x="4691" y="19653"/>
                  </a:lnTo>
                  <a:lnTo>
                    <a:pt x="4623" y="15607"/>
                  </a:lnTo>
                  <a:lnTo>
                    <a:pt x="4580" y="15688"/>
                  </a:lnTo>
                  <a:lnTo>
                    <a:pt x="4558" y="15731"/>
                  </a:lnTo>
                  <a:lnTo>
                    <a:pt x="4533" y="15768"/>
                  </a:lnTo>
                  <a:lnTo>
                    <a:pt x="4189" y="20635"/>
                  </a:lnTo>
                  <a:lnTo>
                    <a:pt x="3272" y="20635"/>
                  </a:lnTo>
                  <a:lnTo>
                    <a:pt x="2811" y="16766"/>
                  </a:lnTo>
                  <a:lnTo>
                    <a:pt x="2756" y="16771"/>
                  </a:lnTo>
                  <a:lnTo>
                    <a:pt x="2726" y="16774"/>
                  </a:lnTo>
                  <a:lnTo>
                    <a:pt x="2696" y="16774"/>
                  </a:lnTo>
                  <a:lnTo>
                    <a:pt x="2659" y="16771"/>
                  </a:lnTo>
                  <a:lnTo>
                    <a:pt x="2618" y="16769"/>
                  </a:lnTo>
                  <a:lnTo>
                    <a:pt x="1148" y="16546"/>
                  </a:lnTo>
                  <a:lnTo>
                    <a:pt x="1113" y="16533"/>
                  </a:lnTo>
                  <a:lnTo>
                    <a:pt x="1080" y="16514"/>
                  </a:lnTo>
                  <a:lnTo>
                    <a:pt x="1050" y="16492"/>
                  </a:lnTo>
                  <a:lnTo>
                    <a:pt x="1020" y="16468"/>
                  </a:lnTo>
                  <a:lnTo>
                    <a:pt x="990" y="16436"/>
                  </a:lnTo>
                  <a:lnTo>
                    <a:pt x="962" y="16401"/>
                  </a:lnTo>
                  <a:lnTo>
                    <a:pt x="940" y="16364"/>
                  </a:lnTo>
                  <a:lnTo>
                    <a:pt x="917" y="16321"/>
                  </a:lnTo>
                  <a:lnTo>
                    <a:pt x="895" y="16281"/>
                  </a:lnTo>
                  <a:lnTo>
                    <a:pt x="874" y="16232"/>
                  </a:lnTo>
                  <a:lnTo>
                    <a:pt x="857" y="16184"/>
                  </a:lnTo>
                  <a:lnTo>
                    <a:pt x="839" y="16133"/>
                  </a:lnTo>
                  <a:lnTo>
                    <a:pt x="807" y="16028"/>
                  </a:lnTo>
                  <a:lnTo>
                    <a:pt x="779" y="15921"/>
                  </a:lnTo>
                  <a:lnTo>
                    <a:pt x="759" y="15814"/>
                  </a:lnTo>
                  <a:lnTo>
                    <a:pt x="737" y="15704"/>
                  </a:lnTo>
                  <a:lnTo>
                    <a:pt x="709" y="15508"/>
                  </a:lnTo>
                  <a:lnTo>
                    <a:pt x="684" y="15352"/>
                  </a:lnTo>
                  <a:lnTo>
                    <a:pt x="672" y="15296"/>
                  </a:lnTo>
                  <a:lnTo>
                    <a:pt x="664" y="15256"/>
                  </a:lnTo>
                  <a:lnTo>
                    <a:pt x="662" y="15210"/>
                  </a:lnTo>
                  <a:lnTo>
                    <a:pt x="606" y="14617"/>
                  </a:lnTo>
                  <a:lnTo>
                    <a:pt x="551" y="13968"/>
                  </a:lnTo>
                  <a:lnTo>
                    <a:pt x="489" y="13147"/>
                  </a:lnTo>
                  <a:lnTo>
                    <a:pt x="411" y="13112"/>
                  </a:lnTo>
                  <a:lnTo>
                    <a:pt x="343" y="13080"/>
                  </a:lnTo>
                  <a:lnTo>
                    <a:pt x="283" y="13053"/>
                  </a:lnTo>
                  <a:lnTo>
                    <a:pt x="236" y="13024"/>
                  </a:lnTo>
                  <a:lnTo>
                    <a:pt x="200" y="12994"/>
                  </a:lnTo>
                  <a:lnTo>
                    <a:pt x="185" y="12978"/>
                  </a:lnTo>
                  <a:lnTo>
                    <a:pt x="173" y="12967"/>
                  </a:lnTo>
                  <a:lnTo>
                    <a:pt x="165" y="12954"/>
                  </a:lnTo>
                  <a:lnTo>
                    <a:pt x="155" y="12927"/>
                  </a:lnTo>
                  <a:lnTo>
                    <a:pt x="160" y="12916"/>
                  </a:lnTo>
                  <a:lnTo>
                    <a:pt x="138" y="12860"/>
                  </a:lnTo>
                  <a:lnTo>
                    <a:pt x="120" y="12796"/>
                  </a:lnTo>
                  <a:lnTo>
                    <a:pt x="100" y="12710"/>
                  </a:lnTo>
                  <a:lnTo>
                    <a:pt x="83" y="12611"/>
                  </a:lnTo>
                  <a:lnTo>
                    <a:pt x="65" y="12498"/>
                  </a:lnTo>
                  <a:lnTo>
                    <a:pt x="48" y="12374"/>
                  </a:lnTo>
                  <a:lnTo>
                    <a:pt x="33" y="12243"/>
                  </a:lnTo>
                  <a:lnTo>
                    <a:pt x="20" y="12098"/>
                  </a:lnTo>
                  <a:lnTo>
                    <a:pt x="8" y="11945"/>
                  </a:lnTo>
                  <a:lnTo>
                    <a:pt x="3" y="11784"/>
                  </a:lnTo>
                  <a:lnTo>
                    <a:pt x="0" y="11615"/>
                  </a:lnTo>
                  <a:lnTo>
                    <a:pt x="3" y="11444"/>
                  </a:lnTo>
                  <a:lnTo>
                    <a:pt x="8" y="11266"/>
                  </a:lnTo>
                  <a:lnTo>
                    <a:pt x="20" y="11084"/>
                  </a:lnTo>
                  <a:lnTo>
                    <a:pt x="35" y="10902"/>
                  </a:lnTo>
                  <a:lnTo>
                    <a:pt x="58" y="10717"/>
                  </a:lnTo>
                  <a:lnTo>
                    <a:pt x="88" y="10531"/>
                  </a:lnTo>
                  <a:lnTo>
                    <a:pt x="105" y="10443"/>
                  </a:lnTo>
                  <a:lnTo>
                    <a:pt x="123" y="10352"/>
                  </a:lnTo>
                  <a:lnTo>
                    <a:pt x="168" y="10169"/>
                  </a:lnTo>
                  <a:lnTo>
                    <a:pt x="193" y="10078"/>
                  </a:lnTo>
                  <a:lnTo>
                    <a:pt x="218" y="9992"/>
                  </a:lnTo>
                  <a:lnTo>
                    <a:pt x="248" y="9904"/>
                  </a:lnTo>
                  <a:lnTo>
                    <a:pt x="278" y="9818"/>
                  </a:lnTo>
                  <a:lnTo>
                    <a:pt x="311" y="9732"/>
                  </a:lnTo>
                  <a:lnTo>
                    <a:pt x="346" y="9649"/>
                  </a:lnTo>
                  <a:lnTo>
                    <a:pt x="386" y="9566"/>
                  </a:lnTo>
                  <a:lnTo>
                    <a:pt x="426" y="9488"/>
                  </a:lnTo>
                  <a:lnTo>
                    <a:pt x="469" y="9407"/>
                  </a:lnTo>
                  <a:lnTo>
                    <a:pt x="511" y="9332"/>
                  </a:lnTo>
                  <a:lnTo>
                    <a:pt x="559" y="9257"/>
                  </a:lnTo>
                  <a:lnTo>
                    <a:pt x="611" y="9185"/>
                  </a:lnTo>
                  <a:lnTo>
                    <a:pt x="664" y="9115"/>
                  </a:lnTo>
                  <a:lnTo>
                    <a:pt x="719" y="9048"/>
                  </a:lnTo>
                  <a:lnTo>
                    <a:pt x="777" y="8986"/>
                  </a:lnTo>
                  <a:lnTo>
                    <a:pt x="839" y="8924"/>
                  </a:lnTo>
                  <a:lnTo>
                    <a:pt x="905" y="8865"/>
                  </a:lnTo>
                  <a:lnTo>
                    <a:pt x="970" y="8812"/>
                  </a:lnTo>
                  <a:lnTo>
                    <a:pt x="1040" y="8755"/>
                  </a:lnTo>
                  <a:lnTo>
                    <a:pt x="1115" y="8710"/>
                  </a:lnTo>
                  <a:lnTo>
                    <a:pt x="1188" y="8664"/>
                  </a:lnTo>
                  <a:lnTo>
                    <a:pt x="1268" y="8624"/>
                  </a:lnTo>
                  <a:lnTo>
                    <a:pt x="1353" y="8584"/>
                  </a:lnTo>
                  <a:lnTo>
                    <a:pt x="1438" y="8549"/>
                  </a:lnTo>
                  <a:lnTo>
                    <a:pt x="1526" y="8522"/>
                  </a:lnTo>
                  <a:lnTo>
                    <a:pt x="1619" y="8493"/>
                  </a:lnTo>
                  <a:lnTo>
                    <a:pt x="1654" y="8493"/>
                  </a:lnTo>
                  <a:lnTo>
                    <a:pt x="1724" y="8495"/>
                  </a:lnTo>
                  <a:lnTo>
                    <a:pt x="1917" y="8509"/>
                  </a:lnTo>
                  <a:lnTo>
                    <a:pt x="2210" y="8530"/>
                  </a:lnTo>
                  <a:lnTo>
                    <a:pt x="3225" y="11996"/>
                  </a:lnTo>
                  <a:lnTo>
                    <a:pt x="3130" y="10961"/>
                  </a:lnTo>
                  <a:lnTo>
                    <a:pt x="3079" y="9099"/>
                  </a:lnTo>
                  <a:lnTo>
                    <a:pt x="3014" y="8922"/>
                  </a:lnTo>
                  <a:lnTo>
                    <a:pt x="3145" y="8686"/>
                  </a:lnTo>
                  <a:lnTo>
                    <a:pt x="3435" y="8686"/>
                  </a:lnTo>
                  <a:lnTo>
                    <a:pt x="3553" y="8922"/>
                  </a:lnTo>
                  <a:lnTo>
                    <a:pt x="3498" y="9134"/>
                  </a:lnTo>
                  <a:lnTo>
                    <a:pt x="3854" y="11841"/>
                  </a:lnTo>
                  <a:lnTo>
                    <a:pt x="3794" y="8576"/>
                  </a:lnTo>
                  <a:lnTo>
                    <a:pt x="3856" y="8546"/>
                  </a:lnTo>
                  <a:lnTo>
                    <a:pt x="3904" y="8522"/>
                  </a:lnTo>
                  <a:lnTo>
                    <a:pt x="3931" y="8503"/>
                  </a:lnTo>
                  <a:lnTo>
                    <a:pt x="3936" y="8495"/>
                  </a:lnTo>
                  <a:lnTo>
                    <a:pt x="3939" y="8493"/>
                  </a:lnTo>
                  <a:lnTo>
                    <a:pt x="3984" y="8487"/>
                  </a:lnTo>
                  <a:close/>
                  <a:moveTo>
                    <a:pt x="17594" y="8487"/>
                  </a:moveTo>
                  <a:lnTo>
                    <a:pt x="17634" y="8490"/>
                  </a:lnTo>
                  <a:lnTo>
                    <a:pt x="17677" y="8493"/>
                  </a:lnTo>
                  <a:lnTo>
                    <a:pt x="17677" y="8495"/>
                  </a:lnTo>
                  <a:lnTo>
                    <a:pt x="17682" y="8503"/>
                  </a:lnTo>
                  <a:lnTo>
                    <a:pt x="17712" y="8522"/>
                  </a:lnTo>
                  <a:lnTo>
                    <a:pt x="17757" y="8546"/>
                  </a:lnTo>
                  <a:lnTo>
                    <a:pt x="17819" y="8576"/>
                  </a:lnTo>
                  <a:lnTo>
                    <a:pt x="17762" y="11841"/>
                  </a:lnTo>
                  <a:lnTo>
                    <a:pt x="18114" y="9134"/>
                  </a:lnTo>
                  <a:lnTo>
                    <a:pt x="18059" y="8922"/>
                  </a:lnTo>
                  <a:lnTo>
                    <a:pt x="18179" y="8686"/>
                  </a:lnTo>
                  <a:lnTo>
                    <a:pt x="18468" y="8686"/>
                  </a:lnTo>
                  <a:lnTo>
                    <a:pt x="18596" y="8922"/>
                  </a:lnTo>
                  <a:lnTo>
                    <a:pt x="18531" y="9099"/>
                  </a:lnTo>
                  <a:lnTo>
                    <a:pt x="18483" y="10961"/>
                  </a:lnTo>
                  <a:lnTo>
                    <a:pt x="18386" y="11996"/>
                  </a:lnTo>
                  <a:lnTo>
                    <a:pt x="19397" y="8530"/>
                  </a:lnTo>
                  <a:lnTo>
                    <a:pt x="19690" y="8509"/>
                  </a:lnTo>
                  <a:lnTo>
                    <a:pt x="19884" y="8495"/>
                  </a:lnTo>
                  <a:lnTo>
                    <a:pt x="19954" y="8493"/>
                  </a:lnTo>
                  <a:lnTo>
                    <a:pt x="19987" y="8493"/>
                  </a:lnTo>
                  <a:lnTo>
                    <a:pt x="20077" y="8522"/>
                  </a:lnTo>
                  <a:lnTo>
                    <a:pt x="20167" y="8549"/>
                  </a:lnTo>
                  <a:lnTo>
                    <a:pt x="20252" y="8584"/>
                  </a:lnTo>
                  <a:lnTo>
                    <a:pt x="20334" y="8624"/>
                  </a:lnTo>
                  <a:lnTo>
                    <a:pt x="20414" y="8664"/>
                  </a:lnTo>
                  <a:lnTo>
                    <a:pt x="20491" y="8710"/>
                  </a:lnTo>
                  <a:lnTo>
                    <a:pt x="20566" y="8755"/>
                  </a:lnTo>
                  <a:lnTo>
                    <a:pt x="20634" y="8812"/>
                  </a:lnTo>
                  <a:lnTo>
                    <a:pt x="20701" y="8865"/>
                  </a:lnTo>
                  <a:lnTo>
                    <a:pt x="20763" y="8924"/>
                  </a:lnTo>
                  <a:lnTo>
                    <a:pt x="20826" y="8986"/>
                  </a:lnTo>
                  <a:lnTo>
                    <a:pt x="20886" y="9048"/>
                  </a:lnTo>
                  <a:lnTo>
                    <a:pt x="20938" y="9115"/>
                  </a:lnTo>
                  <a:lnTo>
                    <a:pt x="20991" y="9185"/>
                  </a:lnTo>
                  <a:lnTo>
                    <a:pt x="21041" y="9257"/>
                  </a:lnTo>
                  <a:lnTo>
                    <a:pt x="21088" y="9332"/>
                  </a:lnTo>
                  <a:lnTo>
                    <a:pt x="21133" y="9407"/>
                  </a:lnTo>
                  <a:lnTo>
                    <a:pt x="21178" y="9488"/>
                  </a:lnTo>
                  <a:lnTo>
                    <a:pt x="21215" y="9566"/>
                  </a:lnTo>
                  <a:lnTo>
                    <a:pt x="21255" y="9649"/>
                  </a:lnTo>
                  <a:lnTo>
                    <a:pt x="21290" y="9732"/>
                  </a:lnTo>
                  <a:lnTo>
                    <a:pt x="21323" y="9818"/>
                  </a:lnTo>
                  <a:lnTo>
                    <a:pt x="21355" y="9904"/>
                  </a:lnTo>
                  <a:lnTo>
                    <a:pt x="21383" y="9992"/>
                  </a:lnTo>
                  <a:lnTo>
                    <a:pt x="21408" y="10078"/>
                  </a:lnTo>
                  <a:lnTo>
                    <a:pt x="21435" y="10169"/>
                  </a:lnTo>
                  <a:lnTo>
                    <a:pt x="21455" y="10260"/>
                  </a:lnTo>
                  <a:lnTo>
                    <a:pt x="21478" y="10352"/>
                  </a:lnTo>
                  <a:lnTo>
                    <a:pt x="21498" y="10443"/>
                  </a:lnTo>
                  <a:lnTo>
                    <a:pt x="21515" y="10531"/>
                  </a:lnTo>
                  <a:lnTo>
                    <a:pt x="21545" y="10717"/>
                  </a:lnTo>
                  <a:lnTo>
                    <a:pt x="21565" y="10902"/>
                  </a:lnTo>
                  <a:lnTo>
                    <a:pt x="21583" y="11084"/>
                  </a:lnTo>
                  <a:lnTo>
                    <a:pt x="21595" y="11266"/>
                  </a:lnTo>
                  <a:lnTo>
                    <a:pt x="21600" y="11444"/>
                  </a:lnTo>
                  <a:lnTo>
                    <a:pt x="21600" y="11615"/>
                  </a:lnTo>
                  <a:lnTo>
                    <a:pt x="21598" y="11784"/>
                  </a:lnTo>
                  <a:lnTo>
                    <a:pt x="21593" y="11945"/>
                  </a:lnTo>
                  <a:lnTo>
                    <a:pt x="21583" y="12098"/>
                  </a:lnTo>
                  <a:lnTo>
                    <a:pt x="21568" y="12243"/>
                  </a:lnTo>
                  <a:lnTo>
                    <a:pt x="21553" y="12374"/>
                  </a:lnTo>
                  <a:lnTo>
                    <a:pt x="21538" y="12498"/>
                  </a:lnTo>
                  <a:lnTo>
                    <a:pt x="21520" y="12611"/>
                  </a:lnTo>
                  <a:lnTo>
                    <a:pt x="21500" y="12710"/>
                  </a:lnTo>
                  <a:lnTo>
                    <a:pt x="21483" y="12796"/>
                  </a:lnTo>
                  <a:lnTo>
                    <a:pt x="21463" y="12860"/>
                  </a:lnTo>
                  <a:lnTo>
                    <a:pt x="21445" y="12916"/>
                  </a:lnTo>
                  <a:lnTo>
                    <a:pt x="21445" y="12927"/>
                  </a:lnTo>
                  <a:lnTo>
                    <a:pt x="21435" y="12954"/>
                  </a:lnTo>
                  <a:lnTo>
                    <a:pt x="21425" y="12967"/>
                  </a:lnTo>
                  <a:lnTo>
                    <a:pt x="21415" y="12978"/>
                  </a:lnTo>
                  <a:lnTo>
                    <a:pt x="21403" y="12994"/>
                  </a:lnTo>
                  <a:lnTo>
                    <a:pt x="21365" y="13024"/>
                  </a:lnTo>
                  <a:lnTo>
                    <a:pt x="21318" y="13053"/>
                  </a:lnTo>
                  <a:lnTo>
                    <a:pt x="21260" y="13080"/>
                  </a:lnTo>
                  <a:lnTo>
                    <a:pt x="21193" y="13112"/>
                  </a:lnTo>
                  <a:lnTo>
                    <a:pt x="21116" y="13147"/>
                  </a:lnTo>
                  <a:lnTo>
                    <a:pt x="21051" y="13968"/>
                  </a:lnTo>
                  <a:lnTo>
                    <a:pt x="20996" y="14617"/>
                  </a:lnTo>
                  <a:lnTo>
                    <a:pt x="20941" y="15210"/>
                  </a:lnTo>
                  <a:lnTo>
                    <a:pt x="20938" y="15256"/>
                  </a:lnTo>
                  <a:lnTo>
                    <a:pt x="20928" y="15296"/>
                  </a:lnTo>
                  <a:lnTo>
                    <a:pt x="20921" y="15352"/>
                  </a:lnTo>
                  <a:lnTo>
                    <a:pt x="20896" y="15508"/>
                  </a:lnTo>
                  <a:lnTo>
                    <a:pt x="20863" y="15704"/>
                  </a:lnTo>
                  <a:lnTo>
                    <a:pt x="20846" y="15814"/>
                  </a:lnTo>
                  <a:lnTo>
                    <a:pt x="20823" y="15921"/>
                  </a:lnTo>
                  <a:lnTo>
                    <a:pt x="20796" y="16028"/>
                  </a:lnTo>
                  <a:lnTo>
                    <a:pt x="20763" y="16133"/>
                  </a:lnTo>
                  <a:lnTo>
                    <a:pt x="20748" y="16184"/>
                  </a:lnTo>
                  <a:lnTo>
                    <a:pt x="20728" y="16232"/>
                  </a:lnTo>
                  <a:lnTo>
                    <a:pt x="20709" y="16281"/>
                  </a:lnTo>
                  <a:lnTo>
                    <a:pt x="20686" y="16321"/>
                  </a:lnTo>
                  <a:lnTo>
                    <a:pt x="20664" y="16364"/>
                  </a:lnTo>
                  <a:lnTo>
                    <a:pt x="20639" y="16401"/>
                  </a:lnTo>
                  <a:lnTo>
                    <a:pt x="20614" y="16436"/>
                  </a:lnTo>
                  <a:lnTo>
                    <a:pt x="20586" y="16468"/>
                  </a:lnTo>
                  <a:lnTo>
                    <a:pt x="20556" y="16492"/>
                  </a:lnTo>
                  <a:lnTo>
                    <a:pt x="20524" y="16514"/>
                  </a:lnTo>
                  <a:lnTo>
                    <a:pt x="20491" y="16533"/>
                  </a:lnTo>
                  <a:lnTo>
                    <a:pt x="20456" y="16546"/>
                  </a:lnTo>
                  <a:lnTo>
                    <a:pt x="18993" y="16769"/>
                  </a:lnTo>
                  <a:lnTo>
                    <a:pt x="18953" y="16771"/>
                  </a:lnTo>
                  <a:lnTo>
                    <a:pt x="18913" y="16774"/>
                  </a:lnTo>
                  <a:lnTo>
                    <a:pt x="18886" y="16774"/>
                  </a:lnTo>
                  <a:lnTo>
                    <a:pt x="18856" y="16771"/>
                  </a:lnTo>
                  <a:lnTo>
                    <a:pt x="18798" y="16766"/>
                  </a:lnTo>
                  <a:lnTo>
                    <a:pt x="18339" y="20635"/>
                  </a:lnTo>
                  <a:lnTo>
                    <a:pt x="17425" y="20635"/>
                  </a:lnTo>
                  <a:lnTo>
                    <a:pt x="17085" y="15768"/>
                  </a:lnTo>
                  <a:lnTo>
                    <a:pt x="17060" y="15731"/>
                  </a:lnTo>
                  <a:lnTo>
                    <a:pt x="17038" y="15688"/>
                  </a:lnTo>
                  <a:lnTo>
                    <a:pt x="16993" y="15607"/>
                  </a:lnTo>
                  <a:lnTo>
                    <a:pt x="16928" y="19653"/>
                  </a:lnTo>
                  <a:lnTo>
                    <a:pt x="16258" y="19596"/>
                  </a:lnTo>
                  <a:lnTo>
                    <a:pt x="15697" y="15191"/>
                  </a:lnTo>
                  <a:lnTo>
                    <a:pt x="19253" y="15191"/>
                  </a:lnTo>
                  <a:lnTo>
                    <a:pt x="17098" y="12922"/>
                  </a:lnTo>
                  <a:lnTo>
                    <a:pt x="20386" y="11816"/>
                  </a:lnTo>
                  <a:lnTo>
                    <a:pt x="19832" y="11943"/>
                  </a:lnTo>
                  <a:lnTo>
                    <a:pt x="16953" y="12769"/>
                  </a:lnTo>
                  <a:lnTo>
                    <a:pt x="16638" y="12439"/>
                  </a:lnTo>
                  <a:lnTo>
                    <a:pt x="16616" y="12020"/>
                  </a:lnTo>
                  <a:lnTo>
                    <a:pt x="16571" y="12369"/>
                  </a:lnTo>
                  <a:lnTo>
                    <a:pt x="16496" y="12291"/>
                  </a:lnTo>
                  <a:lnTo>
                    <a:pt x="16506" y="12044"/>
                  </a:lnTo>
                  <a:lnTo>
                    <a:pt x="16521" y="11768"/>
                  </a:lnTo>
                  <a:lnTo>
                    <a:pt x="16541" y="11470"/>
                  </a:lnTo>
                  <a:lnTo>
                    <a:pt x="16571" y="11154"/>
                  </a:lnTo>
                  <a:lnTo>
                    <a:pt x="16586" y="10993"/>
                  </a:lnTo>
                  <a:lnTo>
                    <a:pt x="16603" y="10832"/>
                  </a:lnTo>
                  <a:lnTo>
                    <a:pt x="16623" y="10666"/>
                  </a:lnTo>
                  <a:lnTo>
                    <a:pt x="16648" y="10505"/>
                  </a:lnTo>
                  <a:lnTo>
                    <a:pt x="16671" y="10338"/>
                  </a:lnTo>
                  <a:lnTo>
                    <a:pt x="16698" y="10180"/>
                  </a:lnTo>
                  <a:lnTo>
                    <a:pt x="16728" y="10022"/>
                  </a:lnTo>
                  <a:lnTo>
                    <a:pt x="16760" y="9866"/>
                  </a:lnTo>
                  <a:lnTo>
                    <a:pt x="16795" y="9716"/>
                  </a:lnTo>
                  <a:lnTo>
                    <a:pt x="16830" y="9571"/>
                  </a:lnTo>
                  <a:lnTo>
                    <a:pt x="16868" y="9429"/>
                  </a:lnTo>
                  <a:lnTo>
                    <a:pt x="16913" y="9295"/>
                  </a:lnTo>
                  <a:lnTo>
                    <a:pt x="16958" y="9169"/>
                  </a:lnTo>
                  <a:lnTo>
                    <a:pt x="17008" y="9048"/>
                  </a:lnTo>
                  <a:lnTo>
                    <a:pt x="17058" y="8941"/>
                  </a:lnTo>
                  <a:lnTo>
                    <a:pt x="17085" y="8890"/>
                  </a:lnTo>
                  <a:lnTo>
                    <a:pt x="17113" y="8841"/>
                  </a:lnTo>
                  <a:lnTo>
                    <a:pt x="17140" y="8796"/>
                  </a:lnTo>
                  <a:lnTo>
                    <a:pt x="17170" y="8753"/>
                  </a:lnTo>
                  <a:lnTo>
                    <a:pt x="17200" y="8712"/>
                  </a:lnTo>
                  <a:lnTo>
                    <a:pt x="17232" y="8675"/>
                  </a:lnTo>
                  <a:lnTo>
                    <a:pt x="17265" y="8643"/>
                  </a:lnTo>
                  <a:lnTo>
                    <a:pt x="17297" y="8611"/>
                  </a:lnTo>
                  <a:lnTo>
                    <a:pt x="17330" y="8581"/>
                  </a:lnTo>
                  <a:lnTo>
                    <a:pt x="17365" y="8557"/>
                  </a:lnTo>
                  <a:lnTo>
                    <a:pt x="17402" y="8538"/>
                  </a:lnTo>
                  <a:lnTo>
                    <a:pt x="17437" y="8519"/>
                  </a:lnTo>
                  <a:lnTo>
                    <a:pt x="17475" y="8506"/>
                  </a:lnTo>
                  <a:lnTo>
                    <a:pt x="17515" y="8495"/>
                  </a:lnTo>
                  <a:lnTo>
                    <a:pt x="17552" y="8490"/>
                  </a:lnTo>
                  <a:lnTo>
                    <a:pt x="17594" y="8487"/>
                  </a:lnTo>
                  <a:close/>
                  <a:moveTo>
                    <a:pt x="12296" y="7723"/>
                  </a:moveTo>
                  <a:lnTo>
                    <a:pt x="12383" y="7723"/>
                  </a:lnTo>
                  <a:lnTo>
                    <a:pt x="12469" y="7734"/>
                  </a:lnTo>
                  <a:lnTo>
                    <a:pt x="12559" y="7747"/>
                  </a:lnTo>
                  <a:lnTo>
                    <a:pt x="12641" y="7766"/>
                  </a:lnTo>
                  <a:lnTo>
                    <a:pt x="12726" y="7787"/>
                  </a:lnTo>
                  <a:lnTo>
                    <a:pt x="12809" y="7814"/>
                  </a:lnTo>
                  <a:lnTo>
                    <a:pt x="12892" y="7844"/>
                  </a:lnTo>
                  <a:lnTo>
                    <a:pt x="12974" y="7881"/>
                  </a:lnTo>
                  <a:lnTo>
                    <a:pt x="13054" y="7916"/>
                  </a:lnTo>
                  <a:lnTo>
                    <a:pt x="13210" y="7996"/>
                  </a:lnTo>
                  <a:lnTo>
                    <a:pt x="13287" y="8042"/>
                  </a:lnTo>
                  <a:lnTo>
                    <a:pt x="13357" y="8085"/>
                  </a:lnTo>
                  <a:lnTo>
                    <a:pt x="13430" y="8133"/>
                  </a:lnTo>
                  <a:lnTo>
                    <a:pt x="13495" y="8181"/>
                  </a:lnTo>
                  <a:lnTo>
                    <a:pt x="13560" y="8232"/>
                  </a:lnTo>
                  <a:lnTo>
                    <a:pt x="13623" y="8281"/>
                  </a:lnTo>
                  <a:lnTo>
                    <a:pt x="13680" y="8332"/>
                  </a:lnTo>
                  <a:lnTo>
                    <a:pt x="13788" y="8425"/>
                  </a:lnTo>
                  <a:lnTo>
                    <a:pt x="13883" y="8519"/>
                  </a:lnTo>
                  <a:lnTo>
                    <a:pt x="13960" y="8605"/>
                  </a:lnTo>
                  <a:lnTo>
                    <a:pt x="14018" y="8680"/>
                  </a:lnTo>
                  <a:lnTo>
                    <a:pt x="14043" y="8712"/>
                  </a:lnTo>
                  <a:lnTo>
                    <a:pt x="14061" y="8739"/>
                  </a:lnTo>
                  <a:lnTo>
                    <a:pt x="14073" y="8766"/>
                  </a:lnTo>
                  <a:lnTo>
                    <a:pt x="14081" y="8787"/>
                  </a:lnTo>
                  <a:lnTo>
                    <a:pt x="14088" y="8833"/>
                  </a:lnTo>
                  <a:lnTo>
                    <a:pt x="14091" y="8900"/>
                  </a:lnTo>
                  <a:lnTo>
                    <a:pt x="14096" y="9093"/>
                  </a:lnTo>
                  <a:lnTo>
                    <a:pt x="14096" y="9353"/>
                  </a:lnTo>
                  <a:lnTo>
                    <a:pt x="14091" y="9667"/>
                  </a:lnTo>
                  <a:lnTo>
                    <a:pt x="14083" y="10026"/>
                  </a:lnTo>
                  <a:lnTo>
                    <a:pt x="14073" y="10418"/>
                  </a:lnTo>
                  <a:lnTo>
                    <a:pt x="14058" y="10831"/>
                  </a:lnTo>
                  <a:lnTo>
                    <a:pt x="14041" y="11249"/>
                  </a:lnTo>
                  <a:lnTo>
                    <a:pt x="13177" y="11249"/>
                  </a:lnTo>
                  <a:lnTo>
                    <a:pt x="13189" y="10927"/>
                  </a:lnTo>
                  <a:lnTo>
                    <a:pt x="13194" y="10627"/>
                  </a:lnTo>
                  <a:lnTo>
                    <a:pt x="13202" y="10351"/>
                  </a:lnTo>
                  <a:lnTo>
                    <a:pt x="13205" y="10112"/>
                  </a:lnTo>
                  <a:lnTo>
                    <a:pt x="13202" y="9916"/>
                  </a:lnTo>
                  <a:lnTo>
                    <a:pt x="13194" y="9772"/>
                  </a:lnTo>
                  <a:lnTo>
                    <a:pt x="13189" y="9721"/>
                  </a:lnTo>
                  <a:lnTo>
                    <a:pt x="13182" y="9691"/>
                  </a:lnTo>
                  <a:lnTo>
                    <a:pt x="13179" y="9678"/>
                  </a:lnTo>
                  <a:lnTo>
                    <a:pt x="13177" y="9670"/>
                  </a:lnTo>
                  <a:lnTo>
                    <a:pt x="13174" y="9670"/>
                  </a:lnTo>
                  <a:lnTo>
                    <a:pt x="13167" y="9675"/>
                  </a:lnTo>
                  <a:lnTo>
                    <a:pt x="13154" y="9691"/>
                  </a:lnTo>
                  <a:lnTo>
                    <a:pt x="13142" y="9710"/>
                  </a:lnTo>
                  <a:lnTo>
                    <a:pt x="13129" y="9729"/>
                  </a:lnTo>
                  <a:lnTo>
                    <a:pt x="13032" y="11249"/>
                  </a:lnTo>
                  <a:lnTo>
                    <a:pt x="12626" y="11249"/>
                  </a:lnTo>
                  <a:lnTo>
                    <a:pt x="12624" y="10839"/>
                  </a:lnTo>
                  <a:lnTo>
                    <a:pt x="12594" y="10842"/>
                  </a:lnTo>
                  <a:lnTo>
                    <a:pt x="12501" y="10850"/>
                  </a:lnTo>
                  <a:lnTo>
                    <a:pt x="12356" y="10855"/>
                  </a:lnTo>
                  <a:lnTo>
                    <a:pt x="12263" y="10858"/>
                  </a:lnTo>
                  <a:lnTo>
                    <a:pt x="12163" y="10858"/>
                  </a:lnTo>
                  <a:lnTo>
                    <a:pt x="12048" y="10855"/>
                  </a:lnTo>
                  <a:lnTo>
                    <a:pt x="11920" y="10850"/>
                  </a:lnTo>
                  <a:lnTo>
                    <a:pt x="11788" y="10842"/>
                  </a:lnTo>
                  <a:lnTo>
                    <a:pt x="11642" y="10831"/>
                  </a:lnTo>
                  <a:lnTo>
                    <a:pt x="11485" y="10815"/>
                  </a:lnTo>
                  <a:lnTo>
                    <a:pt x="11325" y="10791"/>
                  </a:lnTo>
                  <a:lnTo>
                    <a:pt x="11152" y="10766"/>
                  </a:lnTo>
                  <a:lnTo>
                    <a:pt x="10974" y="10734"/>
                  </a:lnTo>
                  <a:lnTo>
                    <a:pt x="10887" y="10716"/>
                  </a:lnTo>
                  <a:lnTo>
                    <a:pt x="10796" y="10697"/>
                  </a:lnTo>
                  <a:lnTo>
                    <a:pt x="10711" y="10675"/>
                  </a:lnTo>
                  <a:lnTo>
                    <a:pt x="10624" y="10651"/>
                  </a:lnTo>
                  <a:lnTo>
                    <a:pt x="10463" y="10598"/>
                  </a:lnTo>
                  <a:lnTo>
                    <a:pt x="10311" y="10544"/>
                  </a:lnTo>
                  <a:lnTo>
                    <a:pt x="10166" y="10488"/>
                  </a:lnTo>
                  <a:lnTo>
                    <a:pt x="10033" y="10426"/>
                  </a:lnTo>
                  <a:lnTo>
                    <a:pt x="9908" y="10367"/>
                  </a:lnTo>
                  <a:lnTo>
                    <a:pt x="9795" y="10305"/>
                  </a:lnTo>
                  <a:lnTo>
                    <a:pt x="9690" y="10249"/>
                  </a:lnTo>
                  <a:lnTo>
                    <a:pt x="9602" y="10195"/>
                  </a:lnTo>
                  <a:lnTo>
                    <a:pt x="9522" y="10144"/>
                  </a:lnTo>
                  <a:lnTo>
                    <a:pt x="9457" y="10104"/>
                  </a:lnTo>
                  <a:lnTo>
                    <a:pt x="9370" y="10040"/>
                  </a:lnTo>
                  <a:lnTo>
                    <a:pt x="9337" y="10018"/>
                  </a:lnTo>
                  <a:lnTo>
                    <a:pt x="9492" y="11249"/>
                  </a:lnTo>
                  <a:lnTo>
                    <a:pt x="9077" y="11249"/>
                  </a:lnTo>
                  <a:lnTo>
                    <a:pt x="9057" y="10952"/>
                  </a:lnTo>
                  <a:lnTo>
                    <a:pt x="9012" y="10957"/>
                  </a:lnTo>
                  <a:lnTo>
                    <a:pt x="8947" y="10973"/>
                  </a:lnTo>
                  <a:lnTo>
                    <a:pt x="8764" y="11011"/>
                  </a:lnTo>
                  <a:lnTo>
                    <a:pt x="8528" y="11061"/>
                  </a:lnTo>
                  <a:lnTo>
                    <a:pt x="8401" y="11091"/>
                  </a:lnTo>
                  <a:lnTo>
                    <a:pt x="8135" y="11139"/>
                  </a:lnTo>
                  <a:lnTo>
                    <a:pt x="8003" y="11158"/>
                  </a:lnTo>
                  <a:lnTo>
                    <a:pt x="7878" y="11169"/>
                  </a:lnTo>
                  <a:lnTo>
                    <a:pt x="7757" y="11179"/>
                  </a:lnTo>
                  <a:lnTo>
                    <a:pt x="7647" y="11179"/>
                  </a:lnTo>
                  <a:lnTo>
                    <a:pt x="7597" y="11177"/>
                  </a:lnTo>
                  <a:lnTo>
                    <a:pt x="7552" y="11174"/>
                  </a:lnTo>
                  <a:lnTo>
                    <a:pt x="7510" y="11166"/>
                  </a:lnTo>
                  <a:lnTo>
                    <a:pt x="7470" y="11153"/>
                  </a:lnTo>
                  <a:lnTo>
                    <a:pt x="7437" y="11142"/>
                  </a:lnTo>
                  <a:lnTo>
                    <a:pt x="7412" y="11128"/>
                  </a:lnTo>
                  <a:lnTo>
                    <a:pt x="7364" y="11027"/>
                  </a:lnTo>
                  <a:lnTo>
                    <a:pt x="7317" y="10938"/>
                  </a:lnTo>
                  <a:lnTo>
                    <a:pt x="7227" y="10772"/>
                  </a:lnTo>
                  <a:lnTo>
                    <a:pt x="7189" y="10697"/>
                  </a:lnTo>
                  <a:lnTo>
                    <a:pt x="7154" y="10624"/>
                  </a:lnTo>
                  <a:lnTo>
                    <a:pt x="7124" y="10555"/>
                  </a:lnTo>
                  <a:lnTo>
                    <a:pt x="7109" y="10514"/>
                  </a:lnTo>
                  <a:lnTo>
                    <a:pt x="7099" y="10480"/>
                  </a:lnTo>
                  <a:lnTo>
                    <a:pt x="7092" y="10445"/>
                  </a:lnTo>
                  <a:lnTo>
                    <a:pt x="7084" y="10410"/>
                  </a:lnTo>
                  <a:lnTo>
                    <a:pt x="7082" y="10375"/>
                  </a:lnTo>
                  <a:lnTo>
                    <a:pt x="7079" y="10337"/>
                  </a:lnTo>
                  <a:lnTo>
                    <a:pt x="7082" y="10303"/>
                  </a:lnTo>
                  <a:lnTo>
                    <a:pt x="7084" y="10265"/>
                  </a:lnTo>
                  <a:lnTo>
                    <a:pt x="7094" y="10225"/>
                  </a:lnTo>
                  <a:lnTo>
                    <a:pt x="7102" y="10185"/>
                  </a:lnTo>
                  <a:lnTo>
                    <a:pt x="7117" y="10144"/>
                  </a:lnTo>
                  <a:lnTo>
                    <a:pt x="7132" y="10099"/>
                  </a:lnTo>
                  <a:lnTo>
                    <a:pt x="7154" y="10059"/>
                  </a:lnTo>
                  <a:lnTo>
                    <a:pt x="7177" y="10010"/>
                  </a:lnTo>
                  <a:lnTo>
                    <a:pt x="7207" y="9962"/>
                  </a:lnTo>
                  <a:lnTo>
                    <a:pt x="7237" y="9911"/>
                  </a:lnTo>
                  <a:lnTo>
                    <a:pt x="7272" y="9863"/>
                  </a:lnTo>
                  <a:lnTo>
                    <a:pt x="7314" y="9806"/>
                  </a:lnTo>
                  <a:lnTo>
                    <a:pt x="7402" y="9686"/>
                  </a:lnTo>
                  <a:lnTo>
                    <a:pt x="7480" y="9576"/>
                  </a:lnTo>
                  <a:lnTo>
                    <a:pt x="7620" y="9369"/>
                  </a:lnTo>
                  <a:lnTo>
                    <a:pt x="7690" y="9265"/>
                  </a:lnTo>
                  <a:lnTo>
                    <a:pt x="7767" y="9160"/>
                  </a:lnTo>
                  <a:lnTo>
                    <a:pt x="7858" y="9045"/>
                  </a:lnTo>
                  <a:lnTo>
                    <a:pt x="7913" y="8986"/>
                  </a:lnTo>
                  <a:lnTo>
                    <a:pt x="7968" y="8922"/>
                  </a:lnTo>
                  <a:lnTo>
                    <a:pt x="8018" y="8830"/>
                  </a:lnTo>
                  <a:lnTo>
                    <a:pt x="8073" y="8745"/>
                  </a:lnTo>
                  <a:lnTo>
                    <a:pt x="8125" y="8661"/>
                  </a:lnTo>
                  <a:lnTo>
                    <a:pt x="8178" y="8584"/>
                  </a:lnTo>
                  <a:lnTo>
                    <a:pt x="8233" y="8514"/>
                  </a:lnTo>
                  <a:lnTo>
                    <a:pt x="8286" y="8450"/>
                  </a:lnTo>
                  <a:lnTo>
                    <a:pt x="8341" y="8388"/>
                  </a:lnTo>
                  <a:lnTo>
                    <a:pt x="8398" y="8332"/>
                  </a:lnTo>
                  <a:lnTo>
                    <a:pt x="8458" y="8278"/>
                  </a:lnTo>
                  <a:lnTo>
                    <a:pt x="8513" y="8227"/>
                  </a:lnTo>
                  <a:lnTo>
                    <a:pt x="8574" y="8181"/>
                  </a:lnTo>
                  <a:lnTo>
                    <a:pt x="8636" y="8141"/>
                  </a:lnTo>
                  <a:lnTo>
                    <a:pt x="8699" y="8101"/>
                  </a:lnTo>
                  <a:lnTo>
                    <a:pt x="8759" y="8063"/>
                  </a:lnTo>
                  <a:lnTo>
                    <a:pt x="8821" y="8031"/>
                  </a:lnTo>
                  <a:lnTo>
                    <a:pt x="8886" y="8004"/>
                  </a:lnTo>
                  <a:lnTo>
                    <a:pt x="8952" y="7975"/>
                  </a:lnTo>
                  <a:lnTo>
                    <a:pt x="9022" y="7951"/>
                  </a:lnTo>
                  <a:lnTo>
                    <a:pt x="9089" y="7927"/>
                  </a:lnTo>
                  <a:lnTo>
                    <a:pt x="9157" y="7905"/>
                  </a:lnTo>
                  <a:lnTo>
                    <a:pt x="9229" y="7886"/>
                  </a:lnTo>
                  <a:lnTo>
                    <a:pt x="9299" y="7870"/>
                  </a:lnTo>
                  <a:lnTo>
                    <a:pt x="9450" y="7838"/>
                  </a:lnTo>
                  <a:lnTo>
                    <a:pt x="9602" y="7809"/>
                  </a:lnTo>
                  <a:lnTo>
                    <a:pt x="9763" y="7785"/>
                  </a:lnTo>
                  <a:lnTo>
                    <a:pt x="10100" y="7736"/>
                  </a:lnTo>
                  <a:lnTo>
                    <a:pt x="10123" y="7734"/>
                  </a:lnTo>
                  <a:lnTo>
                    <a:pt x="10186" y="7734"/>
                  </a:lnTo>
                  <a:lnTo>
                    <a:pt x="10766" y="10032"/>
                  </a:lnTo>
                  <a:lnTo>
                    <a:pt x="10779" y="9941"/>
                  </a:lnTo>
                  <a:lnTo>
                    <a:pt x="10977" y="8364"/>
                  </a:lnTo>
                  <a:lnTo>
                    <a:pt x="10922" y="8211"/>
                  </a:lnTo>
                  <a:lnTo>
                    <a:pt x="11032" y="8004"/>
                  </a:lnTo>
                  <a:lnTo>
                    <a:pt x="11285" y="8002"/>
                  </a:lnTo>
                  <a:lnTo>
                    <a:pt x="11392" y="8211"/>
                  </a:lnTo>
                  <a:lnTo>
                    <a:pt x="11342" y="8393"/>
                  </a:lnTo>
                  <a:lnTo>
                    <a:pt x="11522" y="10059"/>
                  </a:lnTo>
                  <a:lnTo>
                    <a:pt x="11998" y="7806"/>
                  </a:lnTo>
                  <a:lnTo>
                    <a:pt x="12051" y="7782"/>
                  </a:lnTo>
                  <a:lnTo>
                    <a:pt x="12093" y="7760"/>
                  </a:lnTo>
                  <a:lnTo>
                    <a:pt x="12116" y="7744"/>
                  </a:lnTo>
                  <a:lnTo>
                    <a:pt x="12121" y="7736"/>
                  </a:lnTo>
                  <a:lnTo>
                    <a:pt x="12211" y="7728"/>
                  </a:lnTo>
                  <a:lnTo>
                    <a:pt x="12296" y="7723"/>
                  </a:lnTo>
                  <a:close/>
                  <a:moveTo>
                    <a:pt x="1343" y="5583"/>
                  </a:moveTo>
                  <a:lnTo>
                    <a:pt x="1328" y="5757"/>
                  </a:lnTo>
                  <a:lnTo>
                    <a:pt x="1326" y="5774"/>
                  </a:lnTo>
                  <a:lnTo>
                    <a:pt x="1321" y="5844"/>
                  </a:lnTo>
                  <a:lnTo>
                    <a:pt x="1321" y="5872"/>
                  </a:lnTo>
                  <a:lnTo>
                    <a:pt x="1318" y="5916"/>
                  </a:lnTo>
                  <a:lnTo>
                    <a:pt x="1321" y="5919"/>
                  </a:lnTo>
                  <a:lnTo>
                    <a:pt x="1321" y="5872"/>
                  </a:lnTo>
                  <a:lnTo>
                    <a:pt x="1326" y="5785"/>
                  </a:lnTo>
                  <a:lnTo>
                    <a:pt x="1328" y="5757"/>
                  </a:lnTo>
                  <a:lnTo>
                    <a:pt x="1336" y="5704"/>
                  </a:lnTo>
                  <a:lnTo>
                    <a:pt x="1343" y="5642"/>
                  </a:lnTo>
                  <a:lnTo>
                    <a:pt x="1343" y="5583"/>
                  </a:lnTo>
                  <a:close/>
                  <a:moveTo>
                    <a:pt x="20259" y="5583"/>
                  </a:moveTo>
                  <a:lnTo>
                    <a:pt x="20259" y="5613"/>
                  </a:lnTo>
                  <a:lnTo>
                    <a:pt x="20257" y="5642"/>
                  </a:lnTo>
                  <a:lnTo>
                    <a:pt x="20267" y="5704"/>
                  </a:lnTo>
                  <a:lnTo>
                    <a:pt x="20274" y="5774"/>
                  </a:lnTo>
                  <a:lnTo>
                    <a:pt x="20279" y="5844"/>
                  </a:lnTo>
                  <a:lnTo>
                    <a:pt x="20282" y="5919"/>
                  </a:lnTo>
                  <a:lnTo>
                    <a:pt x="20284" y="5916"/>
                  </a:lnTo>
                  <a:lnTo>
                    <a:pt x="20277" y="5785"/>
                  </a:lnTo>
                  <a:lnTo>
                    <a:pt x="20259" y="5583"/>
                  </a:lnTo>
                  <a:close/>
                  <a:moveTo>
                    <a:pt x="1556" y="4852"/>
                  </a:moveTo>
                  <a:lnTo>
                    <a:pt x="1543" y="4858"/>
                  </a:lnTo>
                  <a:lnTo>
                    <a:pt x="1516" y="4876"/>
                  </a:lnTo>
                  <a:lnTo>
                    <a:pt x="1503" y="4893"/>
                  </a:lnTo>
                  <a:lnTo>
                    <a:pt x="1491" y="4909"/>
                  </a:lnTo>
                  <a:lnTo>
                    <a:pt x="1471" y="4949"/>
                  </a:lnTo>
                  <a:lnTo>
                    <a:pt x="1496" y="4922"/>
                  </a:lnTo>
                  <a:lnTo>
                    <a:pt x="1518" y="4895"/>
                  </a:lnTo>
                  <a:lnTo>
                    <a:pt x="1543" y="4871"/>
                  </a:lnTo>
                  <a:lnTo>
                    <a:pt x="1571" y="4852"/>
                  </a:lnTo>
                  <a:lnTo>
                    <a:pt x="1556" y="4852"/>
                  </a:lnTo>
                  <a:close/>
                  <a:moveTo>
                    <a:pt x="20032" y="4852"/>
                  </a:moveTo>
                  <a:lnTo>
                    <a:pt x="20057" y="4871"/>
                  </a:lnTo>
                  <a:lnTo>
                    <a:pt x="20084" y="4895"/>
                  </a:lnTo>
                  <a:lnTo>
                    <a:pt x="20107" y="4922"/>
                  </a:lnTo>
                  <a:lnTo>
                    <a:pt x="20132" y="4949"/>
                  </a:lnTo>
                  <a:lnTo>
                    <a:pt x="20097" y="4893"/>
                  </a:lnTo>
                  <a:lnTo>
                    <a:pt x="20084" y="4876"/>
                  </a:lnTo>
                  <a:lnTo>
                    <a:pt x="20072" y="4866"/>
                  </a:lnTo>
                  <a:lnTo>
                    <a:pt x="20057" y="4858"/>
                  </a:lnTo>
                  <a:lnTo>
                    <a:pt x="20047" y="4852"/>
                  </a:lnTo>
                  <a:lnTo>
                    <a:pt x="20032" y="4852"/>
                  </a:lnTo>
                  <a:close/>
                  <a:moveTo>
                    <a:pt x="2612" y="4103"/>
                  </a:moveTo>
                  <a:lnTo>
                    <a:pt x="2739" y="4103"/>
                  </a:lnTo>
                  <a:lnTo>
                    <a:pt x="2864" y="4111"/>
                  </a:lnTo>
                  <a:lnTo>
                    <a:pt x="2982" y="4127"/>
                  </a:lnTo>
                  <a:lnTo>
                    <a:pt x="3102" y="4146"/>
                  </a:lnTo>
                  <a:lnTo>
                    <a:pt x="3214" y="4167"/>
                  </a:lnTo>
                  <a:lnTo>
                    <a:pt x="3424" y="4232"/>
                  </a:lnTo>
                  <a:lnTo>
                    <a:pt x="3522" y="4267"/>
                  </a:lnTo>
                  <a:lnTo>
                    <a:pt x="3617" y="4304"/>
                  </a:lnTo>
                  <a:lnTo>
                    <a:pt x="3707" y="4345"/>
                  </a:lnTo>
                  <a:lnTo>
                    <a:pt x="3790" y="4388"/>
                  </a:lnTo>
                  <a:lnTo>
                    <a:pt x="3870" y="4431"/>
                  </a:lnTo>
                  <a:lnTo>
                    <a:pt x="3945" y="4474"/>
                  </a:lnTo>
                  <a:lnTo>
                    <a:pt x="4012" y="4517"/>
                  </a:lnTo>
                  <a:lnTo>
                    <a:pt x="4132" y="4597"/>
                  </a:lnTo>
                  <a:lnTo>
                    <a:pt x="4227" y="4670"/>
                  </a:lnTo>
                  <a:lnTo>
                    <a:pt x="4297" y="4726"/>
                  </a:lnTo>
                  <a:lnTo>
                    <a:pt x="4340" y="4766"/>
                  </a:lnTo>
                  <a:lnTo>
                    <a:pt x="4353" y="4777"/>
                  </a:lnTo>
                  <a:lnTo>
                    <a:pt x="4340" y="4812"/>
                  </a:lnTo>
                  <a:lnTo>
                    <a:pt x="4317" y="4855"/>
                  </a:lnTo>
                  <a:lnTo>
                    <a:pt x="4287" y="4909"/>
                  </a:lnTo>
                  <a:lnTo>
                    <a:pt x="4252" y="4965"/>
                  </a:lnTo>
                  <a:lnTo>
                    <a:pt x="4207" y="5030"/>
                  </a:lnTo>
                  <a:lnTo>
                    <a:pt x="4182" y="5065"/>
                  </a:lnTo>
                  <a:lnTo>
                    <a:pt x="4122" y="5129"/>
                  </a:lnTo>
                  <a:lnTo>
                    <a:pt x="4052" y="5188"/>
                  </a:lnTo>
                  <a:lnTo>
                    <a:pt x="4015" y="5218"/>
                  </a:lnTo>
                  <a:lnTo>
                    <a:pt x="3975" y="5242"/>
                  </a:lnTo>
                  <a:lnTo>
                    <a:pt x="3930" y="5266"/>
                  </a:lnTo>
                  <a:lnTo>
                    <a:pt x="3885" y="5288"/>
                  </a:lnTo>
                  <a:lnTo>
                    <a:pt x="3837" y="5304"/>
                  </a:lnTo>
                  <a:lnTo>
                    <a:pt x="3787" y="5314"/>
                  </a:lnTo>
                  <a:lnTo>
                    <a:pt x="3735" y="5325"/>
                  </a:lnTo>
                  <a:lnTo>
                    <a:pt x="3677" y="5328"/>
                  </a:lnTo>
                  <a:lnTo>
                    <a:pt x="3620" y="5328"/>
                  </a:lnTo>
                  <a:lnTo>
                    <a:pt x="3560" y="5322"/>
                  </a:lnTo>
                  <a:lnTo>
                    <a:pt x="3495" y="5312"/>
                  </a:lnTo>
                  <a:lnTo>
                    <a:pt x="3427" y="5293"/>
                  </a:lnTo>
                  <a:lnTo>
                    <a:pt x="3359" y="5271"/>
                  </a:lnTo>
                  <a:lnTo>
                    <a:pt x="3287" y="5239"/>
                  </a:lnTo>
                  <a:lnTo>
                    <a:pt x="3209" y="5202"/>
                  </a:lnTo>
                  <a:lnTo>
                    <a:pt x="3124" y="5156"/>
                  </a:lnTo>
                  <a:lnTo>
                    <a:pt x="3034" y="5116"/>
                  </a:lnTo>
                  <a:lnTo>
                    <a:pt x="3217" y="5210"/>
                  </a:lnTo>
                  <a:lnTo>
                    <a:pt x="3394" y="5304"/>
                  </a:lnTo>
                  <a:lnTo>
                    <a:pt x="3480" y="5344"/>
                  </a:lnTo>
                  <a:lnTo>
                    <a:pt x="3562" y="5382"/>
                  </a:lnTo>
                  <a:lnTo>
                    <a:pt x="3642" y="5416"/>
                  </a:lnTo>
                  <a:lnTo>
                    <a:pt x="3722" y="5449"/>
                  </a:lnTo>
                  <a:lnTo>
                    <a:pt x="3797" y="5476"/>
                  </a:lnTo>
                  <a:lnTo>
                    <a:pt x="3870" y="5494"/>
                  </a:lnTo>
                  <a:lnTo>
                    <a:pt x="3940" y="5508"/>
                  </a:lnTo>
                  <a:lnTo>
                    <a:pt x="3972" y="5510"/>
                  </a:lnTo>
                  <a:lnTo>
                    <a:pt x="4035" y="5510"/>
                  </a:lnTo>
                  <a:lnTo>
                    <a:pt x="4062" y="5508"/>
                  </a:lnTo>
                  <a:lnTo>
                    <a:pt x="4092" y="5502"/>
                  </a:lnTo>
                  <a:lnTo>
                    <a:pt x="4120" y="5494"/>
                  </a:lnTo>
                  <a:lnTo>
                    <a:pt x="4147" y="5484"/>
                  </a:lnTo>
                  <a:lnTo>
                    <a:pt x="4172" y="5470"/>
                  </a:lnTo>
                  <a:lnTo>
                    <a:pt x="4197" y="5457"/>
                  </a:lnTo>
                  <a:lnTo>
                    <a:pt x="4220" y="5435"/>
                  </a:lnTo>
                  <a:lnTo>
                    <a:pt x="4230" y="5502"/>
                  </a:lnTo>
                  <a:lnTo>
                    <a:pt x="4232" y="5567"/>
                  </a:lnTo>
                  <a:lnTo>
                    <a:pt x="4237" y="5688"/>
                  </a:lnTo>
                  <a:lnTo>
                    <a:pt x="4237" y="5803"/>
                  </a:lnTo>
                  <a:lnTo>
                    <a:pt x="4232" y="5913"/>
                  </a:lnTo>
                  <a:lnTo>
                    <a:pt x="4250" y="5895"/>
                  </a:lnTo>
                  <a:lnTo>
                    <a:pt x="4270" y="5884"/>
                  </a:lnTo>
                  <a:lnTo>
                    <a:pt x="4277" y="5889"/>
                  </a:lnTo>
                  <a:lnTo>
                    <a:pt x="4280" y="5897"/>
                  </a:lnTo>
                  <a:lnTo>
                    <a:pt x="4285" y="5911"/>
                  </a:lnTo>
                  <a:lnTo>
                    <a:pt x="4285" y="5930"/>
                  </a:lnTo>
                  <a:lnTo>
                    <a:pt x="4287" y="5983"/>
                  </a:lnTo>
                  <a:lnTo>
                    <a:pt x="4287" y="6048"/>
                  </a:lnTo>
                  <a:lnTo>
                    <a:pt x="4285" y="6126"/>
                  </a:lnTo>
                  <a:lnTo>
                    <a:pt x="4277" y="6212"/>
                  </a:lnTo>
                  <a:lnTo>
                    <a:pt x="4260" y="6397"/>
                  </a:lnTo>
                  <a:lnTo>
                    <a:pt x="4235" y="6580"/>
                  </a:lnTo>
                  <a:lnTo>
                    <a:pt x="4212" y="6727"/>
                  </a:lnTo>
                  <a:lnTo>
                    <a:pt x="4200" y="6781"/>
                  </a:lnTo>
                  <a:lnTo>
                    <a:pt x="4190" y="6821"/>
                  </a:lnTo>
                  <a:lnTo>
                    <a:pt x="4185" y="6830"/>
                  </a:lnTo>
                  <a:lnTo>
                    <a:pt x="4182" y="6838"/>
                  </a:lnTo>
                  <a:lnTo>
                    <a:pt x="4180" y="6838"/>
                  </a:lnTo>
                  <a:lnTo>
                    <a:pt x="4175" y="6830"/>
                  </a:lnTo>
                  <a:lnTo>
                    <a:pt x="4165" y="6929"/>
                  </a:lnTo>
                  <a:lnTo>
                    <a:pt x="4150" y="7023"/>
                  </a:lnTo>
                  <a:lnTo>
                    <a:pt x="4132" y="7117"/>
                  </a:lnTo>
                  <a:lnTo>
                    <a:pt x="4107" y="7206"/>
                  </a:lnTo>
                  <a:lnTo>
                    <a:pt x="4085" y="7294"/>
                  </a:lnTo>
                  <a:lnTo>
                    <a:pt x="4057" y="7380"/>
                  </a:lnTo>
                  <a:lnTo>
                    <a:pt x="4025" y="7464"/>
                  </a:lnTo>
                  <a:lnTo>
                    <a:pt x="3992" y="7541"/>
                  </a:lnTo>
                  <a:lnTo>
                    <a:pt x="3957" y="7619"/>
                  </a:lnTo>
                  <a:lnTo>
                    <a:pt x="3917" y="7695"/>
                  </a:lnTo>
                  <a:lnTo>
                    <a:pt x="3880" y="7764"/>
                  </a:lnTo>
                  <a:lnTo>
                    <a:pt x="3835" y="7834"/>
                  </a:lnTo>
                  <a:lnTo>
                    <a:pt x="3790" y="7901"/>
                  </a:lnTo>
                  <a:lnTo>
                    <a:pt x="3747" y="7966"/>
                  </a:lnTo>
                  <a:lnTo>
                    <a:pt x="3700" y="8025"/>
                  </a:lnTo>
                  <a:lnTo>
                    <a:pt x="3652" y="8084"/>
                  </a:lnTo>
                  <a:lnTo>
                    <a:pt x="3552" y="8186"/>
                  </a:lnTo>
                  <a:lnTo>
                    <a:pt x="3497" y="8232"/>
                  </a:lnTo>
                  <a:lnTo>
                    <a:pt x="3444" y="8278"/>
                  </a:lnTo>
                  <a:lnTo>
                    <a:pt x="3392" y="8318"/>
                  </a:lnTo>
                  <a:lnTo>
                    <a:pt x="3337" y="8358"/>
                  </a:lnTo>
                  <a:lnTo>
                    <a:pt x="3284" y="8393"/>
                  </a:lnTo>
                  <a:lnTo>
                    <a:pt x="3232" y="8423"/>
                  </a:lnTo>
                  <a:lnTo>
                    <a:pt x="3174" y="8452"/>
                  </a:lnTo>
                  <a:lnTo>
                    <a:pt x="3122" y="8474"/>
                  </a:lnTo>
                  <a:lnTo>
                    <a:pt x="3067" y="8498"/>
                  </a:lnTo>
                  <a:lnTo>
                    <a:pt x="3014" y="8514"/>
                  </a:lnTo>
                  <a:lnTo>
                    <a:pt x="2962" y="8525"/>
                  </a:lnTo>
                  <a:lnTo>
                    <a:pt x="2909" y="8535"/>
                  </a:lnTo>
                  <a:lnTo>
                    <a:pt x="2857" y="8541"/>
                  </a:lnTo>
                  <a:lnTo>
                    <a:pt x="2767" y="8541"/>
                  </a:lnTo>
                  <a:lnTo>
                    <a:pt x="2722" y="8535"/>
                  </a:lnTo>
                  <a:lnTo>
                    <a:pt x="2677" y="8525"/>
                  </a:lnTo>
                  <a:lnTo>
                    <a:pt x="2632" y="8509"/>
                  </a:lnTo>
                  <a:lnTo>
                    <a:pt x="2584" y="8495"/>
                  </a:lnTo>
                  <a:lnTo>
                    <a:pt x="2536" y="8471"/>
                  </a:lnTo>
                  <a:lnTo>
                    <a:pt x="2486" y="8447"/>
                  </a:lnTo>
                  <a:lnTo>
                    <a:pt x="2436" y="8417"/>
                  </a:lnTo>
                  <a:lnTo>
                    <a:pt x="2386" y="8385"/>
                  </a:lnTo>
                  <a:lnTo>
                    <a:pt x="2334" y="8350"/>
                  </a:lnTo>
                  <a:lnTo>
                    <a:pt x="2284" y="8312"/>
                  </a:lnTo>
                  <a:lnTo>
                    <a:pt x="2229" y="8272"/>
                  </a:lnTo>
                  <a:lnTo>
                    <a:pt x="2179" y="8226"/>
                  </a:lnTo>
                  <a:lnTo>
                    <a:pt x="2126" y="8178"/>
                  </a:lnTo>
                  <a:lnTo>
                    <a:pt x="2074" y="8127"/>
                  </a:lnTo>
                  <a:lnTo>
                    <a:pt x="2021" y="8073"/>
                  </a:lnTo>
                  <a:lnTo>
                    <a:pt x="1971" y="8017"/>
                  </a:lnTo>
                  <a:lnTo>
                    <a:pt x="1921" y="7955"/>
                  </a:lnTo>
                  <a:lnTo>
                    <a:pt x="1871" y="7896"/>
                  </a:lnTo>
                  <a:lnTo>
                    <a:pt x="1824" y="7832"/>
                  </a:lnTo>
                  <a:lnTo>
                    <a:pt x="1776" y="7764"/>
                  </a:lnTo>
                  <a:lnTo>
                    <a:pt x="1731" y="7695"/>
                  </a:lnTo>
                  <a:lnTo>
                    <a:pt x="1688" y="7625"/>
                  </a:lnTo>
                  <a:lnTo>
                    <a:pt x="1646" y="7549"/>
                  </a:lnTo>
                  <a:lnTo>
                    <a:pt x="1603" y="7477"/>
                  </a:lnTo>
                  <a:lnTo>
                    <a:pt x="1566" y="7396"/>
                  </a:lnTo>
                  <a:lnTo>
                    <a:pt x="1531" y="7316"/>
                  </a:lnTo>
                  <a:lnTo>
                    <a:pt x="1498" y="7238"/>
                  </a:lnTo>
                  <a:lnTo>
                    <a:pt x="1466" y="7152"/>
                  </a:lnTo>
                  <a:lnTo>
                    <a:pt x="1436" y="7069"/>
                  </a:lnTo>
                  <a:lnTo>
                    <a:pt x="1411" y="6983"/>
                  </a:lnTo>
                  <a:lnTo>
                    <a:pt x="1388" y="6894"/>
                  </a:lnTo>
                  <a:lnTo>
                    <a:pt x="1371" y="6950"/>
                  </a:lnTo>
                  <a:lnTo>
                    <a:pt x="1358" y="6977"/>
                  </a:lnTo>
                  <a:lnTo>
                    <a:pt x="1351" y="6996"/>
                  </a:lnTo>
                  <a:lnTo>
                    <a:pt x="1338" y="7012"/>
                  </a:lnTo>
                  <a:lnTo>
                    <a:pt x="1326" y="7023"/>
                  </a:lnTo>
                  <a:lnTo>
                    <a:pt x="1318" y="7031"/>
                  </a:lnTo>
                  <a:lnTo>
                    <a:pt x="1303" y="7034"/>
                  </a:lnTo>
                  <a:lnTo>
                    <a:pt x="1291" y="7031"/>
                  </a:lnTo>
                  <a:lnTo>
                    <a:pt x="1278" y="7020"/>
                  </a:lnTo>
                  <a:lnTo>
                    <a:pt x="1266" y="7007"/>
                  </a:lnTo>
                  <a:lnTo>
                    <a:pt x="1256" y="6988"/>
                  </a:lnTo>
                  <a:lnTo>
                    <a:pt x="1243" y="6967"/>
                  </a:lnTo>
                  <a:lnTo>
                    <a:pt x="1231" y="6937"/>
                  </a:lnTo>
                  <a:lnTo>
                    <a:pt x="1213" y="6867"/>
                  </a:lnTo>
                  <a:lnTo>
                    <a:pt x="1198" y="6787"/>
                  </a:lnTo>
                  <a:lnTo>
                    <a:pt x="1186" y="6690"/>
                  </a:lnTo>
                  <a:lnTo>
                    <a:pt x="1178" y="6585"/>
                  </a:lnTo>
                  <a:lnTo>
                    <a:pt x="1176" y="6475"/>
                  </a:lnTo>
                  <a:lnTo>
                    <a:pt x="1178" y="6367"/>
                  </a:lnTo>
                  <a:lnTo>
                    <a:pt x="1183" y="6273"/>
                  </a:lnTo>
                  <a:lnTo>
                    <a:pt x="1196" y="6185"/>
                  </a:lnTo>
                  <a:lnTo>
                    <a:pt x="1208" y="6104"/>
                  </a:lnTo>
                  <a:lnTo>
                    <a:pt x="1223" y="6037"/>
                  </a:lnTo>
                  <a:lnTo>
                    <a:pt x="1243" y="5983"/>
                  </a:lnTo>
                  <a:lnTo>
                    <a:pt x="1253" y="5962"/>
                  </a:lnTo>
                  <a:lnTo>
                    <a:pt x="1273" y="5930"/>
                  </a:lnTo>
                  <a:lnTo>
                    <a:pt x="1286" y="5919"/>
                  </a:lnTo>
                  <a:lnTo>
                    <a:pt x="1248" y="5879"/>
                  </a:lnTo>
                  <a:lnTo>
                    <a:pt x="1218" y="5833"/>
                  </a:lnTo>
                  <a:lnTo>
                    <a:pt x="1193" y="5787"/>
                  </a:lnTo>
                  <a:lnTo>
                    <a:pt x="1173" y="5736"/>
                  </a:lnTo>
                  <a:lnTo>
                    <a:pt x="1158" y="5682"/>
                  </a:lnTo>
                  <a:lnTo>
                    <a:pt x="1143" y="5629"/>
                  </a:lnTo>
                  <a:lnTo>
                    <a:pt x="1133" y="5572"/>
                  </a:lnTo>
                  <a:lnTo>
                    <a:pt x="1128" y="5516"/>
                  </a:lnTo>
                  <a:lnTo>
                    <a:pt x="1126" y="5457"/>
                  </a:lnTo>
                  <a:lnTo>
                    <a:pt x="1126" y="5398"/>
                  </a:lnTo>
                  <a:lnTo>
                    <a:pt x="1131" y="5339"/>
                  </a:lnTo>
                  <a:lnTo>
                    <a:pt x="1136" y="5277"/>
                  </a:lnTo>
                  <a:lnTo>
                    <a:pt x="1146" y="5218"/>
                  </a:lnTo>
                  <a:lnTo>
                    <a:pt x="1153" y="5156"/>
                  </a:lnTo>
                  <a:lnTo>
                    <a:pt x="1168" y="5099"/>
                  </a:lnTo>
                  <a:lnTo>
                    <a:pt x="1181" y="5038"/>
                  </a:lnTo>
                  <a:lnTo>
                    <a:pt x="1216" y="4928"/>
                  </a:lnTo>
                  <a:lnTo>
                    <a:pt x="1256" y="4820"/>
                  </a:lnTo>
                  <a:lnTo>
                    <a:pt x="1296" y="4721"/>
                  </a:lnTo>
                  <a:lnTo>
                    <a:pt x="1338" y="4632"/>
                  </a:lnTo>
                  <a:lnTo>
                    <a:pt x="1378" y="4554"/>
                  </a:lnTo>
                  <a:lnTo>
                    <a:pt x="1418" y="4495"/>
                  </a:lnTo>
                  <a:lnTo>
                    <a:pt x="1438" y="4468"/>
                  </a:lnTo>
                  <a:lnTo>
                    <a:pt x="1453" y="4449"/>
                  </a:lnTo>
                  <a:lnTo>
                    <a:pt x="1471" y="4439"/>
                  </a:lnTo>
                  <a:lnTo>
                    <a:pt x="1483" y="4428"/>
                  </a:lnTo>
                  <a:lnTo>
                    <a:pt x="1561" y="4388"/>
                  </a:lnTo>
                  <a:lnTo>
                    <a:pt x="1633" y="4347"/>
                  </a:lnTo>
                  <a:lnTo>
                    <a:pt x="1708" y="4312"/>
                  </a:lnTo>
                  <a:lnTo>
                    <a:pt x="1784" y="4283"/>
                  </a:lnTo>
                  <a:lnTo>
                    <a:pt x="1854" y="4253"/>
                  </a:lnTo>
                  <a:lnTo>
                    <a:pt x="1929" y="4226"/>
                  </a:lnTo>
                  <a:lnTo>
                    <a:pt x="2069" y="4183"/>
                  </a:lnTo>
                  <a:lnTo>
                    <a:pt x="2141" y="4167"/>
                  </a:lnTo>
                  <a:lnTo>
                    <a:pt x="2209" y="4151"/>
                  </a:lnTo>
                  <a:lnTo>
                    <a:pt x="2276" y="4138"/>
                  </a:lnTo>
                  <a:lnTo>
                    <a:pt x="2349" y="4127"/>
                  </a:lnTo>
                  <a:lnTo>
                    <a:pt x="2414" y="4116"/>
                  </a:lnTo>
                  <a:lnTo>
                    <a:pt x="2481" y="4111"/>
                  </a:lnTo>
                  <a:lnTo>
                    <a:pt x="2546" y="4105"/>
                  </a:lnTo>
                  <a:lnTo>
                    <a:pt x="2612" y="4103"/>
                  </a:lnTo>
                  <a:close/>
                  <a:moveTo>
                    <a:pt x="18862" y="4103"/>
                  </a:moveTo>
                  <a:lnTo>
                    <a:pt x="18992" y="4103"/>
                  </a:lnTo>
                  <a:lnTo>
                    <a:pt x="19055" y="4105"/>
                  </a:lnTo>
                  <a:lnTo>
                    <a:pt x="19122" y="4111"/>
                  </a:lnTo>
                  <a:lnTo>
                    <a:pt x="19187" y="4116"/>
                  </a:lnTo>
                  <a:lnTo>
                    <a:pt x="19255" y="4127"/>
                  </a:lnTo>
                  <a:lnTo>
                    <a:pt x="19325" y="4138"/>
                  </a:lnTo>
                  <a:lnTo>
                    <a:pt x="19392" y="4151"/>
                  </a:lnTo>
                  <a:lnTo>
                    <a:pt x="19462" y="4167"/>
                  </a:lnTo>
                  <a:lnTo>
                    <a:pt x="19535" y="4183"/>
                  </a:lnTo>
                  <a:lnTo>
                    <a:pt x="19605" y="4205"/>
                  </a:lnTo>
                  <a:lnTo>
                    <a:pt x="19677" y="4226"/>
                  </a:lnTo>
                  <a:lnTo>
                    <a:pt x="19747" y="4253"/>
                  </a:lnTo>
                  <a:lnTo>
                    <a:pt x="19822" y="4283"/>
                  </a:lnTo>
                  <a:lnTo>
                    <a:pt x="19894" y="4312"/>
                  </a:lnTo>
                  <a:lnTo>
                    <a:pt x="19969" y="4347"/>
                  </a:lnTo>
                  <a:lnTo>
                    <a:pt x="20042" y="4388"/>
                  </a:lnTo>
                  <a:lnTo>
                    <a:pt x="20117" y="4428"/>
                  </a:lnTo>
                  <a:lnTo>
                    <a:pt x="20132" y="4439"/>
                  </a:lnTo>
                  <a:lnTo>
                    <a:pt x="20147" y="4449"/>
                  </a:lnTo>
                  <a:lnTo>
                    <a:pt x="20164" y="4468"/>
                  </a:lnTo>
                  <a:lnTo>
                    <a:pt x="20182" y="4495"/>
                  </a:lnTo>
                  <a:lnTo>
                    <a:pt x="20219" y="4554"/>
                  </a:lnTo>
                  <a:lnTo>
                    <a:pt x="20262" y="4632"/>
                  </a:lnTo>
                  <a:lnTo>
                    <a:pt x="20307" y="4721"/>
                  </a:lnTo>
                  <a:lnTo>
                    <a:pt x="20347" y="4820"/>
                  </a:lnTo>
                  <a:lnTo>
                    <a:pt x="20387" y="4928"/>
                  </a:lnTo>
                  <a:lnTo>
                    <a:pt x="20419" y="5038"/>
                  </a:lnTo>
                  <a:lnTo>
                    <a:pt x="20434" y="5099"/>
                  </a:lnTo>
                  <a:lnTo>
                    <a:pt x="20444" y="5156"/>
                  </a:lnTo>
                  <a:lnTo>
                    <a:pt x="20457" y="5218"/>
                  </a:lnTo>
                  <a:lnTo>
                    <a:pt x="20467" y="5277"/>
                  </a:lnTo>
                  <a:lnTo>
                    <a:pt x="20472" y="5339"/>
                  </a:lnTo>
                  <a:lnTo>
                    <a:pt x="20474" y="5398"/>
                  </a:lnTo>
                  <a:lnTo>
                    <a:pt x="20474" y="5457"/>
                  </a:lnTo>
                  <a:lnTo>
                    <a:pt x="20472" y="5516"/>
                  </a:lnTo>
                  <a:lnTo>
                    <a:pt x="20469" y="5572"/>
                  </a:lnTo>
                  <a:lnTo>
                    <a:pt x="20457" y="5629"/>
                  </a:lnTo>
                  <a:lnTo>
                    <a:pt x="20444" y="5682"/>
                  </a:lnTo>
                  <a:lnTo>
                    <a:pt x="20427" y="5736"/>
                  </a:lnTo>
                  <a:lnTo>
                    <a:pt x="20407" y="5787"/>
                  </a:lnTo>
                  <a:lnTo>
                    <a:pt x="20379" y="5833"/>
                  </a:lnTo>
                  <a:lnTo>
                    <a:pt x="20352" y="5879"/>
                  </a:lnTo>
                  <a:lnTo>
                    <a:pt x="20314" y="5919"/>
                  </a:lnTo>
                  <a:lnTo>
                    <a:pt x="20327" y="5930"/>
                  </a:lnTo>
                  <a:lnTo>
                    <a:pt x="20339" y="5946"/>
                  </a:lnTo>
                  <a:lnTo>
                    <a:pt x="20347" y="5962"/>
                  </a:lnTo>
                  <a:lnTo>
                    <a:pt x="20359" y="5983"/>
                  </a:lnTo>
                  <a:lnTo>
                    <a:pt x="20377" y="6037"/>
                  </a:lnTo>
                  <a:lnTo>
                    <a:pt x="20392" y="6104"/>
                  </a:lnTo>
                  <a:lnTo>
                    <a:pt x="20407" y="6185"/>
                  </a:lnTo>
                  <a:lnTo>
                    <a:pt x="20417" y="6273"/>
                  </a:lnTo>
                  <a:lnTo>
                    <a:pt x="20422" y="6367"/>
                  </a:lnTo>
                  <a:lnTo>
                    <a:pt x="20424" y="6475"/>
                  </a:lnTo>
                  <a:lnTo>
                    <a:pt x="20422" y="6585"/>
                  </a:lnTo>
                  <a:lnTo>
                    <a:pt x="20417" y="6690"/>
                  </a:lnTo>
                  <a:lnTo>
                    <a:pt x="20404" y="6787"/>
                  </a:lnTo>
                  <a:lnTo>
                    <a:pt x="20387" y="6867"/>
                  </a:lnTo>
                  <a:lnTo>
                    <a:pt x="20369" y="6937"/>
                  </a:lnTo>
                  <a:lnTo>
                    <a:pt x="20359" y="6967"/>
                  </a:lnTo>
                  <a:lnTo>
                    <a:pt x="20347" y="6988"/>
                  </a:lnTo>
                  <a:lnTo>
                    <a:pt x="20337" y="7007"/>
                  </a:lnTo>
                  <a:lnTo>
                    <a:pt x="20324" y="7020"/>
                  </a:lnTo>
                  <a:lnTo>
                    <a:pt x="20309" y="7031"/>
                  </a:lnTo>
                  <a:lnTo>
                    <a:pt x="20297" y="7034"/>
                  </a:lnTo>
                  <a:lnTo>
                    <a:pt x="20284" y="7031"/>
                  </a:lnTo>
                  <a:lnTo>
                    <a:pt x="20274" y="7023"/>
                  </a:lnTo>
                  <a:lnTo>
                    <a:pt x="20262" y="7012"/>
                  </a:lnTo>
                  <a:lnTo>
                    <a:pt x="20252" y="6996"/>
                  </a:lnTo>
                  <a:lnTo>
                    <a:pt x="20242" y="6977"/>
                  </a:lnTo>
                  <a:lnTo>
                    <a:pt x="20232" y="6950"/>
                  </a:lnTo>
                  <a:lnTo>
                    <a:pt x="20214" y="6894"/>
                  </a:lnTo>
                  <a:lnTo>
                    <a:pt x="20192" y="6983"/>
                  </a:lnTo>
                  <a:lnTo>
                    <a:pt x="20164" y="7069"/>
                  </a:lnTo>
                  <a:lnTo>
                    <a:pt x="20134" y="7152"/>
                  </a:lnTo>
                  <a:lnTo>
                    <a:pt x="20104" y="7238"/>
                  </a:lnTo>
                  <a:lnTo>
                    <a:pt x="20069" y="7316"/>
                  </a:lnTo>
                  <a:lnTo>
                    <a:pt x="20034" y="7396"/>
                  </a:lnTo>
                  <a:lnTo>
                    <a:pt x="19994" y="7477"/>
                  </a:lnTo>
                  <a:lnTo>
                    <a:pt x="19957" y="7549"/>
                  </a:lnTo>
                  <a:lnTo>
                    <a:pt x="19912" y="7625"/>
                  </a:lnTo>
                  <a:lnTo>
                    <a:pt x="19872" y="7695"/>
                  </a:lnTo>
                  <a:lnTo>
                    <a:pt x="19824" y="7764"/>
                  </a:lnTo>
                  <a:lnTo>
                    <a:pt x="19777" y="7832"/>
                  </a:lnTo>
                  <a:lnTo>
                    <a:pt x="19730" y="7896"/>
                  </a:lnTo>
                  <a:lnTo>
                    <a:pt x="19680" y="7955"/>
                  </a:lnTo>
                  <a:lnTo>
                    <a:pt x="19632" y="8017"/>
                  </a:lnTo>
                  <a:lnTo>
                    <a:pt x="19577" y="8073"/>
                  </a:lnTo>
                  <a:lnTo>
                    <a:pt x="19527" y="8127"/>
                  </a:lnTo>
                  <a:lnTo>
                    <a:pt x="19477" y="8178"/>
                  </a:lnTo>
                  <a:lnTo>
                    <a:pt x="19425" y="8226"/>
                  </a:lnTo>
                  <a:lnTo>
                    <a:pt x="19372" y="8272"/>
                  </a:lnTo>
                  <a:lnTo>
                    <a:pt x="19320" y="8312"/>
                  </a:lnTo>
                  <a:lnTo>
                    <a:pt x="19267" y="8350"/>
                  </a:lnTo>
                  <a:lnTo>
                    <a:pt x="19217" y="8385"/>
                  </a:lnTo>
                  <a:lnTo>
                    <a:pt x="19167" y="8417"/>
                  </a:lnTo>
                  <a:lnTo>
                    <a:pt x="19117" y="8447"/>
                  </a:lnTo>
                  <a:lnTo>
                    <a:pt x="19067" y="8471"/>
                  </a:lnTo>
                  <a:lnTo>
                    <a:pt x="19015" y="8495"/>
                  </a:lnTo>
                  <a:lnTo>
                    <a:pt x="18972" y="8509"/>
                  </a:lnTo>
                  <a:lnTo>
                    <a:pt x="18925" y="8525"/>
                  </a:lnTo>
                  <a:lnTo>
                    <a:pt x="18880" y="8535"/>
                  </a:lnTo>
                  <a:lnTo>
                    <a:pt x="18837" y="8541"/>
                  </a:lnTo>
                  <a:lnTo>
                    <a:pt x="18747" y="8541"/>
                  </a:lnTo>
                  <a:lnTo>
                    <a:pt x="18692" y="8535"/>
                  </a:lnTo>
                  <a:lnTo>
                    <a:pt x="18642" y="8525"/>
                  </a:lnTo>
                  <a:lnTo>
                    <a:pt x="18590" y="8514"/>
                  </a:lnTo>
                  <a:lnTo>
                    <a:pt x="18537" y="8498"/>
                  </a:lnTo>
                  <a:lnTo>
                    <a:pt x="18482" y="8474"/>
                  </a:lnTo>
                  <a:lnTo>
                    <a:pt x="18427" y="8452"/>
                  </a:lnTo>
                  <a:lnTo>
                    <a:pt x="18372" y="8423"/>
                  </a:lnTo>
                  <a:lnTo>
                    <a:pt x="18320" y="8393"/>
                  </a:lnTo>
                  <a:lnTo>
                    <a:pt x="18265" y="8358"/>
                  </a:lnTo>
                  <a:lnTo>
                    <a:pt x="18210" y="8318"/>
                  </a:lnTo>
                  <a:lnTo>
                    <a:pt x="18157" y="8278"/>
                  </a:lnTo>
                  <a:lnTo>
                    <a:pt x="18105" y="8232"/>
                  </a:lnTo>
                  <a:lnTo>
                    <a:pt x="18055" y="8186"/>
                  </a:lnTo>
                  <a:lnTo>
                    <a:pt x="18002" y="8135"/>
                  </a:lnTo>
                  <a:lnTo>
                    <a:pt x="17952" y="8084"/>
                  </a:lnTo>
                  <a:lnTo>
                    <a:pt x="17902" y="8025"/>
                  </a:lnTo>
                  <a:lnTo>
                    <a:pt x="17855" y="7966"/>
                  </a:lnTo>
                  <a:lnTo>
                    <a:pt x="17810" y="7901"/>
                  </a:lnTo>
                  <a:lnTo>
                    <a:pt x="17767" y="7834"/>
                  </a:lnTo>
                  <a:lnTo>
                    <a:pt x="17725" y="7764"/>
                  </a:lnTo>
                  <a:lnTo>
                    <a:pt x="17682" y="7695"/>
                  </a:lnTo>
                  <a:lnTo>
                    <a:pt x="17647" y="7619"/>
                  </a:lnTo>
                  <a:lnTo>
                    <a:pt x="17612" y="7541"/>
                  </a:lnTo>
                  <a:lnTo>
                    <a:pt x="17577" y="7464"/>
                  </a:lnTo>
                  <a:lnTo>
                    <a:pt x="17547" y="7380"/>
                  </a:lnTo>
                  <a:lnTo>
                    <a:pt x="17520" y="7294"/>
                  </a:lnTo>
                  <a:lnTo>
                    <a:pt x="17495" y="7206"/>
                  </a:lnTo>
                  <a:lnTo>
                    <a:pt x="17472" y="7117"/>
                  </a:lnTo>
                  <a:lnTo>
                    <a:pt x="17452" y="7023"/>
                  </a:lnTo>
                  <a:lnTo>
                    <a:pt x="17437" y="6929"/>
                  </a:lnTo>
                  <a:lnTo>
                    <a:pt x="17425" y="6830"/>
                  </a:lnTo>
                  <a:lnTo>
                    <a:pt x="17422" y="6838"/>
                  </a:lnTo>
                  <a:lnTo>
                    <a:pt x="17420" y="6838"/>
                  </a:lnTo>
                  <a:lnTo>
                    <a:pt x="17417" y="6830"/>
                  </a:lnTo>
                  <a:lnTo>
                    <a:pt x="17415" y="6821"/>
                  </a:lnTo>
                  <a:lnTo>
                    <a:pt x="17402" y="6781"/>
                  </a:lnTo>
                  <a:lnTo>
                    <a:pt x="17392" y="6727"/>
                  </a:lnTo>
                  <a:lnTo>
                    <a:pt x="17367" y="6580"/>
                  </a:lnTo>
                  <a:lnTo>
                    <a:pt x="17345" y="6397"/>
                  </a:lnTo>
                  <a:lnTo>
                    <a:pt x="17325" y="6212"/>
                  </a:lnTo>
                  <a:lnTo>
                    <a:pt x="17320" y="6126"/>
                  </a:lnTo>
                  <a:lnTo>
                    <a:pt x="17317" y="6048"/>
                  </a:lnTo>
                  <a:lnTo>
                    <a:pt x="17312" y="5983"/>
                  </a:lnTo>
                  <a:lnTo>
                    <a:pt x="17317" y="5930"/>
                  </a:lnTo>
                  <a:lnTo>
                    <a:pt x="17320" y="5911"/>
                  </a:lnTo>
                  <a:lnTo>
                    <a:pt x="17322" y="5897"/>
                  </a:lnTo>
                  <a:lnTo>
                    <a:pt x="17327" y="5889"/>
                  </a:lnTo>
                  <a:lnTo>
                    <a:pt x="17335" y="5884"/>
                  </a:lnTo>
                  <a:lnTo>
                    <a:pt x="17342" y="5889"/>
                  </a:lnTo>
                  <a:lnTo>
                    <a:pt x="17352" y="5895"/>
                  </a:lnTo>
                  <a:lnTo>
                    <a:pt x="17365" y="5905"/>
                  </a:lnTo>
                  <a:lnTo>
                    <a:pt x="17372" y="5913"/>
                  </a:lnTo>
                  <a:lnTo>
                    <a:pt x="17367" y="5803"/>
                  </a:lnTo>
                  <a:lnTo>
                    <a:pt x="17365" y="5688"/>
                  </a:lnTo>
                  <a:lnTo>
                    <a:pt x="17370" y="5567"/>
                  </a:lnTo>
                  <a:lnTo>
                    <a:pt x="17375" y="5502"/>
                  </a:lnTo>
                  <a:lnTo>
                    <a:pt x="17382" y="5435"/>
                  </a:lnTo>
                  <a:lnTo>
                    <a:pt x="17405" y="5457"/>
                  </a:lnTo>
                  <a:lnTo>
                    <a:pt x="17430" y="5470"/>
                  </a:lnTo>
                  <a:lnTo>
                    <a:pt x="17455" y="5484"/>
                  </a:lnTo>
                  <a:lnTo>
                    <a:pt x="17482" y="5494"/>
                  </a:lnTo>
                  <a:lnTo>
                    <a:pt x="17510" y="5502"/>
                  </a:lnTo>
                  <a:lnTo>
                    <a:pt x="17537" y="5508"/>
                  </a:lnTo>
                  <a:lnTo>
                    <a:pt x="17567" y="5510"/>
                  </a:lnTo>
                  <a:lnTo>
                    <a:pt x="17632" y="5510"/>
                  </a:lnTo>
                  <a:lnTo>
                    <a:pt x="17665" y="5508"/>
                  </a:lnTo>
                  <a:lnTo>
                    <a:pt x="17735" y="5494"/>
                  </a:lnTo>
                  <a:lnTo>
                    <a:pt x="17805" y="5476"/>
                  </a:lnTo>
                  <a:lnTo>
                    <a:pt x="17882" y="5449"/>
                  </a:lnTo>
                  <a:lnTo>
                    <a:pt x="17960" y="5416"/>
                  </a:lnTo>
                  <a:lnTo>
                    <a:pt x="18040" y="5382"/>
                  </a:lnTo>
                  <a:lnTo>
                    <a:pt x="18125" y="5344"/>
                  </a:lnTo>
                  <a:lnTo>
                    <a:pt x="18207" y="5304"/>
                  </a:lnTo>
                  <a:lnTo>
                    <a:pt x="18385" y="5210"/>
                  </a:lnTo>
                  <a:lnTo>
                    <a:pt x="18570" y="5116"/>
                  </a:lnTo>
                  <a:lnTo>
                    <a:pt x="18480" y="5156"/>
                  </a:lnTo>
                  <a:lnTo>
                    <a:pt x="18392" y="5202"/>
                  </a:lnTo>
                  <a:lnTo>
                    <a:pt x="18317" y="5239"/>
                  </a:lnTo>
                  <a:lnTo>
                    <a:pt x="18242" y="5271"/>
                  </a:lnTo>
                  <a:lnTo>
                    <a:pt x="18175" y="5293"/>
                  </a:lnTo>
                  <a:lnTo>
                    <a:pt x="18110" y="5312"/>
                  </a:lnTo>
                  <a:lnTo>
                    <a:pt x="18045" y="5322"/>
                  </a:lnTo>
                  <a:lnTo>
                    <a:pt x="17982" y="5328"/>
                  </a:lnTo>
                  <a:lnTo>
                    <a:pt x="17927" y="5328"/>
                  </a:lnTo>
                  <a:lnTo>
                    <a:pt x="17870" y="5325"/>
                  </a:lnTo>
                  <a:lnTo>
                    <a:pt x="17817" y="5314"/>
                  </a:lnTo>
                  <a:lnTo>
                    <a:pt x="17767" y="5304"/>
                  </a:lnTo>
                  <a:lnTo>
                    <a:pt x="17717" y="5288"/>
                  </a:lnTo>
                  <a:lnTo>
                    <a:pt x="17672" y="5266"/>
                  </a:lnTo>
                  <a:lnTo>
                    <a:pt x="17630" y="5242"/>
                  </a:lnTo>
                  <a:lnTo>
                    <a:pt x="17590" y="5218"/>
                  </a:lnTo>
                  <a:lnTo>
                    <a:pt x="17550" y="5188"/>
                  </a:lnTo>
                  <a:lnTo>
                    <a:pt x="17515" y="5159"/>
                  </a:lnTo>
                  <a:lnTo>
                    <a:pt x="17482" y="5129"/>
                  </a:lnTo>
                  <a:lnTo>
                    <a:pt x="17450" y="5097"/>
                  </a:lnTo>
                  <a:lnTo>
                    <a:pt x="17422" y="5065"/>
                  </a:lnTo>
                  <a:lnTo>
                    <a:pt x="17397" y="5030"/>
                  </a:lnTo>
                  <a:lnTo>
                    <a:pt x="17350" y="4965"/>
                  </a:lnTo>
                  <a:lnTo>
                    <a:pt x="17312" y="4909"/>
                  </a:lnTo>
                  <a:lnTo>
                    <a:pt x="17285" y="4855"/>
                  </a:lnTo>
                  <a:lnTo>
                    <a:pt x="17267" y="4812"/>
                  </a:lnTo>
                  <a:lnTo>
                    <a:pt x="17247" y="4777"/>
                  </a:lnTo>
                  <a:lnTo>
                    <a:pt x="17262" y="4766"/>
                  </a:lnTo>
                  <a:lnTo>
                    <a:pt x="17307" y="4726"/>
                  </a:lnTo>
                  <a:lnTo>
                    <a:pt x="17375" y="4670"/>
                  </a:lnTo>
                  <a:lnTo>
                    <a:pt x="17470" y="4597"/>
                  </a:lnTo>
                  <a:lnTo>
                    <a:pt x="17530" y="4559"/>
                  </a:lnTo>
                  <a:lnTo>
                    <a:pt x="17592" y="4517"/>
                  </a:lnTo>
                  <a:lnTo>
                    <a:pt x="17660" y="4474"/>
                  </a:lnTo>
                  <a:lnTo>
                    <a:pt x="17810" y="4388"/>
                  </a:lnTo>
                  <a:lnTo>
                    <a:pt x="17897" y="4345"/>
                  </a:lnTo>
                  <a:lnTo>
                    <a:pt x="17985" y="4304"/>
                  </a:lnTo>
                  <a:lnTo>
                    <a:pt x="18080" y="4267"/>
                  </a:lnTo>
                  <a:lnTo>
                    <a:pt x="18177" y="4232"/>
                  </a:lnTo>
                  <a:lnTo>
                    <a:pt x="18282" y="4200"/>
                  </a:lnTo>
                  <a:lnTo>
                    <a:pt x="18392" y="4167"/>
                  </a:lnTo>
                  <a:lnTo>
                    <a:pt x="18505" y="4146"/>
                  </a:lnTo>
                  <a:lnTo>
                    <a:pt x="18620" y="4127"/>
                  </a:lnTo>
                  <a:lnTo>
                    <a:pt x="18740" y="4111"/>
                  </a:lnTo>
                  <a:lnTo>
                    <a:pt x="18862" y="4103"/>
                  </a:lnTo>
                  <a:close/>
                  <a:moveTo>
                    <a:pt x="11262" y="3955"/>
                  </a:moveTo>
                  <a:lnTo>
                    <a:pt x="11362" y="3958"/>
                  </a:lnTo>
                  <a:lnTo>
                    <a:pt x="11457" y="3969"/>
                  </a:lnTo>
                  <a:lnTo>
                    <a:pt x="11549" y="3985"/>
                  </a:lnTo>
                  <a:lnTo>
                    <a:pt x="11637" y="4004"/>
                  </a:lnTo>
                  <a:lnTo>
                    <a:pt x="11719" y="4025"/>
                  </a:lnTo>
                  <a:lnTo>
                    <a:pt x="11799" y="4052"/>
                  </a:lnTo>
                  <a:lnTo>
                    <a:pt x="11877" y="4079"/>
                  </a:lnTo>
                  <a:lnTo>
                    <a:pt x="11949" y="4111"/>
                  </a:lnTo>
                  <a:lnTo>
                    <a:pt x="12017" y="4143"/>
                  </a:lnTo>
                  <a:lnTo>
                    <a:pt x="12082" y="4178"/>
                  </a:lnTo>
                  <a:lnTo>
                    <a:pt x="12142" y="4213"/>
                  </a:lnTo>
                  <a:lnTo>
                    <a:pt x="12195" y="4247"/>
                  </a:lnTo>
                  <a:lnTo>
                    <a:pt x="12245" y="4282"/>
                  </a:lnTo>
                  <a:lnTo>
                    <a:pt x="12335" y="4349"/>
                  </a:lnTo>
                  <a:lnTo>
                    <a:pt x="12402" y="4411"/>
                  </a:lnTo>
                  <a:lnTo>
                    <a:pt x="12452" y="4456"/>
                  </a:lnTo>
                  <a:lnTo>
                    <a:pt x="12492" y="4499"/>
                  </a:lnTo>
                  <a:lnTo>
                    <a:pt x="12480" y="4531"/>
                  </a:lnTo>
                  <a:lnTo>
                    <a:pt x="12460" y="4566"/>
                  </a:lnTo>
                  <a:lnTo>
                    <a:pt x="12437" y="4612"/>
                  </a:lnTo>
                  <a:lnTo>
                    <a:pt x="12405" y="4663"/>
                  </a:lnTo>
                  <a:lnTo>
                    <a:pt x="12367" y="4716"/>
                  </a:lnTo>
                  <a:lnTo>
                    <a:pt x="12315" y="4775"/>
                  </a:lnTo>
                  <a:lnTo>
                    <a:pt x="12290" y="4802"/>
                  </a:lnTo>
                  <a:lnTo>
                    <a:pt x="12262" y="4829"/>
                  </a:lnTo>
                  <a:lnTo>
                    <a:pt x="12230" y="4858"/>
                  </a:lnTo>
                  <a:lnTo>
                    <a:pt x="12197" y="4880"/>
                  </a:lnTo>
                  <a:lnTo>
                    <a:pt x="12162" y="4901"/>
                  </a:lnTo>
                  <a:lnTo>
                    <a:pt x="12122" y="4923"/>
                  </a:lnTo>
                  <a:lnTo>
                    <a:pt x="12085" y="4939"/>
                  </a:lnTo>
                  <a:lnTo>
                    <a:pt x="12042" y="4955"/>
                  </a:lnTo>
                  <a:lnTo>
                    <a:pt x="11999" y="4968"/>
                  </a:lnTo>
                  <a:lnTo>
                    <a:pt x="11952" y="4974"/>
                  </a:lnTo>
                  <a:lnTo>
                    <a:pt x="11904" y="4979"/>
                  </a:lnTo>
                  <a:lnTo>
                    <a:pt x="11849" y="4979"/>
                  </a:lnTo>
                  <a:lnTo>
                    <a:pt x="11797" y="4974"/>
                  </a:lnTo>
                  <a:lnTo>
                    <a:pt x="11742" y="4966"/>
                  </a:lnTo>
                  <a:lnTo>
                    <a:pt x="11684" y="4949"/>
                  </a:lnTo>
                  <a:lnTo>
                    <a:pt x="11622" y="4928"/>
                  </a:lnTo>
                  <a:lnTo>
                    <a:pt x="11559" y="4901"/>
                  </a:lnTo>
                  <a:lnTo>
                    <a:pt x="11494" y="4866"/>
                  </a:lnTo>
                  <a:lnTo>
                    <a:pt x="11419" y="4829"/>
                  </a:lnTo>
                  <a:lnTo>
                    <a:pt x="11342" y="4794"/>
                  </a:lnTo>
                  <a:lnTo>
                    <a:pt x="11654" y="4955"/>
                  </a:lnTo>
                  <a:lnTo>
                    <a:pt x="11804" y="5024"/>
                  </a:lnTo>
                  <a:lnTo>
                    <a:pt x="11872" y="5057"/>
                  </a:lnTo>
                  <a:lnTo>
                    <a:pt x="11942" y="5083"/>
                  </a:lnTo>
                  <a:lnTo>
                    <a:pt x="12007" y="5105"/>
                  </a:lnTo>
                  <a:lnTo>
                    <a:pt x="12069" y="5124"/>
                  </a:lnTo>
                  <a:lnTo>
                    <a:pt x="12130" y="5134"/>
                  </a:lnTo>
                  <a:lnTo>
                    <a:pt x="12185" y="5137"/>
                  </a:lnTo>
                  <a:lnTo>
                    <a:pt x="12212" y="5137"/>
                  </a:lnTo>
                  <a:lnTo>
                    <a:pt x="12240" y="5134"/>
                  </a:lnTo>
                  <a:lnTo>
                    <a:pt x="12290" y="5124"/>
                  </a:lnTo>
                  <a:lnTo>
                    <a:pt x="12312" y="5113"/>
                  </a:lnTo>
                  <a:lnTo>
                    <a:pt x="12335" y="5102"/>
                  </a:lnTo>
                  <a:lnTo>
                    <a:pt x="12357" y="5089"/>
                  </a:lnTo>
                  <a:lnTo>
                    <a:pt x="12375" y="5073"/>
                  </a:lnTo>
                  <a:lnTo>
                    <a:pt x="12385" y="5129"/>
                  </a:lnTo>
                  <a:lnTo>
                    <a:pt x="12387" y="5188"/>
                  </a:lnTo>
                  <a:lnTo>
                    <a:pt x="12392" y="5292"/>
                  </a:lnTo>
                  <a:lnTo>
                    <a:pt x="12390" y="5394"/>
                  </a:lnTo>
                  <a:lnTo>
                    <a:pt x="12387" y="5488"/>
                  </a:lnTo>
                  <a:lnTo>
                    <a:pt x="12402" y="5469"/>
                  </a:lnTo>
                  <a:lnTo>
                    <a:pt x="12410" y="5467"/>
                  </a:lnTo>
                  <a:lnTo>
                    <a:pt x="12420" y="5464"/>
                  </a:lnTo>
                  <a:lnTo>
                    <a:pt x="12432" y="5467"/>
                  </a:lnTo>
                  <a:lnTo>
                    <a:pt x="12440" y="5472"/>
                  </a:lnTo>
                  <a:lnTo>
                    <a:pt x="12452" y="5485"/>
                  </a:lnTo>
                  <a:lnTo>
                    <a:pt x="12465" y="5501"/>
                  </a:lnTo>
                  <a:lnTo>
                    <a:pt x="12472" y="5523"/>
                  </a:lnTo>
                  <a:lnTo>
                    <a:pt x="12482" y="5547"/>
                  </a:lnTo>
                  <a:lnTo>
                    <a:pt x="12500" y="5606"/>
                  </a:lnTo>
                  <a:lnTo>
                    <a:pt x="12512" y="5678"/>
                  </a:lnTo>
                  <a:lnTo>
                    <a:pt x="12522" y="5761"/>
                  </a:lnTo>
                  <a:lnTo>
                    <a:pt x="12530" y="5853"/>
                  </a:lnTo>
                  <a:lnTo>
                    <a:pt x="12532" y="5952"/>
                  </a:lnTo>
                  <a:lnTo>
                    <a:pt x="12530" y="6051"/>
                  </a:lnTo>
                  <a:lnTo>
                    <a:pt x="12522" y="6142"/>
                  </a:lnTo>
                  <a:lnTo>
                    <a:pt x="12512" y="6225"/>
                  </a:lnTo>
                  <a:lnTo>
                    <a:pt x="12500" y="6297"/>
                  </a:lnTo>
                  <a:lnTo>
                    <a:pt x="12482" y="6359"/>
                  </a:lnTo>
                  <a:lnTo>
                    <a:pt x="12472" y="6380"/>
                  </a:lnTo>
                  <a:lnTo>
                    <a:pt x="12465" y="6402"/>
                  </a:lnTo>
                  <a:lnTo>
                    <a:pt x="12452" y="6418"/>
                  </a:lnTo>
                  <a:lnTo>
                    <a:pt x="12440" y="6431"/>
                  </a:lnTo>
                  <a:lnTo>
                    <a:pt x="12432" y="6437"/>
                  </a:lnTo>
                  <a:lnTo>
                    <a:pt x="12420" y="6439"/>
                  </a:lnTo>
                  <a:lnTo>
                    <a:pt x="12407" y="6437"/>
                  </a:lnTo>
                  <a:lnTo>
                    <a:pt x="12395" y="6429"/>
                  </a:lnTo>
                  <a:lnTo>
                    <a:pt x="12385" y="6415"/>
                  </a:lnTo>
                  <a:lnTo>
                    <a:pt x="12375" y="6399"/>
                  </a:lnTo>
                  <a:lnTo>
                    <a:pt x="12362" y="6378"/>
                  </a:lnTo>
                  <a:lnTo>
                    <a:pt x="12355" y="6348"/>
                  </a:lnTo>
                  <a:lnTo>
                    <a:pt x="12337" y="6284"/>
                  </a:lnTo>
                  <a:lnTo>
                    <a:pt x="12327" y="6370"/>
                  </a:lnTo>
                  <a:lnTo>
                    <a:pt x="12297" y="6536"/>
                  </a:lnTo>
                  <a:lnTo>
                    <a:pt x="12277" y="6611"/>
                  </a:lnTo>
                  <a:lnTo>
                    <a:pt x="12257" y="6691"/>
                  </a:lnTo>
                  <a:lnTo>
                    <a:pt x="12232" y="6764"/>
                  </a:lnTo>
                  <a:lnTo>
                    <a:pt x="12207" y="6839"/>
                  </a:lnTo>
                  <a:lnTo>
                    <a:pt x="12177" y="6908"/>
                  </a:lnTo>
                  <a:lnTo>
                    <a:pt x="12147" y="6973"/>
                  </a:lnTo>
                  <a:lnTo>
                    <a:pt x="12112" y="7037"/>
                  </a:lnTo>
                  <a:lnTo>
                    <a:pt x="12074" y="7101"/>
                  </a:lnTo>
                  <a:lnTo>
                    <a:pt x="12039" y="7160"/>
                  </a:lnTo>
                  <a:lnTo>
                    <a:pt x="12002" y="7219"/>
                  </a:lnTo>
                  <a:lnTo>
                    <a:pt x="11962" y="7273"/>
                  </a:lnTo>
                  <a:lnTo>
                    <a:pt x="11922" y="7326"/>
                  </a:lnTo>
                  <a:lnTo>
                    <a:pt x="11877" y="7377"/>
                  </a:lnTo>
                  <a:lnTo>
                    <a:pt x="11837" y="7420"/>
                  </a:lnTo>
                  <a:lnTo>
                    <a:pt x="11792" y="7466"/>
                  </a:lnTo>
                  <a:lnTo>
                    <a:pt x="11744" y="7511"/>
                  </a:lnTo>
                  <a:lnTo>
                    <a:pt x="11699" y="7549"/>
                  </a:lnTo>
                  <a:lnTo>
                    <a:pt x="11652" y="7584"/>
                  </a:lnTo>
                  <a:lnTo>
                    <a:pt x="11604" y="7616"/>
                  </a:lnTo>
                  <a:lnTo>
                    <a:pt x="11557" y="7648"/>
                  </a:lnTo>
                  <a:lnTo>
                    <a:pt x="11509" y="7672"/>
                  </a:lnTo>
                  <a:lnTo>
                    <a:pt x="11462" y="7696"/>
                  </a:lnTo>
                  <a:lnTo>
                    <a:pt x="11414" y="7720"/>
                  </a:lnTo>
                  <a:lnTo>
                    <a:pt x="11367" y="7736"/>
                  </a:lnTo>
                  <a:lnTo>
                    <a:pt x="11324" y="7752"/>
                  </a:lnTo>
                  <a:lnTo>
                    <a:pt x="11277" y="7760"/>
                  </a:lnTo>
                  <a:lnTo>
                    <a:pt x="11232" y="7771"/>
                  </a:lnTo>
                  <a:lnTo>
                    <a:pt x="11186" y="7777"/>
                  </a:lnTo>
                  <a:lnTo>
                    <a:pt x="11106" y="7777"/>
                  </a:lnTo>
                  <a:lnTo>
                    <a:pt x="11069" y="7771"/>
                  </a:lnTo>
                  <a:lnTo>
                    <a:pt x="11029" y="7760"/>
                  </a:lnTo>
                  <a:lnTo>
                    <a:pt x="10989" y="7747"/>
                  </a:lnTo>
                  <a:lnTo>
                    <a:pt x="10946" y="7731"/>
                  </a:lnTo>
                  <a:lnTo>
                    <a:pt x="10906" y="7718"/>
                  </a:lnTo>
                  <a:lnTo>
                    <a:pt x="10864" y="7693"/>
                  </a:lnTo>
                  <a:lnTo>
                    <a:pt x="10819" y="7669"/>
                  </a:lnTo>
                  <a:lnTo>
                    <a:pt x="10776" y="7640"/>
                  </a:lnTo>
                  <a:lnTo>
                    <a:pt x="10731" y="7608"/>
                  </a:lnTo>
                  <a:lnTo>
                    <a:pt x="10684" y="7576"/>
                  </a:lnTo>
                  <a:lnTo>
                    <a:pt x="10639" y="7538"/>
                  </a:lnTo>
                  <a:lnTo>
                    <a:pt x="10591" y="7501"/>
                  </a:lnTo>
                  <a:lnTo>
                    <a:pt x="10546" y="7460"/>
                  </a:lnTo>
                  <a:lnTo>
                    <a:pt x="10504" y="7415"/>
                  </a:lnTo>
                  <a:lnTo>
                    <a:pt x="10459" y="7367"/>
                  </a:lnTo>
                  <a:lnTo>
                    <a:pt x="10414" y="7321"/>
                  </a:lnTo>
                  <a:lnTo>
                    <a:pt x="10369" y="7265"/>
                  </a:lnTo>
                  <a:lnTo>
                    <a:pt x="10326" y="7214"/>
                  </a:lnTo>
                  <a:lnTo>
                    <a:pt x="10283" y="7158"/>
                  </a:lnTo>
                  <a:lnTo>
                    <a:pt x="10241" y="7101"/>
                  </a:lnTo>
                  <a:lnTo>
                    <a:pt x="10203" y="7040"/>
                  </a:lnTo>
                  <a:lnTo>
                    <a:pt x="10166" y="6978"/>
                  </a:lnTo>
                  <a:lnTo>
                    <a:pt x="10128" y="6914"/>
                  </a:lnTo>
                  <a:lnTo>
                    <a:pt x="10058" y="6780"/>
                  </a:lnTo>
                  <a:lnTo>
                    <a:pt x="9998" y="6640"/>
                  </a:lnTo>
                  <a:lnTo>
                    <a:pt x="9968" y="6568"/>
                  </a:lnTo>
                  <a:lnTo>
                    <a:pt x="9946" y="6490"/>
                  </a:lnTo>
                  <a:lnTo>
                    <a:pt x="9923" y="6418"/>
                  </a:lnTo>
                  <a:lnTo>
                    <a:pt x="9903" y="6343"/>
                  </a:lnTo>
                  <a:lnTo>
                    <a:pt x="9886" y="6394"/>
                  </a:lnTo>
                  <a:lnTo>
                    <a:pt x="9868" y="6431"/>
                  </a:lnTo>
                  <a:lnTo>
                    <a:pt x="9861" y="6445"/>
                  </a:lnTo>
                  <a:lnTo>
                    <a:pt x="9851" y="6453"/>
                  </a:lnTo>
                  <a:lnTo>
                    <a:pt x="9838" y="6461"/>
                  </a:lnTo>
                  <a:lnTo>
                    <a:pt x="9831" y="6463"/>
                  </a:lnTo>
                  <a:lnTo>
                    <a:pt x="9818" y="6461"/>
                  </a:lnTo>
                  <a:lnTo>
                    <a:pt x="9806" y="6453"/>
                  </a:lnTo>
                  <a:lnTo>
                    <a:pt x="9798" y="6439"/>
                  </a:lnTo>
                  <a:lnTo>
                    <a:pt x="9786" y="6426"/>
                  </a:lnTo>
                  <a:lnTo>
                    <a:pt x="9776" y="6405"/>
                  </a:lnTo>
                  <a:lnTo>
                    <a:pt x="9768" y="6380"/>
                  </a:lnTo>
                  <a:lnTo>
                    <a:pt x="9751" y="6319"/>
                  </a:lnTo>
                  <a:lnTo>
                    <a:pt x="9738" y="6246"/>
                  </a:lnTo>
                  <a:lnTo>
                    <a:pt x="9726" y="6163"/>
                  </a:lnTo>
                  <a:lnTo>
                    <a:pt x="9721" y="6072"/>
                  </a:lnTo>
                  <a:lnTo>
                    <a:pt x="9718" y="5973"/>
                  </a:lnTo>
                  <a:lnTo>
                    <a:pt x="9721" y="5877"/>
                  </a:lnTo>
                  <a:lnTo>
                    <a:pt x="9726" y="5783"/>
                  </a:lnTo>
                  <a:lnTo>
                    <a:pt x="9738" y="5702"/>
                  </a:lnTo>
                  <a:lnTo>
                    <a:pt x="9751" y="5627"/>
                  </a:lnTo>
                  <a:lnTo>
                    <a:pt x="9768" y="5571"/>
                  </a:lnTo>
                  <a:lnTo>
                    <a:pt x="9776" y="5547"/>
                  </a:lnTo>
                  <a:lnTo>
                    <a:pt x="9786" y="5523"/>
                  </a:lnTo>
                  <a:lnTo>
                    <a:pt x="9798" y="5507"/>
                  </a:lnTo>
                  <a:lnTo>
                    <a:pt x="9806" y="5499"/>
                  </a:lnTo>
                  <a:lnTo>
                    <a:pt x="9818" y="5488"/>
                  </a:lnTo>
                  <a:lnTo>
                    <a:pt x="9831" y="5485"/>
                  </a:lnTo>
                  <a:lnTo>
                    <a:pt x="9836" y="5488"/>
                  </a:lnTo>
                  <a:lnTo>
                    <a:pt x="9843" y="5491"/>
                  </a:lnTo>
                  <a:lnTo>
                    <a:pt x="9846" y="5429"/>
                  </a:lnTo>
                  <a:lnTo>
                    <a:pt x="9851" y="5365"/>
                  </a:lnTo>
                  <a:lnTo>
                    <a:pt x="9856" y="5306"/>
                  </a:lnTo>
                  <a:lnTo>
                    <a:pt x="9866" y="5255"/>
                  </a:lnTo>
                  <a:lnTo>
                    <a:pt x="9861" y="5185"/>
                  </a:lnTo>
                  <a:lnTo>
                    <a:pt x="9856" y="5121"/>
                  </a:lnTo>
                  <a:lnTo>
                    <a:pt x="9856" y="5059"/>
                  </a:lnTo>
                  <a:lnTo>
                    <a:pt x="9861" y="5003"/>
                  </a:lnTo>
                  <a:lnTo>
                    <a:pt x="9863" y="4949"/>
                  </a:lnTo>
                  <a:lnTo>
                    <a:pt x="9871" y="4899"/>
                  </a:lnTo>
                  <a:lnTo>
                    <a:pt x="9881" y="4850"/>
                  </a:lnTo>
                  <a:lnTo>
                    <a:pt x="9893" y="4807"/>
                  </a:lnTo>
                  <a:lnTo>
                    <a:pt x="9908" y="4765"/>
                  </a:lnTo>
                  <a:lnTo>
                    <a:pt x="9926" y="4727"/>
                  </a:lnTo>
                  <a:lnTo>
                    <a:pt x="9943" y="4692"/>
                  </a:lnTo>
                  <a:lnTo>
                    <a:pt x="9963" y="4660"/>
                  </a:lnTo>
                  <a:lnTo>
                    <a:pt x="9983" y="4631"/>
                  </a:lnTo>
                  <a:lnTo>
                    <a:pt x="10011" y="4606"/>
                  </a:lnTo>
                  <a:lnTo>
                    <a:pt x="10036" y="4585"/>
                  </a:lnTo>
                  <a:lnTo>
                    <a:pt x="10063" y="4561"/>
                  </a:lnTo>
                  <a:lnTo>
                    <a:pt x="9941" y="4561"/>
                  </a:lnTo>
                  <a:lnTo>
                    <a:pt x="9843" y="4569"/>
                  </a:lnTo>
                  <a:lnTo>
                    <a:pt x="9763" y="4572"/>
                  </a:lnTo>
                  <a:lnTo>
                    <a:pt x="9818" y="4539"/>
                  </a:lnTo>
                  <a:lnTo>
                    <a:pt x="9878" y="4499"/>
                  </a:lnTo>
                  <a:lnTo>
                    <a:pt x="9936" y="4454"/>
                  </a:lnTo>
                  <a:lnTo>
                    <a:pt x="9993" y="4405"/>
                  </a:lnTo>
                  <a:lnTo>
                    <a:pt x="10106" y="4317"/>
                  </a:lnTo>
                  <a:lnTo>
                    <a:pt x="10158" y="4280"/>
                  </a:lnTo>
                  <a:lnTo>
                    <a:pt x="10206" y="4247"/>
                  </a:lnTo>
                  <a:lnTo>
                    <a:pt x="10273" y="4213"/>
                  </a:lnTo>
                  <a:lnTo>
                    <a:pt x="10336" y="4180"/>
                  </a:lnTo>
                  <a:lnTo>
                    <a:pt x="10401" y="4148"/>
                  </a:lnTo>
                  <a:lnTo>
                    <a:pt x="10464" y="4121"/>
                  </a:lnTo>
                  <a:lnTo>
                    <a:pt x="10526" y="4095"/>
                  </a:lnTo>
                  <a:lnTo>
                    <a:pt x="10589" y="4073"/>
                  </a:lnTo>
                  <a:lnTo>
                    <a:pt x="10711" y="4036"/>
                  </a:lnTo>
                  <a:lnTo>
                    <a:pt x="10826" y="4004"/>
                  </a:lnTo>
                  <a:lnTo>
                    <a:pt x="10941" y="3982"/>
                  </a:lnTo>
                  <a:lnTo>
                    <a:pt x="11051" y="3966"/>
                  </a:lnTo>
                  <a:lnTo>
                    <a:pt x="11156" y="3958"/>
                  </a:lnTo>
                  <a:lnTo>
                    <a:pt x="11262" y="3955"/>
                  </a:lnTo>
                  <a:close/>
                  <a:moveTo>
                    <a:pt x="5916" y="2555"/>
                  </a:moveTo>
                  <a:lnTo>
                    <a:pt x="5899" y="2558"/>
                  </a:lnTo>
                  <a:lnTo>
                    <a:pt x="5884" y="2566"/>
                  </a:lnTo>
                  <a:lnTo>
                    <a:pt x="5869" y="2571"/>
                  </a:lnTo>
                  <a:lnTo>
                    <a:pt x="5859" y="2585"/>
                  </a:lnTo>
                  <a:lnTo>
                    <a:pt x="5846" y="2598"/>
                  </a:lnTo>
                  <a:lnTo>
                    <a:pt x="5841" y="2611"/>
                  </a:lnTo>
                  <a:lnTo>
                    <a:pt x="5834" y="2633"/>
                  </a:lnTo>
                  <a:lnTo>
                    <a:pt x="5834" y="2668"/>
                  </a:lnTo>
                  <a:lnTo>
                    <a:pt x="5841" y="2686"/>
                  </a:lnTo>
                  <a:lnTo>
                    <a:pt x="5846" y="2702"/>
                  </a:lnTo>
                  <a:lnTo>
                    <a:pt x="5859" y="2713"/>
                  </a:lnTo>
                  <a:lnTo>
                    <a:pt x="5869" y="2724"/>
                  </a:lnTo>
                  <a:lnTo>
                    <a:pt x="5899" y="2740"/>
                  </a:lnTo>
                  <a:lnTo>
                    <a:pt x="7808" y="2740"/>
                  </a:lnTo>
                  <a:lnTo>
                    <a:pt x="7824" y="2732"/>
                  </a:lnTo>
                  <a:lnTo>
                    <a:pt x="7839" y="2724"/>
                  </a:lnTo>
                  <a:lnTo>
                    <a:pt x="7851" y="2713"/>
                  </a:lnTo>
                  <a:lnTo>
                    <a:pt x="7861" y="2702"/>
                  </a:lnTo>
                  <a:lnTo>
                    <a:pt x="7869" y="2686"/>
                  </a:lnTo>
                  <a:lnTo>
                    <a:pt x="7874" y="2668"/>
                  </a:lnTo>
                  <a:lnTo>
                    <a:pt x="7874" y="2633"/>
                  </a:lnTo>
                  <a:lnTo>
                    <a:pt x="7869" y="2611"/>
                  </a:lnTo>
                  <a:lnTo>
                    <a:pt x="7861" y="2598"/>
                  </a:lnTo>
                  <a:lnTo>
                    <a:pt x="7851" y="2585"/>
                  </a:lnTo>
                  <a:lnTo>
                    <a:pt x="7839" y="2571"/>
                  </a:lnTo>
                  <a:lnTo>
                    <a:pt x="7824" y="2566"/>
                  </a:lnTo>
                  <a:lnTo>
                    <a:pt x="7808" y="2558"/>
                  </a:lnTo>
                  <a:lnTo>
                    <a:pt x="7791" y="2555"/>
                  </a:lnTo>
                  <a:lnTo>
                    <a:pt x="5916" y="2555"/>
                  </a:lnTo>
                  <a:close/>
                  <a:moveTo>
                    <a:pt x="5899" y="1853"/>
                  </a:moveTo>
                  <a:lnTo>
                    <a:pt x="5869" y="1869"/>
                  </a:lnTo>
                  <a:lnTo>
                    <a:pt x="5859" y="1880"/>
                  </a:lnTo>
                  <a:lnTo>
                    <a:pt x="5846" y="1894"/>
                  </a:lnTo>
                  <a:lnTo>
                    <a:pt x="5841" y="1910"/>
                  </a:lnTo>
                  <a:lnTo>
                    <a:pt x="5834" y="1928"/>
                  </a:lnTo>
                  <a:lnTo>
                    <a:pt x="5834" y="1966"/>
                  </a:lnTo>
                  <a:lnTo>
                    <a:pt x="5841" y="1982"/>
                  </a:lnTo>
                  <a:lnTo>
                    <a:pt x="5846" y="1998"/>
                  </a:lnTo>
                  <a:lnTo>
                    <a:pt x="5859" y="2009"/>
                  </a:lnTo>
                  <a:lnTo>
                    <a:pt x="5869" y="2022"/>
                  </a:lnTo>
                  <a:lnTo>
                    <a:pt x="5884" y="2030"/>
                  </a:lnTo>
                  <a:lnTo>
                    <a:pt x="5899" y="2036"/>
                  </a:lnTo>
                  <a:lnTo>
                    <a:pt x="5916" y="2038"/>
                  </a:lnTo>
                  <a:lnTo>
                    <a:pt x="8932" y="2038"/>
                  </a:lnTo>
                  <a:lnTo>
                    <a:pt x="8947" y="2036"/>
                  </a:lnTo>
                  <a:lnTo>
                    <a:pt x="8965" y="2030"/>
                  </a:lnTo>
                  <a:lnTo>
                    <a:pt x="8977" y="2022"/>
                  </a:lnTo>
                  <a:lnTo>
                    <a:pt x="8990" y="2009"/>
                  </a:lnTo>
                  <a:lnTo>
                    <a:pt x="9000" y="1998"/>
                  </a:lnTo>
                  <a:lnTo>
                    <a:pt x="9010" y="1982"/>
                  </a:lnTo>
                  <a:lnTo>
                    <a:pt x="9012" y="1966"/>
                  </a:lnTo>
                  <a:lnTo>
                    <a:pt x="9015" y="1947"/>
                  </a:lnTo>
                  <a:lnTo>
                    <a:pt x="9012" y="1928"/>
                  </a:lnTo>
                  <a:lnTo>
                    <a:pt x="9010" y="1910"/>
                  </a:lnTo>
                  <a:lnTo>
                    <a:pt x="9000" y="1894"/>
                  </a:lnTo>
                  <a:lnTo>
                    <a:pt x="8990" y="1880"/>
                  </a:lnTo>
                  <a:lnTo>
                    <a:pt x="8977" y="1869"/>
                  </a:lnTo>
                  <a:lnTo>
                    <a:pt x="8965" y="1861"/>
                  </a:lnTo>
                  <a:lnTo>
                    <a:pt x="8947" y="1853"/>
                  </a:lnTo>
                  <a:lnTo>
                    <a:pt x="5899" y="1853"/>
                  </a:lnTo>
                  <a:close/>
                  <a:moveTo>
                    <a:pt x="5899" y="1197"/>
                  </a:moveTo>
                  <a:lnTo>
                    <a:pt x="5884" y="1205"/>
                  </a:lnTo>
                  <a:lnTo>
                    <a:pt x="5869" y="1211"/>
                  </a:lnTo>
                  <a:lnTo>
                    <a:pt x="5859" y="1224"/>
                  </a:lnTo>
                  <a:lnTo>
                    <a:pt x="5846" y="1235"/>
                  </a:lnTo>
                  <a:lnTo>
                    <a:pt x="5841" y="1251"/>
                  </a:lnTo>
                  <a:lnTo>
                    <a:pt x="5834" y="1272"/>
                  </a:lnTo>
                  <a:lnTo>
                    <a:pt x="5834" y="1307"/>
                  </a:lnTo>
                  <a:lnTo>
                    <a:pt x="5841" y="1326"/>
                  </a:lnTo>
                  <a:lnTo>
                    <a:pt x="5846" y="1342"/>
                  </a:lnTo>
                  <a:lnTo>
                    <a:pt x="5859" y="1353"/>
                  </a:lnTo>
                  <a:lnTo>
                    <a:pt x="5869" y="1366"/>
                  </a:lnTo>
                  <a:lnTo>
                    <a:pt x="5884" y="1371"/>
                  </a:lnTo>
                  <a:lnTo>
                    <a:pt x="5899" y="1379"/>
                  </a:lnTo>
                  <a:lnTo>
                    <a:pt x="8947" y="1379"/>
                  </a:lnTo>
                  <a:lnTo>
                    <a:pt x="8965" y="1371"/>
                  </a:lnTo>
                  <a:lnTo>
                    <a:pt x="8977" y="1366"/>
                  </a:lnTo>
                  <a:lnTo>
                    <a:pt x="8990" y="1353"/>
                  </a:lnTo>
                  <a:lnTo>
                    <a:pt x="9000" y="1342"/>
                  </a:lnTo>
                  <a:lnTo>
                    <a:pt x="9010" y="1326"/>
                  </a:lnTo>
                  <a:lnTo>
                    <a:pt x="9012" y="1307"/>
                  </a:lnTo>
                  <a:lnTo>
                    <a:pt x="9015" y="1286"/>
                  </a:lnTo>
                  <a:lnTo>
                    <a:pt x="9012" y="1272"/>
                  </a:lnTo>
                  <a:lnTo>
                    <a:pt x="9010" y="1251"/>
                  </a:lnTo>
                  <a:lnTo>
                    <a:pt x="9000" y="1235"/>
                  </a:lnTo>
                  <a:lnTo>
                    <a:pt x="8990" y="1224"/>
                  </a:lnTo>
                  <a:lnTo>
                    <a:pt x="8977" y="1211"/>
                  </a:lnTo>
                  <a:lnTo>
                    <a:pt x="8965" y="1205"/>
                  </a:lnTo>
                  <a:lnTo>
                    <a:pt x="8947" y="1197"/>
                  </a:lnTo>
                  <a:lnTo>
                    <a:pt x="5899" y="1197"/>
                  </a:lnTo>
                  <a:close/>
                  <a:moveTo>
                    <a:pt x="6217" y="0"/>
                  </a:moveTo>
                  <a:lnTo>
                    <a:pt x="8554" y="0"/>
                  </a:lnTo>
                  <a:lnTo>
                    <a:pt x="8617" y="3"/>
                  </a:lnTo>
                  <a:lnTo>
                    <a:pt x="8677" y="5"/>
                  </a:lnTo>
                  <a:lnTo>
                    <a:pt x="8737" y="16"/>
                  </a:lnTo>
                  <a:lnTo>
                    <a:pt x="8795" y="24"/>
                  </a:lnTo>
                  <a:lnTo>
                    <a:pt x="8852" y="40"/>
                  </a:lnTo>
                  <a:lnTo>
                    <a:pt x="8907" y="56"/>
                  </a:lnTo>
                  <a:lnTo>
                    <a:pt x="8965" y="75"/>
                  </a:lnTo>
                  <a:lnTo>
                    <a:pt x="9017" y="102"/>
                  </a:lnTo>
                  <a:lnTo>
                    <a:pt x="9070" y="126"/>
                  </a:lnTo>
                  <a:lnTo>
                    <a:pt x="9122" y="155"/>
                  </a:lnTo>
                  <a:lnTo>
                    <a:pt x="9173" y="182"/>
                  </a:lnTo>
                  <a:lnTo>
                    <a:pt x="9220" y="217"/>
                  </a:lnTo>
                  <a:lnTo>
                    <a:pt x="9268" y="252"/>
                  </a:lnTo>
                  <a:lnTo>
                    <a:pt x="9310" y="292"/>
                  </a:lnTo>
                  <a:lnTo>
                    <a:pt x="9355" y="329"/>
                  </a:lnTo>
                  <a:lnTo>
                    <a:pt x="9435" y="415"/>
                  </a:lnTo>
                  <a:lnTo>
                    <a:pt x="9470" y="463"/>
                  </a:lnTo>
                  <a:lnTo>
                    <a:pt x="9508" y="509"/>
                  </a:lnTo>
                  <a:lnTo>
                    <a:pt x="9540" y="560"/>
                  </a:lnTo>
                  <a:lnTo>
                    <a:pt x="9573" y="611"/>
                  </a:lnTo>
                  <a:lnTo>
                    <a:pt x="9598" y="664"/>
                  </a:lnTo>
                  <a:lnTo>
                    <a:pt x="9626" y="718"/>
                  </a:lnTo>
                  <a:lnTo>
                    <a:pt x="9648" y="777"/>
                  </a:lnTo>
                  <a:lnTo>
                    <a:pt x="9673" y="833"/>
                  </a:lnTo>
                  <a:lnTo>
                    <a:pt x="9691" y="895"/>
                  </a:lnTo>
                  <a:lnTo>
                    <a:pt x="9706" y="953"/>
                  </a:lnTo>
                  <a:lnTo>
                    <a:pt x="9721" y="1015"/>
                  </a:lnTo>
                  <a:lnTo>
                    <a:pt x="9728" y="1077"/>
                  </a:lnTo>
                  <a:lnTo>
                    <a:pt x="9738" y="1141"/>
                  </a:lnTo>
                  <a:lnTo>
                    <a:pt x="9741" y="1208"/>
                  </a:lnTo>
                  <a:lnTo>
                    <a:pt x="9743" y="1272"/>
                  </a:lnTo>
                  <a:lnTo>
                    <a:pt x="9743" y="2502"/>
                  </a:lnTo>
                  <a:lnTo>
                    <a:pt x="9741" y="2566"/>
                  </a:lnTo>
                  <a:lnTo>
                    <a:pt x="9738" y="2633"/>
                  </a:lnTo>
                  <a:lnTo>
                    <a:pt x="9728" y="2694"/>
                  </a:lnTo>
                  <a:lnTo>
                    <a:pt x="9721" y="2759"/>
                  </a:lnTo>
                  <a:lnTo>
                    <a:pt x="9706" y="2818"/>
                  </a:lnTo>
                  <a:lnTo>
                    <a:pt x="9691" y="2879"/>
                  </a:lnTo>
                  <a:lnTo>
                    <a:pt x="9673" y="2938"/>
                  </a:lnTo>
                  <a:lnTo>
                    <a:pt x="9648" y="2997"/>
                  </a:lnTo>
                  <a:lnTo>
                    <a:pt x="9626" y="3053"/>
                  </a:lnTo>
                  <a:lnTo>
                    <a:pt x="9598" y="3107"/>
                  </a:lnTo>
                  <a:lnTo>
                    <a:pt x="9573" y="3160"/>
                  </a:lnTo>
                  <a:lnTo>
                    <a:pt x="9508" y="3262"/>
                  </a:lnTo>
                  <a:lnTo>
                    <a:pt x="9470" y="3310"/>
                  </a:lnTo>
                  <a:lnTo>
                    <a:pt x="9435" y="3356"/>
                  </a:lnTo>
                  <a:lnTo>
                    <a:pt x="9395" y="3399"/>
                  </a:lnTo>
                  <a:lnTo>
                    <a:pt x="9355" y="3444"/>
                  </a:lnTo>
                  <a:lnTo>
                    <a:pt x="9310" y="3482"/>
                  </a:lnTo>
                  <a:lnTo>
                    <a:pt x="9268" y="3519"/>
                  </a:lnTo>
                  <a:lnTo>
                    <a:pt x="9220" y="3554"/>
                  </a:lnTo>
                  <a:lnTo>
                    <a:pt x="9173" y="3589"/>
                  </a:lnTo>
                  <a:lnTo>
                    <a:pt x="9122" y="3618"/>
                  </a:lnTo>
                  <a:lnTo>
                    <a:pt x="9070" y="3648"/>
                  </a:lnTo>
                  <a:lnTo>
                    <a:pt x="9017" y="3672"/>
                  </a:lnTo>
                  <a:lnTo>
                    <a:pt x="8965" y="3693"/>
                  </a:lnTo>
                  <a:lnTo>
                    <a:pt x="8907" y="3718"/>
                  </a:lnTo>
                  <a:lnTo>
                    <a:pt x="8852" y="3734"/>
                  </a:lnTo>
                  <a:lnTo>
                    <a:pt x="8795" y="3747"/>
                  </a:lnTo>
                  <a:lnTo>
                    <a:pt x="8737" y="3758"/>
                  </a:lnTo>
                  <a:lnTo>
                    <a:pt x="8677" y="3768"/>
                  </a:lnTo>
                  <a:lnTo>
                    <a:pt x="8617" y="3771"/>
                  </a:lnTo>
                  <a:lnTo>
                    <a:pt x="8554" y="3774"/>
                  </a:lnTo>
                  <a:lnTo>
                    <a:pt x="8357" y="3774"/>
                  </a:lnTo>
                  <a:lnTo>
                    <a:pt x="8544" y="4425"/>
                  </a:lnTo>
                  <a:lnTo>
                    <a:pt x="7453" y="3774"/>
                  </a:lnTo>
                  <a:lnTo>
                    <a:pt x="6217" y="3774"/>
                  </a:lnTo>
                  <a:lnTo>
                    <a:pt x="6157" y="3771"/>
                  </a:lnTo>
                  <a:lnTo>
                    <a:pt x="6094" y="3768"/>
                  </a:lnTo>
                  <a:lnTo>
                    <a:pt x="6037" y="3758"/>
                  </a:lnTo>
                  <a:lnTo>
                    <a:pt x="5979" y="3747"/>
                  </a:lnTo>
                  <a:lnTo>
                    <a:pt x="5921" y="3734"/>
                  </a:lnTo>
                  <a:lnTo>
                    <a:pt x="5864" y="3718"/>
                  </a:lnTo>
                  <a:lnTo>
                    <a:pt x="5809" y="3693"/>
                  </a:lnTo>
                  <a:lnTo>
                    <a:pt x="5754" y="3672"/>
                  </a:lnTo>
                  <a:lnTo>
                    <a:pt x="5704" y="3648"/>
                  </a:lnTo>
                  <a:lnTo>
                    <a:pt x="5651" y="3618"/>
                  </a:lnTo>
                  <a:lnTo>
                    <a:pt x="5601" y="3589"/>
                  </a:lnTo>
                  <a:lnTo>
                    <a:pt x="5553" y="3554"/>
                  </a:lnTo>
                  <a:lnTo>
                    <a:pt x="5506" y="3519"/>
                  </a:lnTo>
                  <a:lnTo>
                    <a:pt x="5461" y="3482"/>
                  </a:lnTo>
                  <a:lnTo>
                    <a:pt x="5418" y="3444"/>
                  </a:lnTo>
                  <a:lnTo>
                    <a:pt x="5378" y="3399"/>
                  </a:lnTo>
                  <a:lnTo>
                    <a:pt x="5338" y="3356"/>
                  </a:lnTo>
                  <a:lnTo>
                    <a:pt x="5301" y="3310"/>
                  </a:lnTo>
                  <a:lnTo>
                    <a:pt x="5266" y="3262"/>
                  </a:lnTo>
                  <a:lnTo>
                    <a:pt x="5201" y="3160"/>
                  </a:lnTo>
                  <a:lnTo>
                    <a:pt x="5173" y="3107"/>
                  </a:lnTo>
                  <a:lnTo>
                    <a:pt x="5146" y="3053"/>
                  </a:lnTo>
                  <a:lnTo>
                    <a:pt x="5123" y="2997"/>
                  </a:lnTo>
                  <a:lnTo>
                    <a:pt x="5103" y="2938"/>
                  </a:lnTo>
                  <a:lnTo>
                    <a:pt x="5080" y="2879"/>
                  </a:lnTo>
                  <a:lnTo>
                    <a:pt x="5065" y="2818"/>
                  </a:lnTo>
                  <a:lnTo>
                    <a:pt x="5055" y="2759"/>
                  </a:lnTo>
                  <a:lnTo>
                    <a:pt x="5043" y="2694"/>
                  </a:lnTo>
                  <a:lnTo>
                    <a:pt x="5033" y="2633"/>
                  </a:lnTo>
                  <a:lnTo>
                    <a:pt x="5030" y="2566"/>
                  </a:lnTo>
                  <a:lnTo>
                    <a:pt x="5028" y="2502"/>
                  </a:lnTo>
                  <a:lnTo>
                    <a:pt x="5028" y="1272"/>
                  </a:lnTo>
                  <a:lnTo>
                    <a:pt x="5030" y="1208"/>
                  </a:lnTo>
                  <a:lnTo>
                    <a:pt x="5033" y="1141"/>
                  </a:lnTo>
                  <a:lnTo>
                    <a:pt x="5043" y="1077"/>
                  </a:lnTo>
                  <a:lnTo>
                    <a:pt x="5055" y="1015"/>
                  </a:lnTo>
                  <a:lnTo>
                    <a:pt x="5065" y="953"/>
                  </a:lnTo>
                  <a:lnTo>
                    <a:pt x="5080" y="895"/>
                  </a:lnTo>
                  <a:lnTo>
                    <a:pt x="5103" y="833"/>
                  </a:lnTo>
                  <a:lnTo>
                    <a:pt x="5123" y="777"/>
                  </a:lnTo>
                  <a:lnTo>
                    <a:pt x="5146" y="718"/>
                  </a:lnTo>
                  <a:lnTo>
                    <a:pt x="5201" y="611"/>
                  </a:lnTo>
                  <a:lnTo>
                    <a:pt x="5233" y="560"/>
                  </a:lnTo>
                  <a:lnTo>
                    <a:pt x="5266" y="509"/>
                  </a:lnTo>
                  <a:lnTo>
                    <a:pt x="5301" y="463"/>
                  </a:lnTo>
                  <a:lnTo>
                    <a:pt x="5338" y="415"/>
                  </a:lnTo>
                  <a:lnTo>
                    <a:pt x="5418" y="329"/>
                  </a:lnTo>
                  <a:lnTo>
                    <a:pt x="5461" y="292"/>
                  </a:lnTo>
                  <a:lnTo>
                    <a:pt x="5506" y="252"/>
                  </a:lnTo>
                  <a:lnTo>
                    <a:pt x="5553" y="217"/>
                  </a:lnTo>
                  <a:lnTo>
                    <a:pt x="5601" y="182"/>
                  </a:lnTo>
                  <a:lnTo>
                    <a:pt x="5651" y="155"/>
                  </a:lnTo>
                  <a:lnTo>
                    <a:pt x="5704" y="126"/>
                  </a:lnTo>
                  <a:lnTo>
                    <a:pt x="5754" y="102"/>
                  </a:lnTo>
                  <a:lnTo>
                    <a:pt x="5809" y="75"/>
                  </a:lnTo>
                  <a:lnTo>
                    <a:pt x="5864" y="56"/>
                  </a:lnTo>
                  <a:lnTo>
                    <a:pt x="5979" y="24"/>
                  </a:lnTo>
                  <a:lnTo>
                    <a:pt x="6037" y="16"/>
                  </a:lnTo>
                  <a:lnTo>
                    <a:pt x="6094" y="5"/>
                  </a:lnTo>
                  <a:lnTo>
                    <a:pt x="6157" y="3"/>
                  </a:lnTo>
                  <a:lnTo>
                    <a:pt x="6217" y="0"/>
                  </a:lnTo>
                  <a:close/>
                </a:path>
              </a:pathLst>
            </a:custGeom>
            <a:solidFill>
              <a:srgbClr val="CCE8CF"/>
            </a:solidFill>
            <a:ln w="12700" cap="flat">
              <a:noFill/>
              <a:miter lim="400000"/>
            </a:ln>
            <a:effectLst/>
          </p:spPr>
          <p:txBody>
            <a:bodyPr wrap="square" lIns="45718" tIns="45718" rIns="45718" bIns="45718" numCol="1" anchor="ctr">
              <a:noAutofit/>
            </a:bodyPr>
            <a:lstStyle/>
            <a:p>
              <a:pPr algn="ctr">
                <a:defRPr>
                  <a:solidFill>
                    <a:srgbClr val="FFFFFF"/>
                  </a:solidFill>
                </a:defRPr>
              </a:pPr>
            </a:p>
          </p:txBody>
        </p:sp>
      </p:grpSp>
      <p:grpSp>
        <p:nvGrpSpPr>
          <p:cNvPr id="185" name="组合 37"/>
          <p:cNvGrpSpPr/>
          <p:nvPr/>
        </p:nvGrpSpPr>
        <p:grpSpPr>
          <a:xfrm>
            <a:off x="5904587" y="1408869"/>
            <a:ext cx="2605813" cy="617746"/>
            <a:chOff x="0" y="0"/>
            <a:chExt cx="2605812" cy="617745"/>
          </a:xfrm>
        </p:grpSpPr>
        <p:sp>
          <p:nvSpPr>
            <p:cNvPr id="183" name="MH_Text_1"/>
            <p:cNvSpPr txBox="1"/>
            <p:nvPr/>
          </p:nvSpPr>
          <p:spPr>
            <a:xfrm>
              <a:off x="13520" y="297707"/>
              <a:ext cx="2592292" cy="3200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lnSpc>
                  <a:spcPct val="90000"/>
                </a:lnSpc>
                <a:defRPr sz="1300">
                  <a:latin typeface="微软雅黑"/>
                  <a:ea typeface="微软雅黑"/>
                  <a:cs typeface="微软雅黑"/>
                  <a:sym typeface="微软雅黑"/>
                </a:defRPr>
              </a:lvl1pPr>
            </a:lstStyle>
            <a:p>
              <a:pPr/>
              <a:r>
                <a:t>合理设计尺寸和形状，方便使用</a:t>
              </a:r>
            </a:p>
          </p:txBody>
        </p:sp>
        <p:sp>
          <p:nvSpPr>
            <p:cNvPr id="184" name="MH_SubTitle_1"/>
            <p:cNvSpPr txBox="1"/>
            <p:nvPr/>
          </p:nvSpPr>
          <p:spPr>
            <a:xfrm>
              <a:off x="-1" y="0"/>
              <a:ext cx="1797847" cy="266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285750" indent="-285750">
                <a:lnSpc>
                  <a:spcPct val="120000"/>
                </a:lnSpc>
                <a:buClr>
                  <a:schemeClr val="accent1"/>
                </a:buClr>
                <a:buSzPct val="100000"/>
                <a:buChar char="■"/>
                <a:defRPr sz="1500">
                  <a:latin typeface="微软雅黑"/>
                  <a:ea typeface="微软雅黑"/>
                  <a:cs typeface="微软雅黑"/>
                  <a:sym typeface="微软雅黑"/>
                </a:defRPr>
              </a:lvl1pPr>
            </a:lstStyle>
            <a:p>
              <a:pPr/>
              <a:r>
                <a:t>产品的容器</a:t>
              </a:r>
            </a:p>
          </p:txBody>
        </p:sp>
      </p:grpSp>
      <p:sp>
        <p:nvSpPr>
          <p:cNvPr id="186" name="直接连接符 7"/>
          <p:cNvSpPr/>
          <p:nvPr/>
        </p:nvSpPr>
        <p:spPr>
          <a:xfrm>
            <a:off x="4715600" y="2175180"/>
            <a:ext cx="3816842" cy="2"/>
          </a:xfrm>
          <a:prstGeom prst="line">
            <a:avLst/>
          </a:prstGeom>
          <a:ln>
            <a:solidFill>
              <a:srgbClr val="63B96C"/>
            </a:solidFill>
            <a:prstDash val="sysDash"/>
          </a:ln>
        </p:spPr>
        <p:txBody>
          <a:bodyPr lIns="45718" tIns="45718" rIns="45718" bIns="45718"/>
          <a:lstStyle/>
          <a:p>
            <a:pPr/>
          </a:p>
        </p:txBody>
      </p:sp>
      <p:grpSp>
        <p:nvGrpSpPr>
          <p:cNvPr id="189" name="组合 38"/>
          <p:cNvGrpSpPr/>
          <p:nvPr/>
        </p:nvGrpSpPr>
        <p:grpSpPr>
          <a:xfrm>
            <a:off x="5906446" y="2459577"/>
            <a:ext cx="2645639" cy="824986"/>
            <a:chOff x="0" y="0"/>
            <a:chExt cx="2645638" cy="824984"/>
          </a:xfrm>
        </p:grpSpPr>
        <p:sp>
          <p:nvSpPr>
            <p:cNvPr id="187" name="MH_Text_1"/>
            <p:cNvSpPr txBox="1"/>
            <p:nvPr/>
          </p:nvSpPr>
          <p:spPr>
            <a:xfrm>
              <a:off x="53346" y="253486"/>
              <a:ext cx="2592292" cy="5714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lnSpc>
                  <a:spcPct val="110000"/>
                </a:lnSpc>
                <a:defRPr sz="1300">
                  <a:latin typeface="微软雅黑"/>
                  <a:ea typeface="微软雅黑"/>
                  <a:cs typeface="微软雅黑"/>
                  <a:sym typeface="微软雅黑"/>
                </a:defRPr>
              </a:pPr>
              <a:r>
                <a:t>阻隔性</a:t>
              </a:r>
              <a:endParaRPr>
                <a:latin typeface="Arial"/>
                <a:ea typeface="Arial"/>
                <a:cs typeface="Arial"/>
                <a:sym typeface="Arial"/>
              </a:endParaRPr>
            </a:p>
            <a:p>
              <a:pPr>
                <a:lnSpc>
                  <a:spcPct val="110000"/>
                </a:lnSpc>
                <a:defRPr sz="1300">
                  <a:latin typeface="微软雅黑"/>
                  <a:ea typeface="微软雅黑"/>
                  <a:cs typeface="微软雅黑"/>
                  <a:sym typeface="微软雅黑"/>
                </a:defRPr>
              </a:pPr>
              <a:r>
                <a:t>整体密封性</a:t>
              </a:r>
            </a:p>
          </p:txBody>
        </p:sp>
        <p:sp>
          <p:nvSpPr>
            <p:cNvPr id="188" name="MH_SubTitle_1"/>
            <p:cNvSpPr txBox="1"/>
            <p:nvPr/>
          </p:nvSpPr>
          <p:spPr>
            <a:xfrm>
              <a:off x="-1" y="-1"/>
              <a:ext cx="2574577" cy="266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285750" indent="-285750">
                <a:lnSpc>
                  <a:spcPct val="120000"/>
                </a:lnSpc>
                <a:buClr>
                  <a:schemeClr val="accent2"/>
                </a:buClr>
                <a:buSzPct val="100000"/>
                <a:buChar char="■"/>
                <a:defRPr sz="1500">
                  <a:latin typeface="微软雅黑"/>
                  <a:ea typeface="微软雅黑"/>
                  <a:cs typeface="微软雅黑"/>
                  <a:sym typeface="微软雅黑"/>
                </a:defRPr>
              </a:lvl1pPr>
            </a:lstStyle>
            <a:p>
              <a:pPr/>
              <a:r>
                <a:t>产品安全的第一道防线</a:t>
              </a:r>
            </a:p>
          </p:txBody>
        </p:sp>
      </p:grpSp>
      <p:grpSp>
        <p:nvGrpSpPr>
          <p:cNvPr id="192" name="组合 39"/>
          <p:cNvGrpSpPr/>
          <p:nvPr/>
        </p:nvGrpSpPr>
        <p:grpSpPr>
          <a:xfrm>
            <a:off x="5989816" y="3611595"/>
            <a:ext cx="2626504" cy="871491"/>
            <a:chOff x="0" y="0"/>
            <a:chExt cx="2626503" cy="871489"/>
          </a:xfrm>
        </p:grpSpPr>
        <p:sp>
          <p:nvSpPr>
            <p:cNvPr id="190" name="MH_Text_1"/>
            <p:cNvSpPr txBox="1"/>
            <p:nvPr/>
          </p:nvSpPr>
          <p:spPr>
            <a:xfrm>
              <a:off x="34212" y="299991"/>
              <a:ext cx="2592292" cy="5714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lnSpc>
                  <a:spcPct val="110000"/>
                </a:lnSpc>
                <a:defRPr sz="1300">
                  <a:latin typeface="微软雅黑"/>
                  <a:ea typeface="微软雅黑"/>
                  <a:cs typeface="微软雅黑"/>
                  <a:sym typeface="微软雅黑"/>
                </a:defRPr>
              </a:pPr>
              <a:r>
                <a:t>外观设计，吸引客户</a:t>
              </a:r>
              <a:endParaRPr>
                <a:latin typeface="Arial"/>
                <a:ea typeface="Arial"/>
                <a:cs typeface="Arial"/>
                <a:sym typeface="Arial"/>
              </a:endParaRPr>
            </a:p>
            <a:p>
              <a:pPr>
                <a:lnSpc>
                  <a:spcPct val="110000"/>
                </a:lnSpc>
                <a:defRPr sz="1300">
                  <a:latin typeface="微软雅黑"/>
                  <a:ea typeface="微软雅黑"/>
                  <a:cs typeface="微软雅黑"/>
                  <a:sym typeface="微软雅黑"/>
                </a:defRPr>
              </a:pPr>
              <a:r>
                <a:t>产品成分信息、使用说明</a:t>
              </a:r>
            </a:p>
          </p:txBody>
        </p:sp>
        <p:sp>
          <p:nvSpPr>
            <p:cNvPr id="191" name="MH_SubTitle_1"/>
            <p:cNvSpPr txBox="1"/>
            <p:nvPr/>
          </p:nvSpPr>
          <p:spPr>
            <a:xfrm>
              <a:off x="0" y="-1"/>
              <a:ext cx="1797846" cy="266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285750" indent="-285750">
                <a:lnSpc>
                  <a:spcPct val="120000"/>
                </a:lnSpc>
                <a:buClr>
                  <a:schemeClr val="accent1"/>
                </a:buClr>
                <a:buSzPct val="100000"/>
                <a:buChar char="■"/>
                <a:defRPr sz="1500">
                  <a:latin typeface="微软雅黑"/>
                  <a:ea typeface="微软雅黑"/>
                  <a:cs typeface="微软雅黑"/>
                  <a:sym typeface="微软雅黑"/>
                </a:defRPr>
              </a:lvl1pPr>
            </a:lstStyle>
            <a:p>
              <a:pPr/>
              <a:r>
                <a:t>信息市场功能</a:t>
              </a:r>
            </a:p>
          </p:txBody>
        </p:sp>
      </p:grpSp>
      <p:sp>
        <p:nvSpPr>
          <p:cNvPr id="193" name="直接连接符 31"/>
          <p:cNvSpPr/>
          <p:nvPr/>
        </p:nvSpPr>
        <p:spPr>
          <a:xfrm>
            <a:off x="4715600" y="3341306"/>
            <a:ext cx="3816842" cy="2"/>
          </a:xfrm>
          <a:prstGeom prst="line">
            <a:avLst/>
          </a:prstGeom>
          <a:ln>
            <a:solidFill>
              <a:srgbClr val="63B96C"/>
            </a:solidFill>
            <a:prstDash val="sysDash"/>
          </a:ln>
        </p:spPr>
        <p:txBody>
          <a:bodyPr lIns="45718" tIns="45718" rIns="45718" bIns="45718"/>
          <a:lstStyle/>
          <a:p>
            <a:pPr/>
          </a:p>
        </p:txBody>
      </p:sp>
      <p:sp>
        <p:nvSpPr>
          <p:cNvPr id="194" name="标题 8"/>
          <p:cNvSpPr txBox="1"/>
          <p:nvPr>
            <p:ph type="title"/>
          </p:nvPr>
        </p:nvSpPr>
        <p:spPr>
          <a:xfrm>
            <a:off x="899590" y="267492"/>
            <a:ext cx="5897276" cy="330509"/>
          </a:xfrm>
          <a:prstGeom prst="rect">
            <a:avLst/>
          </a:prstGeom>
        </p:spPr>
        <p:txBody>
          <a:bodyPr/>
          <a:lstStyle/>
          <a:p>
            <a:pPr defTabSz="360045">
              <a:defRPr sz="1500"/>
            </a:pPr>
            <a:r>
              <a:t>一 、 </a:t>
            </a:r>
            <a:r>
              <a:rPr sz="1200"/>
              <a:t>包装材料阻隔性检测的重要性</a:t>
            </a:r>
          </a:p>
        </p:txBody>
      </p:sp>
      <p:pic>
        <p:nvPicPr>
          <p:cNvPr id="195" name="对象 3" descr="对象 3"/>
          <p:cNvPicPr>
            <a:picLocks noChangeAspect="1"/>
          </p:cNvPicPr>
          <p:nvPr/>
        </p:nvPicPr>
        <p:blipFill>
          <a:blip r:embed="rId2">
            <a:extLst/>
          </a:blip>
          <a:stretch>
            <a:fillRect/>
          </a:stretch>
        </p:blipFill>
        <p:spPr>
          <a:xfrm>
            <a:off x="854492" y="2046870"/>
            <a:ext cx="3046415" cy="1979614"/>
          </a:xfrm>
          <a:prstGeom prst="rect">
            <a:avLst/>
          </a:prstGeom>
          <a:ln w="12700">
            <a:miter lim="400000"/>
          </a:ln>
        </p:spPr>
      </p:pic>
      <p:sp>
        <p:nvSpPr>
          <p:cNvPr id="196" name="Rectangle 7"/>
          <p:cNvSpPr txBox="1"/>
          <p:nvPr/>
        </p:nvSpPr>
        <p:spPr>
          <a:xfrm>
            <a:off x="1115615" y="4163798"/>
            <a:ext cx="3465515" cy="370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lvl="1">
              <a:lnSpc>
                <a:spcPct val="90000"/>
              </a:lnSpc>
              <a:spcBef>
                <a:spcPts val="300"/>
              </a:spcBef>
              <a:defRPr sz="1600">
                <a:latin typeface="微软雅黑"/>
                <a:ea typeface="微软雅黑"/>
                <a:cs typeface="微软雅黑"/>
                <a:sym typeface="微软雅黑"/>
              </a:defRPr>
            </a:pPr>
            <a:r>
              <a:t>包装是产品生产的一部分</a:t>
            </a:r>
          </a:p>
        </p:txBody>
      </p:sp>
      <p:sp>
        <p:nvSpPr>
          <p:cNvPr id="197" name="Rectangle 2"/>
          <p:cNvSpPr txBox="1"/>
          <p:nvPr/>
        </p:nvSpPr>
        <p:spPr>
          <a:xfrm>
            <a:off x="854492" y="714376"/>
            <a:ext cx="6089505" cy="921547"/>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chor="ctr">
            <a:normAutofit fontScale="100000" lnSpcReduction="0"/>
          </a:bodyPr>
          <a:lstStyle/>
          <a:p>
            <a:pPr>
              <a:defRPr b="1" sz="1700">
                <a:latin typeface="微软雅黑"/>
                <a:ea typeface="微软雅黑"/>
                <a:cs typeface="微软雅黑"/>
                <a:sym typeface="微软雅黑"/>
              </a:defRPr>
            </a:pPr>
            <a:r>
              <a:t>现代包装的功能 </a:t>
            </a:r>
            <a:endParaRPr>
              <a:latin typeface="Arial"/>
              <a:ea typeface="Arial"/>
              <a:cs typeface="Arial"/>
              <a:sym typeface="Arial"/>
            </a:endParaRPr>
          </a:p>
          <a:p>
            <a:pPr>
              <a:defRPr b="1" sz="1700">
                <a:latin typeface="微软雅黑"/>
                <a:ea typeface="微软雅黑"/>
                <a:cs typeface="微软雅黑"/>
                <a:sym typeface="微软雅黑"/>
              </a:defRPr>
            </a:pPr>
            <a:r>
              <a:t>Functions for Modern Packaging</a:t>
            </a:r>
          </a:p>
        </p:txBody>
      </p:sp>
      <p:sp>
        <p:nvSpPr>
          <p:cNvPr id="198" name="直接连接符 44"/>
          <p:cNvSpPr/>
          <p:nvPr/>
        </p:nvSpPr>
        <p:spPr>
          <a:xfrm>
            <a:off x="4715600" y="4536292"/>
            <a:ext cx="3816842" cy="2"/>
          </a:xfrm>
          <a:prstGeom prst="line">
            <a:avLst/>
          </a:prstGeom>
          <a:ln>
            <a:solidFill>
              <a:srgbClr val="63B96C"/>
            </a:solidFill>
            <a:prstDash val="sysDash"/>
          </a:ln>
        </p:spPr>
        <p:txBody>
          <a:bodyPr lIns="45718" tIns="45718" rIns="45718" bIns="45718"/>
          <a:lstStyle/>
          <a:p>
            <a:pPr/>
          </a:p>
        </p:txBody>
      </p:sp>
    </p:spTree>
  </p:cSld>
  <p:clrMapOvr>
    <a:masterClrMapping/>
  </p:clrMapOvr>
  <mc:AlternateContent xmlns:mc="http://schemas.openxmlformats.org/markup-compatibility/2006">
    <mc:Choice xmlns:p14="http://schemas.microsoft.com/office/powerpoint/2010/main" Requires="p14">
      <p:transition spd="slow" advClick="0" advTm="11000" p14:dur="1200">
        <p:pull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194"/>
                                        </p:tgtEl>
                                        <p:attrNameLst>
                                          <p:attrName>style.visibility</p:attrName>
                                        </p:attrNameLst>
                                      </p:cBhvr>
                                      <p:to>
                                        <p:strVal val="visible"/>
                                      </p:to>
                                    </p:set>
                                    <p:animEffect filter="wipe(left)" transition="in">
                                      <p:cBhvr>
                                        <p:cTn id="7" dur="1000"/>
                                        <p:tgtEl>
                                          <p:spTgt spid="194"/>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185"/>
                                        </p:tgtEl>
                                        <p:attrNameLst>
                                          <p:attrName>style.visibility</p:attrName>
                                        </p:attrNameLst>
                                      </p:cBhvr>
                                      <p:to>
                                        <p:strVal val="visible"/>
                                      </p:to>
                                    </p:set>
                                    <p:animEffect filter="dissolve" transition="in">
                                      <p:cBhvr>
                                        <p:cTn id="11" dur="500"/>
                                        <p:tgtEl>
                                          <p:spTgt spid="185"/>
                                        </p:tgtEl>
                                      </p:cBhvr>
                                    </p:animEffect>
                                  </p:childTnLst>
                                </p:cTn>
                              </p:par>
                            </p:childTnLst>
                          </p:cTn>
                        </p:par>
                        <p:par>
                          <p:cTn id="12" fill="hold">
                            <p:stCondLst>
                              <p:cond delay="1500"/>
                            </p:stCondLst>
                            <p:childTnLst>
                              <p:par>
                                <p:cTn id="13" presetClass="entr" nodeType="afterEffect" presetID="9" grpId="3" fill="hold">
                                  <p:stCondLst>
                                    <p:cond delay="0"/>
                                  </p:stCondLst>
                                  <p:iterate type="el" backwards="0">
                                    <p:tmAbs val="0"/>
                                  </p:iterate>
                                  <p:childTnLst>
                                    <p:set>
                                      <p:cBhvr>
                                        <p:cTn id="14" fill="hold"/>
                                        <p:tgtEl>
                                          <p:spTgt spid="186"/>
                                        </p:tgtEl>
                                        <p:attrNameLst>
                                          <p:attrName>style.visibility</p:attrName>
                                        </p:attrNameLst>
                                      </p:cBhvr>
                                      <p:to>
                                        <p:strVal val="visible"/>
                                      </p:to>
                                    </p:set>
                                    <p:animEffect filter="dissolve" transition="in">
                                      <p:cBhvr>
                                        <p:cTn id="15" dur="500"/>
                                        <p:tgtEl>
                                          <p:spTgt spid="186"/>
                                        </p:tgtEl>
                                      </p:cBhvr>
                                    </p:animEffect>
                                  </p:childTnLst>
                                </p:cTn>
                              </p:par>
                            </p:childTnLst>
                          </p:cTn>
                        </p:par>
                        <p:par>
                          <p:cTn id="16" fill="hold">
                            <p:stCondLst>
                              <p:cond delay="2000"/>
                            </p:stCondLst>
                            <p:childTnLst>
                              <p:par>
                                <p:cTn id="17" presetClass="entr" nodeType="afterEffect" presetID="9" grpId="4" fill="hold">
                                  <p:stCondLst>
                                    <p:cond delay="0"/>
                                  </p:stCondLst>
                                  <p:iterate type="el" backwards="0">
                                    <p:tmAbs val="0"/>
                                  </p:iterate>
                                  <p:childTnLst>
                                    <p:set>
                                      <p:cBhvr>
                                        <p:cTn id="18" fill="hold"/>
                                        <p:tgtEl>
                                          <p:spTgt spid="189"/>
                                        </p:tgtEl>
                                        <p:attrNameLst>
                                          <p:attrName>style.visibility</p:attrName>
                                        </p:attrNameLst>
                                      </p:cBhvr>
                                      <p:to>
                                        <p:strVal val="visible"/>
                                      </p:to>
                                    </p:set>
                                    <p:animEffect filter="dissolve" transition="in">
                                      <p:cBhvr>
                                        <p:cTn id="19" dur="500"/>
                                        <p:tgtEl>
                                          <p:spTgt spid="189"/>
                                        </p:tgtEl>
                                      </p:cBhvr>
                                    </p:animEffect>
                                  </p:childTnLst>
                                </p:cTn>
                              </p:par>
                            </p:childTnLst>
                          </p:cTn>
                        </p:par>
                        <p:par>
                          <p:cTn id="20" fill="hold">
                            <p:stCondLst>
                              <p:cond delay="2500"/>
                            </p:stCondLst>
                            <p:childTnLst>
                              <p:par>
                                <p:cTn id="21" presetClass="entr" nodeType="afterEffect" presetID="9" grpId="5" fill="hold">
                                  <p:stCondLst>
                                    <p:cond delay="0"/>
                                  </p:stCondLst>
                                  <p:iterate type="el" backwards="0">
                                    <p:tmAbs val="0"/>
                                  </p:iterate>
                                  <p:childTnLst>
                                    <p:set>
                                      <p:cBhvr>
                                        <p:cTn id="22" fill="hold"/>
                                        <p:tgtEl>
                                          <p:spTgt spid="193"/>
                                        </p:tgtEl>
                                        <p:attrNameLst>
                                          <p:attrName>style.visibility</p:attrName>
                                        </p:attrNameLst>
                                      </p:cBhvr>
                                      <p:to>
                                        <p:strVal val="visible"/>
                                      </p:to>
                                    </p:set>
                                    <p:animEffect filter="dissolve" transition="in">
                                      <p:cBhvr>
                                        <p:cTn id="23" dur="500"/>
                                        <p:tgtEl>
                                          <p:spTgt spid="193"/>
                                        </p:tgtEl>
                                      </p:cBhvr>
                                    </p:animEffect>
                                  </p:childTnLst>
                                </p:cTn>
                              </p:par>
                            </p:childTnLst>
                          </p:cTn>
                        </p:par>
                        <p:par>
                          <p:cTn id="24" fill="hold">
                            <p:stCondLst>
                              <p:cond delay="3000"/>
                            </p:stCondLst>
                            <p:childTnLst>
                              <p:par>
                                <p:cTn id="25" presetClass="entr" nodeType="afterEffect" presetID="9" grpId="6" fill="hold">
                                  <p:stCondLst>
                                    <p:cond delay="0"/>
                                  </p:stCondLst>
                                  <p:iterate type="el" backwards="0">
                                    <p:tmAbs val="0"/>
                                  </p:iterate>
                                  <p:childTnLst>
                                    <p:set>
                                      <p:cBhvr>
                                        <p:cTn id="26" fill="hold"/>
                                        <p:tgtEl>
                                          <p:spTgt spid="192"/>
                                        </p:tgtEl>
                                        <p:attrNameLst>
                                          <p:attrName>style.visibility</p:attrName>
                                        </p:attrNameLst>
                                      </p:cBhvr>
                                      <p:to>
                                        <p:strVal val="visible"/>
                                      </p:to>
                                    </p:set>
                                    <p:animEffect filter="dissolve" transition="in">
                                      <p:cBhvr>
                                        <p:cTn id="27" dur="500"/>
                                        <p:tgtEl>
                                          <p:spTgt spid="192"/>
                                        </p:tgtEl>
                                      </p:cBhvr>
                                    </p:animEffect>
                                  </p:childTnLst>
                                </p:cTn>
                              </p:par>
                            </p:childTnLst>
                          </p:cTn>
                        </p:par>
                        <p:par>
                          <p:cTn id="28" fill="hold">
                            <p:stCondLst>
                              <p:cond delay="3500"/>
                            </p:stCondLst>
                            <p:childTnLst>
                              <p:par>
                                <p:cTn id="29" presetClass="entr" nodeType="afterEffect" presetID="9" grpId="7" fill="hold">
                                  <p:stCondLst>
                                    <p:cond delay="0"/>
                                  </p:stCondLst>
                                  <p:iterate type="el" backwards="0">
                                    <p:tmAbs val="0"/>
                                  </p:iterate>
                                  <p:childTnLst>
                                    <p:set>
                                      <p:cBhvr>
                                        <p:cTn id="30" fill="hold"/>
                                        <p:tgtEl>
                                          <p:spTgt spid="198"/>
                                        </p:tgtEl>
                                        <p:attrNameLst>
                                          <p:attrName>style.visibility</p:attrName>
                                        </p:attrNameLst>
                                      </p:cBhvr>
                                      <p:to>
                                        <p:strVal val="visible"/>
                                      </p:to>
                                    </p:set>
                                    <p:animEffect filter="dissolve" transition="in">
                                      <p:cBhvr>
                                        <p:cTn id="31" dur="500"/>
                                        <p:tgtEl>
                                          <p:spTgt spid="1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9" grpId="4"/>
      <p:bldP build="whole" bldLvl="1" animBg="1" rev="0" advAuto="0" spid="193" grpId="5"/>
      <p:bldP build="whole" bldLvl="1" animBg="1" rev="0" advAuto="0" spid="194" grpId="1"/>
      <p:bldP build="whole" bldLvl="1" animBg="1" rev="0" advAuto="0" spid="186" grpId="3"/>
      <p:bldP build="whole" bldLvl="1" animBg="1" rev="0" advAuto="0" spid="198" grpId="7"/>
      <p:bldP build="whole" bldLvl="1" animBg="1" rev="0" advAuto="0" spid="192" grpId="6"/>
      <p:bldP build="whole" bldLvl="1" animBg="1" rev="0" advAuto="0" spid="185" grpId="2"/>
    </p:bldLst>
  </p:timing>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8" name="标题 1"/>
          <p:cNvSpPr txBox="1"/>
          <p:nvPr>
            <p:ph type="title"/>
          </p:nvPr>
        </p:nvSpPr>
        <p:spPr>
          <a:xfrm>
            <a:off x="906976" y="267493"/>
            <a:ext cx="5897274" cy="330508"/>
          </a:xfrm>
          <a:prstGeom prst="rect">
            <a:avLst/>
          </a:prstGeom>
        </p:spPr>
        <p:txBody>
          <a:bodyPr/>
          <a:lstStyle>
            <a:lvl1pPr defTabSz="329184">
              <a:defRPr b="1" sz="1536">
                <a:solidFill>
                  <a:srgbClr val="0D0D0D"/>
                </a:solidFill>
              </a:defRPr>
            </a:lvl1pPr>
          </a:lstStyle>
          <a:p>
            <a:pPr/>
            <a:r>
              <a:t>4.2 包材类阻隔性标准物质种类</a:t>
            </a:r>
          </a:p>
        </p:txBody>
      </p:sp>
      <p:sp>
        <p:nvSpPr>
          <p:cNvPr id="559" name="Rectangle 1"/>
          <p:cNvSpPr txBox="1"/>
          <p:nvPr/>
        </p:nvSpPr>
        <p:spPr>
          <a:xfrm>
            <a:off x="1000100" y="986544"/>
            <a:ext cx="6429420" cy="3170837"/>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lnSpc>
                <a:spcPct val="150000"/>
              </a:lnSpc>
              <a:defRPr b="1">
                <a:latin typeface="Arial"/>
                <a:ea typeface="Arial"/>
                <a:cs typeface="Arial"/>
                <a:sym typeface="Arial"/>
              </a:defRPr>
            </a:pPr>
            <a:r>
              <a:rPr>
                <a:latin typeface="微软雅黑"/>
                <a:ea typeface="微软雅黑"/>
                <a:cs typeface="微软雅黑"/>
                <a:sym typeface="微软雅黑"/>
              </a:rPr>
              <a:t>氧气透过率标准物质：</a:t>
            </a:r>
          </a:p>
          <a:p>
            <a:pPr>
              <a:lnSpc>
                <a:spcPct val="150000"/>
              </a:lnSpc>
              <a:defRPr>
                <a:latin typeface="Arial"/>
                <a:ea typeface="Arial"/>
                <a:cs typeface="Arial"/>
                <a:sym typeface="Arial"/>
              </a:defRPr>
            </a:pPr>
            <a:r>
              <a:t> 25μm</a:t>
            </a:r>
            <a:r>
              <a:rPr>
                <a:latin typeface="微软雅黑"/>
                <a:ea typeface="微软雅黑"/>
                <a:cs typeface="微软雅黑"/>
                <a:sym typeface="微软雅黑"/>
              </a:rPr>
              <a:t>聚酯薄膜氧气透过率标准物质</a:t>
            </a:r>
            <a:r>
              <a:t>    GBW</a:t>
            </a:r>
            <a:r>
              <a:rPr>
                <a:latin typeface="微软雅黑"/>
                <a:ea typeface="微软雅黑"/>
                <a:cs typeface="微软雅黑"/>
                <a:sym typeface="微软雅黑"/>
              </a:rPr>
              <a:t>（</a:t>
            </a:r>
            <a:r>
              <a:t>E</a:t>
            </a:r>
            <a:r>
              <a:rPr>
                <a:latin typeface="微软雅黑"/>
                <a:ea typeface="微软雅黑"/>
                <a:cs typeface="微软雅黑"/>
                <a:sym typeface="微软雅黑"/>
              </a:rPr>
              <a:t>）</a:t>
            </a:r>
            <a:r>
              <a:t>130497</a:t>
            </a:r>
          </a:p>
          <a:p>
            <a:pPr>
              <a:lnSpc>
                <a:spcPct val="150000"/>
              </a:lnSpc>
              <a:defRPr>
                <a:latin typeface="Arial"/>
                <a:ea typeface="Arial"/>
                <a:cs typeface="Arial"/>
                <a:sym typeface="Arial"/>
              </a:defRPr>
            </a:pPr>
            <a:r>
              <a:t>125μm</a:t>
            </a:r>
            <a:r>
              <a:rPr>
                <a:latin typeface="微软雅黑"/>
                <a:ea typeface="微软雅黑"/>
                <a:cs typeface="微软雅黑"/>
                <a:sym typeface="微软雅黑"/>
              </a:rPr>
              <a:t>聚酯薄膜氧气透过率标准物质</a:t>
            </a:r>
            <a:r>
              <a:t>    GBW</a:t>
            </a:r>
            <a:r>
              <a:rPr>
                <a:latin typeface="微软雅黑"/>
                <a:ea typeface="微软雅黑"/>
                <a:cs typeface="微软雅黑"/>
                <a:sym typeface="微软雅黑"/>
              </a:rPr>
              <a:t>（</a:t>
            </a:r>
            <a:r>
              <a:t>E</a:t>
            </a:r>
            <a:r>
              <a:rPr>
                <a:latin typeface="微软雅黑"/>
                <a:ea typeface="微软雅黑"/>
                <a:cs typeface="微软雅黑"/>
                <a:sym typeface="微软雅黑"/>
              </a:rPr>
              <a:t>）</a:t>
            </a:r>
            <a:r>
              <a:t>130498</a:t>
            </a:r>
          </a:p>
          <a:p>
            <a:pPr>
              <a:lnSpc>
                <a:spcPct val="150000"/>
              </a:lnSpc>
              <a:defRPr>
                <a:latin typeface="Arial"/>
                <a:ea typeface="Arial"/>
                <a:cs typeface="Arial"/>
                <a:sym typeface="Arial"/>
              </a:defRPr>
            </a:pPr>
          </a:p>
          <a:p>
            <a:pPr>
              <a:lnSpc>
                <a:spcPct val="150000"/>
              </a:lnSpc>
              <a:defRPr b="1">
                <a:latin typeface="Arial"/>
                <a:ea typeface="Arial"/>
                <a:cs typeface="Arial"/>
                <a:sym typeface="Arial"/>
              </a:defRPr>
            </a:pPr>
            <a:r>
              <a:rPr>
                <a:latin typeface="微软雅黑"/>
                <a:ea typeface="微软雅黑"/>
                <a:cs typeface="微软雅黑"/>
                <a:sym typeface="微软雅黑"/>
              </a:rPr>
              <a:t>注</a:t>
            </a:r>
            <a:r>
              <a:rPr b="0">
                <a:latin typeface="微软雅黑"/>
                <a:ea typeface="微软雅黑"/>
                <a:cs typeface="微软雅黑"/>
                <a:sym typeface="微软雅黑"/>
              </a:rPr>
              <a:t>：适用于所有</a:t>
            </a:r>
            <a:r>
              <a:rPr b="0"/>
              <a:t>GB/T 19789-2005</a:t>
            </a:r>
            <a:r>
              <a:rPr b="0">
                <a:latin typeface="微软雅黑"/>
                <a:ea typeface="微软雅黑"/>
                <a:cs typeface="微软雅黑"/>
                <a:sym typeface="微软雅黑"/>
              </a:rPr>
              <a:t>电量法透氧仪仪器校正、校准及检定。</a:t>
            </a:r>
            <a:endParaRPr b="0">
              <a:latin typeface="微软雅黑"/>
              <a:ea typeface="微软雅黑"/>
              <a:cs typeface="微软雅黑"/>
              <a:sym typeface="微软雅黑"/>
            </a:endParaRPr>
          </a:p>
        </p:txBody>
      </p:sp>
    </p:spTree>
  </p:cSld>
  <p:clrMapOvr>
    <a:masterClrMapping/>
  </p:clrMapOvr>
  <mc:AlternateContent xmlns:mc="http://schemas.openxmlformats.org/markup-compatibility/2006">
    <mc:Choice xmlns:p14="http://schemas.microsoft.com/office/powerpoint/2010/main" Requires="p14">
      <p:transition spd="slow" advClick="0" advTm="11000" p14:dur="1200">
        <p:dissolve/>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1" name="标题 1"/>
          <p:cNvSpPr txBox="1"/>
          <p:nvPr>
            <p:ph type="title"/>
          </p:nvPr>
        </p:nvSpPr>
        <p:spPr>
          <a:xfrm>
            <a:off x="906976" y="267493"/>
            <a:ext cx="5897274" cy="330508"/>
          </a:xfrm>
          <a:prstGeom prst="rect">
            <a:avLst/>
          </a:prstGeom>
        </p:spPr>
        <p:txBody>
          <a:bodyPr/>
          <a:lstStyle>
            <a:lvl1pPr defTabSz="329184">
              <a:defRPr b="1" sz="1536">
                <a:solidFill>
                  <a:srgbClr val="0D0D0D"/>
                </a:solidFill>
              </a:defRPr>
            </a:lvl1pPr>
          </a:lstStyle>
          <a:p>
            <a:pPr/>
            <a:r>
              <a:t>4.2 包材类阻隔性标准物质种类</a:t>
            </a:r>
          </a:p>
        </p:txBody>
      </p:sp>
      <p:sp>
        <p:nvSpPr>
          <p:cNvPr id="562" name="TextBox 6"/>
          <p:cNvSpPr txBox="1"/>
          <p:nvPr/>
        </p:nvSpPr>
        <p:spPr>
          <a:xfrm>
            <a:off x="755575" y="4299942"/>
            <a:ext cx="3265152"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1600">
                <a:latin typeface="微软雅黑"/>
                <a:ea typeface="微软雅黑"/>
                <a:cs typeface="微软雅黑"/>
                <a:sym typeface="微软雅黑"/>
              </a:defRPr>
            </a:pPr>
            <a:r>
              <a:t>25μm聚酯薄膜</a:t>
            </a:r>
            <a:r>
              <a:rPr b="1"/>
              <a:t>氧气透过率标准物质</a:t>
            </a:r>
          </a:p>
        </p:txBody>
      </p:sp>
      <p:sp>
        <p:nvSpPr>
          <p:cNvPr id="563" name="TextBox 7"/>
          <p:cNvSpPr txBox="1"/>
          <p:nvPr/>
        </p:nvSpPr>
        <p:spPr>
          <a:xfrm>
            <a:off x="4499991" y="4299942"/>
            <a:ext cx="3378162"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1600">
                <a:latin typeface="微软雅黑"/>
                <a:ea typeface="微软雅黑"/>
                <a:cs typeface="微软雅黑"/>
                <a:sym typeface="微软雅黑"/>
              </a:defRPr>
            </a:pPr>
            <a:r>
              <a:t>125</a:t>
            </a:r>
            <a:r>
              <a:t>μm聚酯薄膜</a:t>
            </a:r>
            <a:r>
              <a:rPr b="1"/>
              <a:t>氧气透过率标准物质</a:t>
            </a:r>
          </a:p>
        </p:txBody>
      </p:sp>
      <p:pic>
        <p:nvPicPr>
          <p:cNvPr id="564" name="Picture 3" descr="Picture 3"/>
          <p:cNvPicPr>
            <a:picLocks noChangeAspect="1"/>
          </p:cNvPicPr>
          <p:nvPr/>
        </p:nvPicPr>
        <p:blipFill>
          <a:blip r:embed="rId2">
            <a:extLst/>
          </a:blip>
          <a:stretch>
            <a:fillRect/>
          </a:stretch>
        </p:blipFill>
        <p:spPr>
          <a:xfrm>
            <a:off x="1934178" y="752475"/>
            <a:ext cx="4698622" cy="325596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0" advTm="11000" p14:dur="1200">
        <p:dissolve/>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6" name="标题 1"/>
          <p:cNvSpPr txBox="1"/>
          <p:nvPr>
            <p:ph type="title"/>
          </p:nvPr>
        </p:nvSpPr>
        <p:spPr>
          <a:xfrm>
            <a:off x="906976" y="267493"/>
            <a:ext cx="5897274" cy="330508"/>
          </a:xfrm>
          <a:prstGeom prst="rect">
            <a:avLst/>
          </a:prstGeom>
        </p:spPr>
        <p:txBody>
          <a:bodyPr/>
          <a:lstStyle>
            <a:lvl1pPr defTabSz="396049">
              <a:defRPr b="1" sz="1540">
                <a:solidFill>
                  <a:srgbClr val="0D0D0D"/>
                </a:solidFill>
              </a:defRPr>
            </a:lvl1pPr>
          </a:lstStyle>
          <a:p>
            <a:pPr/>
            <a:r>
              <a:t>4.3 包材类阻隔性标准物质定值</a:t>
            </a:r>
          </a:p>
        </p:txBody>
      </p:sp>
      <p:graphicFrame>
        <p:nvGraphicFramePr>
          <p:cNvPr id="567" name="内容占位符 3"/>
          <p:cNvGraphicFramePr/>
          <p:nvPr/>
        </p:nvGraphicFramePr>
        <p:xfrm>
          <a:off x="714348" y="928675"/>
          <a:ext cx="7786742" cy="3274617"/>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428628"/>
                <a:gridCol w="928694"/>
                <a:gridCol w="785818"/>
                <a:gridCol w="857256"/>
                <a:gridCol w="1571636"/>
                <a:gridCol w="1857388"/>
                <a:gridCol w="1357322"/>
              </a:tblGrid>
              <a:tr h="731520">
                <a:tc>
                  <a:txBody>
                    <a:bodyPr/>
                    <a:lstStyle/>
                    <a:p>
                      <a:pPr algn="ctr" defTabSz="1022985">
                        <a:defRPr sz="1400">
                          <a:solidFill>
                            <a:srgbClr val="FFFFFF"/>
                          </a:solidFill>
                          <a:latin typeface="Arial"/>
                          <a:ea typeface="Arial"/>
                          <a:cs typeface="Arial"/>
                        </a:defRPr>
                      </a:pPr>
                      <a:r>
                        <a:rPr>
                          <a:latin typeface="微软雅黑"/>
                          <a:ea typeface="微软雅黑"/>
                          <a:cs typeface="微软雅黑"/>
                          <a:sym typeface="微软雅黑"/>
                        </a:rPr>
                        <a:t>序号</a:t>
                      </a:r>
                    </a:p>
                  </a:txBody>
                  <a:tcPr marL="9525" marR="9525" marT="9525" marB="9525" anchor="ctr" anchorCtr="0" horzOverflow="overflow">
                    <a:lnL w="12700">
                      <a:solidFill>
                        <a:srgbClr val="FFFFFF"/>
                      </a:solidFill>
                    </a:lnL>
                    <a:lnR w="12700">
                      <a:solidFill>
                        <a:srgbClr val="FFFFFF"/>
                      </a:solidFill>
                    </a:lnR>
                    <a:lnT w="12700">
                      <a:solidFill>
                        <a:srgbClr val="FFFFFF"/>
                      </a:solidFill>
                    </a:lnT>
                    <a:lnB w="38100">
                      <a:solidFill>
                        <a:srgbClr val="FFFFFF"/>
                      </a:solidFill>
                    </a:lnB>
                    <a:solidFill>
                      <a:schemeClr val="accent1"/>
                    </a:solidFill>
                  </a:tcPr>
                </a:tc>
                <a:tc>
                  <a:txBody>
                    <a:bodyPr/>
                    <a:lstStyle/>
                    <a:p>
                      <a:pPr algn="ctr" defTabSz="1022985">
                        <a:defRPr sz="1400">
                          <a:solidFill>
                            <a:srgbClr val="FFFFFF"/>
                          </a:solidFill>
                          <a:latin typeface="Arial"/>
                          <a:ea typeface="Arial"/>
                          <a:cs typeface="Arial"/>
                        </a:defRPr>
                      </a:pPr>
                      <a:r>
                        <a:rPr>
                          <a:latin typeface="微软雅黑"/>
                          <a:ea typeface="微软雅黑"/>
                          <a:cs typeface="微软雅黑"/>
                          <a:sym typeface="微软雅黑"/>
                        </a:rPr>
                        <a:t>名称</a:t>
                      </a:r>
                    </a:p>
                  </a:txBody>
                  <a:tcPr marL="9525" marR="9525" marT="9525" marB="9525" anchor="ctr" anchorCtr="0" horzOverflow="overflow">
                    <a:lnL w="12700">
                      <a:solidFill>
                        <a:srgbClr val="FFFFFF"/>
                      </a:solidFill>
                    </a:lnL>
                    <a:lnR w="12700">
                      <a:solidFill>
                        <a:srgbClr val="FFFFFF"/>
                      </a:solidFill>
                    </a:lnR>
                    <a:lnT w="12700">
                      <a:solidFill>
                        <a:srgbClr val="FFFFFF"/>
                      </a:solidFill>
                    </a:lnT>
                    <a:lnB w="38100">
                      <a:solidFill>
                        <a:srgbClr val="FFFFFF"/>
                      </a:solidFill>
                    </a:lnB>
                    <a:solidFill>
                      <a:schemeClr val="accent1"/>
                    </a:solidFill>
                  </a:tcPr>
                </a:tc>
                <a:tc>
                  <a:txBody>
                    <a:bodyPr/>
                    <a:lstStyle/>
                    <a:p>
                      <a:pPr algn="ctr" defTabSz="609584">
                        <a:defRPr sz="1400">
                          <a:solidFill>
                            <a:srgbClr val="FFFFFF"/>
                          </a:solidFill>
                          <a:latin typeface="Arial"/>
                          <a:ea typeface="Arial"/>
                          <a:cs typeface="Arial"/>
                        </a:defRPr>
                      </a:pPr>
                      <a:r>
                        <a:rPr>
                          <a:latin typeface="微软雅黑"/>
                          <a:ea typeface="微软雅黑"/>
                          <a:cs typeface="微软雅黑"/>
                          <a:sym typeface="微软雅黑"/>
                        </a:rPr>
                        <a:t>材质</a:t>
                      </a:r>
                    </a:p>
                  </a:txBody>
                  <a:tcPr marL="9525" marR="9525" marT="9525" marB="9525" anchor="ctr" anchorCtr="0" horzOverflow="overflow">
                    <a:lnL w="12700">
                      <a:solidFill>
                        <a:srgbClr val="FFFFFF"/>
                      </a:solidFill>
                    </a:lnL>
                    <a:lnR w="12700">
                      <a:solidFill>
                        <a:srgbClr val="FFFFFF"/>
                      </a:solidFill>
                    </a:lnR>
                    <a:lnT w="12700">
                      <a:solidFill>
                        <a:srgbClr val="FFFFFF"/>
                      </a:solidFill>
                    </a:lnT>
                    <a:lnB w="38100">
                      <a:solidFill>
                        <a:srgbClr val="FFFFFF"/>
                      </a:solidFill>
                    </a:lnB>
                    <a:solidFill>
                      <a:schemeClr val="accent1"/>
                    </a:solidFill>
                  </a:tcPr>
                </a:tc>
                <a:tc>
                  <a:txBody>
                    <a:bodyPr/>
                    <a:lstStyle/>
                    <a:p>
                      <a:pPr algn="ctr">
                        <a:defRPr sz="1400">
                          <a:solidFill>
                            <a:srgbClr val="FFFFFF"/>
                          </a:solidFill>
                          <a:latin typeface="Arial"/>
                          <a:ea typeface="Arial"/>
                          <a:cs typeface="Arial"/>
                        </a:defRPr>
                      </a:pPr>
                      <a:r>
                        <a:rPr>
                          <a:latin typeface="微软雅黑"/>
                          <a:ea typeface="微软雅黑"/>
                          <a:cs typeface="微软雅黑"/>
                          <a:sym typeface="微软雅黑"/>
                        </a:rPr>
                        <a:t>规格</a:t>
                      </a:r>
                    </a:p>
                  </a:txBody>
                  <a:tcPr marL="45720" marR="45720" marT="45720" marB="45720" anchor="ctr" anchorCtr="0" horzOverflow="overflow">
                    <a:lnL w="12700">
                      <a:solidFill>
                        <a:srgbClr val="FFFFFF"/>
                      </a:solidFill>
                    </a:lnL>
                    <a:lnR w="12700">
                      <a:solidFill>
                        <a:srgbClr val="FFFFFF"/>
                      </a:solidFill>
                    </a:lnR>
                    <a:lnT w="12700">
                      <a:solidFill>
                        <a:srgbClr val="FFFFFF"/>
                      </a:solidFill>
                    </a:lnT>
                    <a:lnB w="38100">
                      <a:solidFill>
                        <a:srgbClr val="FFFFFF"/>
                      </a:solidFill>
                    </a:lnB>
                    <a:solidFill>
                      <a:schemeClr val="accent1"/>
                    </a:solidFill>
                  </a:tcPr>
                </a:tc>
                <a:tc>
                  <a:txBody>
                    <a:bodyPr/>
                    <a:lstStyle/>
                    <a:p>
                      <a:pPr algn="ctr">
                        <a:defRPr sz="1400">
                          <a:solidFill>
                            <a:srgbClr val="FFFFFF"/>
                          </a:solidFill>
                          <a:latin typeface="Arial"/>
                          <a:ea typeface="Arial"/>
                          <a:cs typeface="Arial"/>
                        </a:defRPr>
                      </a:pPr>
                      <a:r>
                        <a:rPr>
                          <a:latin typeface="微软雅黑"/>
                          <a:ea typeface="微软雅黑"/>
                          <a:cs typeface="微软雅黑"/>
                          <a:sym typeface="微软雅黑"/>
                        </a:rPr>
                        <a:t>     鉴定标（方法）</a:t>
                      </a:r>
                    </a:p>
                    <a:p>
                      <a:pPr algn="ctr">
                        <a:defRPr sz="1400">
                          <a:solidFill>
                            <a:srgbClr val="FFFFFF"/>
                          </a:solidFill>
                          <a:latin typeface="Arial"/>
                          <a:ea typeface="Arial"/>
                          <a:cs typeface="Arial"/>
                        </a:defRPr>
                      </a:pPr>
                      <a:r>
                        <a:rPr>
                          <a:latin typeface="微软雅黑"/>
                          <a:ea typeface="微软雅黑"/>
                          <a:cs typeface="微软雅黑"/>
                          <a:sym typeface="微软雅黑"/>
                        </a:rPr>
                        <a:t>名称及编号（含年号）</a:t>
                      </a:r>
                    </a:p>
                  </a:txBody>
                  <a:tcPr marL="45720" marR="45720" marT="45720" marB="45720" anchor="ctr" anchorCtr="0" horzOverflow="overflow">
                    <a:lnL w="12700">
                      <a:solidFill>
                        <a:srgbClr val="FFFFFF"/>
                      </a:solidFill>
                    </a:lnL>
                    <a:lnR w="12700">
                      <a:solidFill>
                        <a:srgbClr val="FFFFFF"/>
                      </a:solidFill>
                    </a:lnR>
                    <a:lnT w="12700">
                      <a:solidFill>
                        <a:srgbClr val="FFFFFF"/>
                      </a:solidFill>
                    </a:lnT>
                    <a:lnB w="38100">
                      <a:solidFill>
                        <a:srgbClr val="FFFFFF"/>
                      </a:solidFill>
                    </a:lnB>
                    <a:solidFill>
                      <a:schemeClr val="accent1"/>
                    </a:solidFill>
                  </a:tcPr>
                </a:tc>
                <a:tc>
                  <a:txBody>
                    <a:bodyPr/>
                    <a:lstStyle/>
                    <a:p>
                      <a:pPr algn="ctr">
                        <a:defRPr sz="1400">
                          <a:solidFill>
                            <a:srgbClr val="FFFFFF"/>
                          </a:solidFill>
                          <a:latin typeface="Arial"/>
                          <a:ea typeface="Arial"/>
                          <a:cs typeface="Arial"/>
                        </a:defRPr>
                      </a:pPr>
                      <a:r>
                        <a:rPr>
                          <a:latin typeface="微软雅黑"/>
                          <a:ea typeface="微软雅黑"/>
                          <a:cs typeface="微软雅黑"/>
                          <a:sym typeface="微软雅黑"/>
                        </a:rPr>
                        <a:t>定值</a:t>
                      </a:r>
                    </a:p>
                  </a:txBody>
                  <a:tcPr marL="45720" marR="45720" marT="45720" marB="45720" anchor="ctr" anchorCtr="0" horzOverflow="overflow">
                    <a:lnL w="12700">
                      <a:solidFill>
                        <a:srgbClr val="FFFFFF"/>
                      </a:solidFill>
                    </a:lnL>
                    <a:lnR w="12700">
                      <a:solidFill>
                        <a:srgbClr val="FFFFFF"/>
                      </a:solidFill>
                    </a:lnR>
                    <a:lnT w="12700">
                      <a:solidFill>
                        <a:srgbClr val="FFFFFF"/>
                      </a:solidFill>
                    </a:lnT>
                    <a:lnB w="38100">
                      <a:solidFill>
                        <a:srgbClr val="FFFFFF"/>
                      </a:solidFill>
                    </a:lnB>
                    <a:solidFill>
                      <a:schemeClr val="accent1"/>
                    </a:solidFill>
                  </a:tcPr>
                </a:tc>
                <a:tc>
                  <a:txBody>
                    <a:bodyPr/>
                    <a:lstStyle/>
                    <a:p>
                      <a:pPr algn="ctr">
                        <a:defRPr sz="1400">
                          <a:solidFill>
                            <a:srgbClr val="FFFFFF"/>
                          </a:solidFill>
                          <a:latin typeface="Arial"/>
                          <a:ea typeface="Arial"/>
                          <a:cs typeface="Arial"/>
                        </a:defRPr>
                      </a:pPr>
                      <a:r>
                        <a:rPr>
                          <a:latin typeface="微软雅黑"/>
                          <a:ea typeface="微软雅黑"/>
                          <a:cs typeface="微软雅黑"/>
                          <a:sym typeface="微软雅黑"/>
                        </a:rPr>
                        <a:t>标准物质编号</a:t>
                      </a:r>
                    </a:p>
                  </a:txBody>
                  <a:tcPr marL="45720" marR="45720" marT="45720" marB="45720" anchor="ctr" anchorCtr="0" horzOverflow="overflow">
                    <a:lnL w="12700">
                      <a:solidFill>
                        <a:srgbClr val="FFFFFF"/>
                      </a:solidFill>
                    </a:lnL>
                    <a:lnR w="12700">
                      <a:solidFill>
                        <a:srgbClr val="FFFFFF"/>
                      </a:solidFill>
                    </a:lnR>
                    <a:lnT w="12700">
                      <a:solidFill>
                        <a:srgbClr val="FFFFFF"/>
                      </a:solidFill>
                    </a:lnT>
                    <a:lnB w="38100">
                      <a:solidFill>
                        <a:srgbClr val="FFFFFF"/>
                      </a:solidFill>
                    </a:lnB>
                    <a:solidFill>
                      <a:schemeClr val="accent1"/>
                    </a:solidFill>
                  </a:tcPr>
                </a:tc>
              </a:tr>
              <a:tr h="417944">
                <a:tc rowSpan="2">
                  <a:txBody>
                    <a:bodyPr/>
                    <a:lstStyle/>
                    <a:p>
                      <a:pPr algn="ctr" defTabSz="1022985">
                        <a:defRPr sz="1400">
                          <a:latin typeface="Arial"/>
                          <a:ea typeface="Arial"/>
                          <a:cs typeface="Arial"/>
                        </a:defRPr>
                      </a:pPr>
                      <a:r>
                        <a:t>1</a:t>
                      </a:r>
                    </a:p>
                  </a:txBody>
                  <a:tcPr marL="9525" marR="9525" marT="9525" marB="9525" anchor="ctr" anchorCtr="0" horzOverflow="overflow">
                    <a:lnL w="12700">
                      <a:solidFill>
                        <a:srgbClr val="FFFFFF"/>
                      </a:solidFill>
                    </a:lnL>
                    <a:lnR w="12700">
                      <a:solidFill>
                        <a:srgbClr val="FFFFFF"/>
                      </a:solidFill>
                    </a:lnR>
                    <a:lnT w="38100">
                      <a:solidFill>
                        <a:srgbClr val="FFFFFF"/>
                      </a:solidFill>
                    </a:lnT>
                    <a:lnB w="12700">
                      <a:solidFill>
                        <a:srgbClr val="FFFFFF"/>
                      </a:solidFill>
                    </a:lnB>
                    <a:solidFill>
                      <a:srgbClr val="CAD2E3"/>
                    </a:solidFill>
                  </a:tcPr>
                </a:tc>
                <a:tc rowSpan="2">
                  <a:txBody>
                    <a:bodyPr/>
                    <a:lstStyle/>
                    <a:p>
                      <a:pPr algn="ctr" defTabSz="1022985">
                        <a:defRPr sz="1400">
                          <a:latin typeface="Arial"/>
                          <a:ea typeface="Arial"/>
                          <a:cs typeface="Arial"/>
                        </a:defRPr>
                      </a:pPr>
                      <a:r>
                        <a:rPr>
                          <a:latin typeface="微软雅黑"/>
                          <a:ea typeface="微软雅黑"/>
                          <a:cs typeface="微软雅黑"/>
                          <a:sym typeface="微软雅黑"/>
                        </a:rPr>
                        <a:t>氧气透过率 </a:t>
                      </a:r>
                    </a:p>
                  </a:txBody>
                  <a:tcPr marL="9525" marR="9525" marT="9525" marB="9525" anchor="ctr" anchorCtr="0" horzOverflow="overflow">
                    <a:lnL w="12700">
                      <a:solidFill>
                        <a:srgbClr val="FFFFFF"/>
                      </a:solidFill>
                    </a:lnL>
                    <a:lnR w="12700">
                      <a:solidFill>
                        <a:srgbClr val="FFFFFF"/>
                      </a:solidFill>
                    </a:lnR>
                    <a:lnT w="38100">
                      <a:solidFill>
                        <a:srgbClr val="FFFFFF"/>
                      </a:solidFill>
                    </a:lnT>
                    <a:lnB w="12700">
                      <a:solidFill>
                        <a:srgbClr val="FFFFFF"/>
                      </a:solidFill>
                    </a:lnB>
                    <a:solidFill>
                      <a:srgbClr val="CAD2E3"/>
                    </a:solidFill>
                  </a:tcPr>
                </a:tc>
                <a:tc rowSpan="6">
                  <a:txBody>
                    <a:bodyPr/>
                    <a:lstStyle/>
                    <a:p>
                      <a:pPr algn="ctr" defTabSz="609584">
                        <a:defRPr sz="1400">
                          <a:latin typeface="Arial"/>
                          <a:ea typeface="Arial"/>
                          <a:cs typeface="Arial"/>
                        </a:defRPr>
                      </a:pPr>
                      <a:r>
                        <a:rPr>
                          <a:latin typeface="微软雅黑"/>
                          <a:ea typeface="微软雅黑"/>
                          <a:cs typeface="微软雅黑"/>
                          <a:sym typeface="微软雅黑"/>
                        </a:rPr>
                        <a:t>聚酯薄膜</a:t>
                      </a:r>
                    </a:p>
                  </a:txBody>
                  <a:tcPr marL="9525" marR="9525" marT="9525" marB="9525" anchor="ctr" anchorCtr="0" horzOverflow="overflow">
                    <a:lnL w="12700">
                      <a:solidFill>
                        <a:srgbClr val="FFFFFF"/>
                      </a:solidFill>
                    </a:lnL>
                    <a:lnR w="12700">
                      <a:solidFill>
                        <a:srgbClr val="FFFFFF"/>
                      </a:solidFill>
                    </a:lnR>
                    <a:lnT w="38100">
                      <a:solidFill>
                        <a:srgbClr val="FFFFFF"/>
                      </a:solidFill>
                    </a:lnT>
                    <a:lnB w="12700">
                      <a:solidFill>
                        <a:srgbClr val="FFFFFF"/>
                      </a:solidFill>
                    </a:lnB>
                    <a:solidFill>
                      <a:srgbClr val="CAD2E3"/>
                    </a:solidFill>
                  </a:tcPr>
                </a:tc>
                <a:tc>
                  <a:txBody>
                    <a:bodyPr/>
                    <a:lstStyle/>
                    <a:p>
                      <a:pPr algn="ctr" defTabSz="1022985">
                        <a:defRPr sz="1400">
                          <a:latin typeface="Arial"/>
                          <a:ea typeface="Arial"/>
                          <a:cs typeface="Arial"/>
                        </a:defRPr>
                      </a:pPr>
                      <a:r>
                        <a:t>25 </a:t>
                      </a:r>
                      <a:r>
                        <a:t>μm</a:t>
                      </a:r>
                    </a:p>
                  </a:txBody>
                  <a:tcPr marL="9525" marR="9525" marT="9525" marB="9525" anchor="ctr" anchorCtr="0" horzOverflow="overflow">
                    <a:lnL w="12700">
                      <a:solidFill>
                        <a:srgbClr val="FFFFFF"/>
                      </a:solidFill>
                    </a:lnL>
                    <a:lnR w="12700">
                      <a:solidFill>
                        <a:srgbClr val="FFFFFF"/>
                      </a:solidFill>
                    </a:lnR>
                    <a:lnT w="38100">
                      <a:solidFill>
                        <a:srgbClr val="FFFFFF"/>
                      </a:solidFill>
                    </a:lnT>
                    <a:lnB w="12700">
                      <a:solidFill>
                        <a:srgbClr val="FFFFFF"/>
                      </a:solidFill>
                    </a:lnB>
                    <a:solidFill>
                      <a:srgbClr val="CAD2E3"/>
                    </a:solidFill>
                  </a:tcPr>
                </a:tc>
                <a:tc rowSpan="2">
                  <a:txBody>
                    <a:bodyPr/>
                    <a:lstStyle/>
                    <a:p>
                      <a:pPr algn="ctr">
                        <a:defRPr sz="1800"/>
                      </a:pPr>
                      <a:r>
                        <a:rPr sz="1400">
                          <a:latin typeface="Arial"/>
                          <a:ea typeface="Arial"/>
                          <a:cs typeface="Arial"/>
                        </a:rPr>
                        <a:t>GB/T19789-2005</a:t>
                      </a:r>
                    </a:p>
                  </a:txBody>
                  <a:tcPr marL="9525" marR="9525" marT="9525" marB="9525" anchor="ctr" anchorCtr="0" horzOverflow="overflow">
                    <a:lnL w="12700">
                      <a:solidFill>
                        <a:srgbClr val="FFFFFF"/>
                      </a:solidFill>
                    </a:lnL>
                    <a:lnR w="12700">
                      <a:solidFill>
                        <a:srgbClr val="FFFFFF"/>
                      </a:solidFill>
                    </a:lnR>
                    <a:lnT w="38100">
                      <a:solidFill>
                        <a:srgbClr val="FFFFFF"/>
                      </a:solidFill>
                    </a:lnT>
                    <a:lnB w="12700">
                      <a:solidFill>
                        <a:srgbClr val="FFFFFF"/>
                      </a:solidFill>
                    </a:lnB>
                    <a:solidFill>
                      <a:srgbClr val="CAD2E3"/>
                    </a:solidFill>
                  </a:tcPr>
                </a:tc>
                <a:tc>
                  <a:txBody>
                    <a:bodyPr/>
                    <a:lstStyle/>
                    <a:p>
                      <a:pPr algn="ctr">
                        <a:defRPr sz="1200">
                          <a:latin typeface="Arial"/>
                          <a:ea typeface="Arial"/>
                          <a:cs typeface="Arial"/>
                        </a:defRPr>
                      </a:pPr>
                      <a:r>
                        <a:t>62.8</a:t>
                      </a:r>
                      <a:r>
                        <a:t> ± </a:t>
                      </a:r>
                      <a:r>
                        <a:t>2.9  </a:t>
                      </a:r>
                      <a:r>
                        <a:t>cm</a:t>
                      </a:r>
                      <a:r>
                        <a:rPr baseline="30000"/>
                        <a:t>3</a:t>
                      </a:r>
                      <a:r>
                        <a:t>/(m</a:t>
                      </a:r>
                      <a:r>
                        <a:rPr baseline="30000"/>
                        <a:t>2</a:t>
                      </a:r>
                      <a:r>
                        <a:t>·24h</a:t>
                      </a:r>
                      <a:r>
                        <a:rPr>
                          <a:latin typeface="微软雅黑"/>
                          <a:ea typeface="微软雅黑"/>
                          <a:cs typeface="微软雅黑"/>
                          <a:sym typeface="微软雅黑"/>
                        </a:rPr>
                        <a:t>）</a:t>
                      </a:r>
                    </a:p>
                  </a:txBody>
                  <a:tcPr marL="9525" marR="9525" marT="9525" marB="9525" anchor="ctr" anchorCtr="0" horzOverflow="overflow">
                    <a:lnL w="12700">
                      <a:solidFill>
                        <a:srgbClr val="FFFFFF"/>
                      </a:solidFill>
                    </a:lnL>
                    <a:lnR w="12700">
                      <a:solidFill>
                        <a:srgbClr val="FFFFFF"/>
                      </a:solidFill>
                    </a:lnR>
                    <a:lnT w="38100">
                      <a:solidFill>
                        <a:srgbClr val="FFFFFF"/>
                      </a:solidFill>
                    </a:lnT>
                    <a:lnB w="12700">
                      <a:solidFill>
                        <a:srgbClr val="FFFFFF"/>
                      </a:solidFill>
                    </a:lnB>
                    <a:solidFill>
                      <a:srgbClr val="CAD2E3"/>
                    </a:solidFill>
                  </a:tcPr>
                </a:tc>
                <a:tc>
                  <a:txBody>
                    <a:bodyPr/>
                    <a:lstStyle/>
                    <a:p>
                      <a:pPr algn="ctr">
                        <a:defRPr sz="1800"/>
                      </a:pPr>
                      <a:r>
                        <a:rPr sz="1400">
                          <a:latin typeface="Arial"/>
                          <a:ea typeface="Arial"/>
                          <a:cs typeface="Arial"/>
                        </a:rPr>
                        <a:t>GBW(E) 130497</a:t>
                      </a:r>
                    </a:p>
                  </a:txBody>
                  <a:tcPr marL="9525" marR="9525" marT="9525" marB="9525" anchor="ctr" anchorCtr="0" horzOverflow="overflow">
                    <a:lnL w="12700">
                      <a:solidFill>
                        <a:srgbClr val="FFFFFF"/>
                      </a:solidFill>
                    </a:lnL>
                    <a:lnR w="12700">
                      <a:solidFill>
                        <a:srgbClr val="FFFFFF"/>
                      </a:solidFill>
                    </a:lnR>
                    <a:lnT w="38100">
                      <a:solidFill>
                        <a:srgbClr val="FFFFFF"/>
                      </a:solidFill>
                    </a:lnT>
                    <a:lnB w="12700">
                      <a:solidFill>
                        <a:srgbClr val="FFFFFF"/>
                      </a:solidFill>
                    </a:lnB>
                    <a:solidFill>
                      <a:srgbClr val="CAD2E3"/>
                    </a:solidFill>
                  </a:tcPr>
                </a:tc>
              </a:tr>
              <a:tr h="432048">
                <a:tc vMerge="1">
                  <a:tcPr/>
                </a:tc>
                <a:tc vMerge="1">
                  <a:tcPr/>
                </a:tc>
                <a:tc vMerge="1">
                  <a:tcPr/>
                </a:tc>
                <a:tc>
                  <a:txBody>
                    <a:bodyPr/>
                    <a:lstStyle/>
                    <a:p>
                      <a:pPr algn="ctr" defTabSz="1022985">
                        <a:defRPr sz="1800"/>
                      </a:pPr>
                      <a:r>
                        <a:rPr sz="1400">
                          <a:latin typeface="Arial"/>
                          <a:ea typeface="Arial"/>
                          <a:cs typeface="Arial"/>
                        </a:rPr>
                        <a:t>125μm</a:t>
                      </a:r>
                    </a:p>
                  </a:txBody>
                  <a:tcPr marL="9525" marR="9525" marT="9525" marB="9525" anchor="ctr"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AF2"/>
                    </a:solidFill>
                  </a:tcPr>
                </a:tc>
                <a:tc vMerge="1">
                  <a:tcPr/>
                </a:tc>
                <a:tc>
                  <a:txBody>
                    <a:bodyPr/>
                    <a:lstStyle/>
                    <a:p>
                      <a:pPr algn="ctr">
                        <a:defRPr sz="1200">
                          <a:latin typeface="Arial"/>
                          <a:ea typeface="Arial"/>
                          <a:cs typeface="Arial"/>
                        </a:defRPr>
                      </a:pPr>
                      <a:r>
                        <a:t>12.3</a:t>
                      </a:r>
                      <a:r>
                        <a:t>± </a:t>
                      </a:r>
                      <a:r>
                        <a:t>0.9   </a:t>
                      </a:r>
                      <a:r>
                        <a:t>cm</a:t>
                      </a:r>
                      <a:r>
                        <a:rPr baseline="30000"/>
                        <a:t>3</a:t>
                      </a:r>
                      <a:r>
                        <a:t>/(m</a:t>
                      </a:r>
                      <a:r>
                        <a:rPr baseline="30000"/>
                        <a:t>2</a:t>
                      </a:r>
                      <a:r>
                        <a:t>·24h</a:t>
                      </a:r>
                      <a:r>
                        <a:rPr>
                          <a:latin typeface="微软雅黑"/>
                          <a:ea typeface="微软雅黑"/>
                          <a:cs typeface="微软雅黑"/>
                          <a:sym typeface="微软雅黑"/>
                        </a:rPr>
                        <a:t>）</a:t>
                      </a:r>
                    </a:p>
                  </a:txBody>
                  <a:tcPr marL="9525" marR="9525" marT="9525" marB="9525" anchor="ctr"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AF2"/>
                    </a:solidFill>
                  </a:tcPr>
                </a:tc>
                <a:tc>
                  <a:txBody>
                    <a:bodyPr/>
                    <a:lstStyle/>
                    <a:p>
                      <a:pPr algn="ctr">
                        <a:defRPr sz="1800"/>
                      </a:pPr>
                      <a:r>
                        <a:rPr sz="1400">
                          <a:latin typeface="Arial"/>
                          <a:ea typeface="Arial"/>
                          <a:cs typeface="Arial"/>
                        </a:rPr>
                        <a:t>GBW(E) 130498</a:t>
                      </a:r>
                    </a:p>
                  </a:txBody>
                  <a:tcPr marL="9525" marR="9525" marT="9525" marB="9525" anchor="ctr"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AF2"/>
                    </a:solidFill>
                  </a:tcPr>
                </a:tc>
              </a:tr>
              <a:tr h="360040">
                <a:tc rowSpan="2">
                  <a:txBody>
                    <a:bodyPr/>
                    <a:lstStyle/>
                    <a:p>
                      <a:pPr algn="ctr" defTabSz="1022985">
                        <a:defRPr sz="1800"/>
                      </a:pPr>
                      <a:r>
                        <a:rPr sz="1400">
                          <a:latin typeface="Arial"/>
                          <a:ea typeface="Arial"/>
                          <a:cs typeface="Arial"/>
                        </a:rPr>
                        <a:t>2</a:t>
                      </a:r>
                    </a:p>
                  </a:txBody>
                  <a:tcPr marL="9525" marR="9525" marT="9525" marB="9525" anchor="ctr"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CAD2E3"/>
                    </a:solidFill>
                  </a:tcPr>
                </a:tc>
                <a:tc rowSpan="2">
                  <a:txBody>
                    <a:bodyPr/>
                    <a:lstStyle/>
                    <a:p>
                      <a:pPr algn="ctr">
                        <a:defRPr sz="1400">
                          <a:latin typeface="Arial"/>
                          <a:ea typeface="Arial"/>
                          <a:cs typeface="Arial"/>
                        </a:defRPr>
                      </a:pPr>
                    </a:p>
                    <a:p>
                      <a:pPr algn="ctr">
                        <a:defRPr sz="1400">
                          <a:latin typeface="Arial"/>
                          <a:ea typeface="Arial"/>
                          <a:cs typeface="Arial"/>
                        </a:defRPr>
                      </a:pPr>
                      <a:r>
                        <a:rPr>
                          <a:latin typeface="微软雅黑"/>
                          <a:ea typeface="微软雅黑"/>
                          <a:cs typeface="微软雅黑"/>
                          <a:sym typeface="微软雅黑"/>
                        </a:rPr>
                        <a:t>压差法</a:t>
                      </a:r>
                    </a:p>
                    <a:p>
                      <a:pPr algn="ctr">
                        <a:defRPr sz="1400">
                          <a:latin typeface="Arial"/>
                          <a:ea typeface="Arial"/>
                          <a:cs typeface="Arial"/>
                        </a:defRPr>
                      </a:pPr>
                      <a:r>
                        <a:rPr>
                          <a:latin typeface="微软雅黑"/>
                          <a:ea typeface="微软雅黑"/>
                          <a:cs typeface="微软雅黑"/>
                          <a:sym typeface="微软雅黑"/>
                        </a:rPr>
                        <a:t>氧气透过率</a:t>
                      </a:r>
                      <a:endParaRPr>
                        <a:latin typeface="微软雅黑"/>
                        <a:ea typeface="微软雅黑"/>
                        <a:cs typeface="微软雅黑"/>
                        <a:sym typeface="微软雅黑"/>
                      </a:endParaRPr>
                    </a:p>
                  </a:txBody>
                  <a:tcPr marL="9525" marR="9525" marT="9525" marB="9525" anchor="ctr"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CAD2E3"/>
                    </a:solidFill>
                  </a:tcPr>
                </a:tc>
                <a:tc vMerge="1">
                  <a:tcPr/>
                </a:tc>
                <a:tc>
                  <a:txBody>
                    <a:bodyPr/>
                    <a:lstStyle/>
                    <a:p>
                      <a:pPr algn="ctr" defTabSz="1022985">
                        <a:defRPr sz="1800"/>
                      </a:pPr>
                      <a:r>
                        <a:rPr sz="1400">
                          <a:latin typeface="Arial"/>
                          <a:ea typeface="Arial"/>
                          <a:cs typeface="Arial"/>
                        </a:rPr>
                        <a:t>125μm </a:t>
                      </a:r>
                    </a:p>
                  </a:txBody>
                  <a:tcPr marL="9525" marR="9525" marT="9525" marB="9525" anchor="ctr"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CAD2E3"/>
                    </a:solidFill>
                  </a:tcPr>
                </a:tc>
                <a:tc rowSpan="2">
                  <a:txBody>
                    <a:bodyPr/>
                    <a:lstStyle/>
                    <a:p>
                      <a:pPr algn="ctr">
                        <a:defRPr sz="1800"/>
                      </a:pPr>
                      <a:r>
                        <a:rPr sz="1400">
                          <a:latin typeface="Arial"/>
                          <a:ea typeface="Arial"/>
                          <a:cs typeface="Arial"/>
                        </a:rPr>
                        <a:t>GB/T1038-2000</a:t>
                      </a:r>
                    </a:p>
                  </a:txBody>
                  <a:tcPr marL="9525" marR="9525" marT="9525" marB="9525" anchor="ctr"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CAD2E3"/>
                    </a:solidFill>
                  </a:tcPr>
                </a:tc>
                <a:tc>
                  <a:txBody>
                    <a:bodyPr/>
                    <a:lstStyle/>
                    <a:p>
                      <a:pPr algn="ctr">
                        <a:defRPr sz="1200">
                          <a:latin typeface="Arial"/>
                          <a:ea typeface="Arial"/>
                          <a:cs typeface="Arial"/>
                        </a:defRPr>
                      </a:pPr>
                      <a:r>
                        <a:t>11.2</a:t>
                      </a:r>
                      <a:r>
                        <a:t>±</a:t>
                      </a:r>
                      <a:r>
                        <a:t>2</a:t>
                      </a:r>
                      <a:r>
                        <a:t>.1</a:t>
                      </a:r>
                      <a:r>
                        <a:t>  </a:t>
                      </a:r>
                    </a:p>
                    <a:p>
                      <a:pPr algn="ctr">
                        <a:defRPr sz="1200">
                          <a:latin typeface="Arial"/>
                          <a:ea typeface="Arial"/>
                          <a:cs typeface="Arial"/>
                        </a:defRPr>
                      </a:pPr>
                      <a:r>
                        <a:t>cm</a:t>
                      </a:r>
                      <a:r>
                        <a:rPr baseline="30000"/>
                        <a:t>3</a:t>
                      </a:r>
                      <a:r>
                        <a:t>/(m</a:t>
                      </a:r>
                      <a:r>
                        <a:rPr baseline="30000"/>
                        <a:t>2</a:t>
                      </a:r>
                      <a:r>
                        <a:t>·24h· 0.1MPa)</a:t>
                      </a:r>
                    </a:p>
                  </a:txBody>
                  <a:tcPr marL="9525" marR="9525" marT="9525" marB="9525" anchor="ctr"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CAD2E3"/>
                    </a:solidFill>
                  </a:tcPr>
                </a:tc>
                <a:tc>
                  <a:txBody>
                    <a:bodyPr/>
                    <a:lstStyle/>
                    <a:p>
                      <a:pPr algn="ctr">
                        <a:defRPr sz="1800"/>
                      </a:pPr>
                      <a:r>
                        <a:rPr sz="1400">
                          <a:latin typeface="Arial"/>
                          <a:ea typeface="Arial"/>
                          <a:cs typeface="Arial"/>
                        </a:rPr>
                        <a:t>GBW(E) 130541</a:t>
                      </a:r>
                    </a:p>
                  </a:txBody>
                  <a:tcPr marL="9525" marR="9525" marT="9525" marB="9525" anchor="ctr"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CAD2E3"/>
                    </a:solidFill>
                  </a:tcPr>
                </a:tc>
              </a:tr>
              <a:tr h="432048">
                <a:tc vMerge="1">
                  <a:tcPr/>
                </a:tc>
                <a:tc vMerge="1">
                  <a:tcPr/>
                </a:tc>
                <a:tc vMerge="1">
                  <a:tcPr/>
                </a:tc>
                <a:tc>
                  <a:txBody>
                    <a:bodyPr/>
                    <a:lstStyle/>
                    <a:p>
                      <a:pPr algn="ctr">
                        <a:defRPr sz="1800"/>
                      </a:pPr>
                      <a:r>
                        <a:rPr sz="1400">
                          <a:latin typeface="Arial"/>
                          <a:ea typeface="Arial"/>
                          <a:cs typeface="Arial"/>
                        </a:rPr>
                        <a:t>300μm</a:t>
                      </a:r>
                    </a:p>
                  </a:txBody>
                  <a:tcPr marL="9525" marR="9525" marT="9525" marB="9525" anchor="ctr"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AF2"/>
                    </a:solidFill>
                  </a:tcPr>
                </a:tc>
                <a:tc vMerge="1">
                  <a:tcPr/>
                </a:tc>
                <a:tc>
                  <a:txBody>
                    <a:bodyPr/>
                    <a:lstStyle/>
                    <a:p>
                      <a:pPr algn="ctr">
                        <a:defRPr sz="1200">
                          <a:latin typeface="Arial"/>
                          <a:ea typeface="Arial"/>
                          <a:cs typeface="Arial"/>
                        </a:defRPr>
                      </a:pPr>
                      <a:r>
                        <a:t>4.</a:t>
                      </a:r>
                      <a:r>
                        <a:t>7</a:t>
                      </a:r>
                      <a:r>
                        <a:t>±</a:t>
                      </a:r>
                      <a:r>
                        <a:t>1.2</a:t>
                      </a:r>
                    </a:p>
                    <a:p>
                      <a:pPr algn="ctr">
                        <a:defRPr sz="1200">
                          <a:latin typeface="Arial"/>
                          <a:ea typeface="Arial"/>
                          <a:cs typeface="Arial"/>
                        </a:defRPr>
                      </a:pPr>
                      <a:r>
                        <a:t>cm</a:t>
                      </a:r>
                      <a:r>
                        <a:rPr baseline="30000"/>
                        <a:t>3</a:t>
                      </a:r>
                      <a:r>
                        <a:t>/(m</a:t>
                      </a:r>
                      <a:r>
                        <a:rPr baseline="30000"/>
                        <a:t>2</a:t>
                      </a:r>
                      <a:r>
                        <a:t>·24h· 0.1MPa)</a:t>
                      </a:r>
                    </a:p>
                  </a:txBody>
                  <a:tcPr marL="9525" marR="9525" marT="9525" marB="9525" anchor="ctr"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AF2"/>
                    </a:solidFill>
                  </a:tcPr>
                </a:tc>
                <a:tc>
                  <a:txBody>
                    <a:bodyPr/>
                    <a:lstStyle/>
                    <a:p>
                      <a:pPr algn="ctr">
                        <a:defRPr sz="1800"/>
                      </a:pPr>
                      <a:r>
                        <a:rPr sz="1400">
                          <a:latin typeface="Arial"/>
                          <a:ea typeface="Arial"/>
                          <a:cs typeface="Arial"/>
                        </a:rPr>
                        <a:t>GBW(E) 130542</a:t>
                      </a:r>
                    </a:p>
                  </a:txBody>
                  <a:tcPr marL="9525" marR="9525" marT="9525" marB="9525" anchor="ctr"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AF2"/>
                    </a:solidFill>
                  </a:tcPr>
                </a:tc>
              </a:tr>
              <a:tr h="432048">
                <a:tc rowSpan="2">
                  <a:txBody>
                    <a:bodyPr/>
                    <a:lstStyle/>
                    <a:p>
                      <a:pPr algn="ctr" defTabSz="1022985">
                        <a:defRPr sz="1800"/>
                      </a:pPr>
                      <a:r>
                        <a:rPr sz="1400">
                          <a:latin typeface="Arial"/>
                          <a:ea typeface="Arial"/>
                          <a:cs typeface="Arial"/>
                        </a:rPr>
                        <a:t>3</a:t>
                      </a:r>
                    </a:p>
                  </a:txBody>
                  <a:tcPr marL="9525" marR="9525" marT="9525" marB="9525" anchor="ctr"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CAD2E3"/>
                    </a:solidFill>
                  </a:tcPr>
                </a:tc>
                <a:tc rowSpan="2">
                  <a:txBody>
                    <a:bodyPr/>
                    <a:lstStyle/>
                    <a:p>
                      <a:pPr algn="ctr">
                        <a:defRPr sz="1400">
                          <a:latin typeface="Arial"/>
                          <a:ea typeface="Arial"/>
                          <a:cs typeface="Arial"/>
                        </a:defRPr>
                      </a:pPr>
                      <a:r>
                        <a:rPr>
                          <a:latin typeface="微软雅黑"/>
                          <a:ea typeface="微软雅黑"/>
                          <a:cs typeface="微软雅黑"/>
                          <a:sym typeface="微软雅黑"/>
                        </a:rPr>
                        <a:t>水汽透过率</a:t>
                      </a:r>
                    </a:p>
                  </a:txBody>
                  <a:tcPr marL="9525" marR="9525" marT="9525" marB="9525" anchor="ctr"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CAD2E3"/>
                    </a:solidFill>
                  </a:tcPr>
                </a:tc>
                <a:tc vMerge="1">
                  <a:tcPr/>
                </a:tc>
                <a:tc>
                  <a:txBody>
                    <a:bodyPr/>
                    <a:lstStyle/>
                    <a:p>
                      <a:pPr algn="ctr">
                        <a:defRPr sz="1800"/>
                      </a:pPr>
                      <a:r>
                        <a:rPr sz="1400">
                          <a:latin typeface="Arial"/>
                          <a:ea typeface="Arial"/>
                          <a:cs typeface="Arial"/>
                        </a:rPr>
                        <a:t>125μm </a:t>
                      </a:r>
                    </a:p>
                  </a:txBody>
                  <a:tcPr marL="9525" marR="9525" marT="9525" marB="9525" anchor="ctr"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CAD2E3"/>
                    </a:solidFill>
                  </a:tcPr>
                </a:tc>
                <a:tc rowSpan="2">
                  <a:txBody>
                    <a:bodyPr/>
                    <a:lstStyle/>
                    <a:p>
                      <a:pPr algn="ctr">
                        <a:defRPr sz="1800"/>
                      </a:pPr>
                      <a:r>
                        <a:rPr sz="1400">
                          <a:latin typeface="Arial"/>
                          <a:ea typeface="Arial"/>
                          <a:cs typeface="Arial"/>
                        </a:rPr>
                        <a:t>GB 1037-88</a:t>
                      </a:r>
                    </a:p>
                  </a:txBody>
                  <a:tcPr marL="9525" marR="9525" marT="9525" marB="9525" anchor="ctr"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CAD2E3"/>
                    </a:solidFill>
                  </a:tcPr>
                </a:tc>
                <a:tc>
                  <a:txBody>
                    <a:bodyPr/>
                    <a:lstStyle/>
                    <a:p>
                      <a:pPr algn="ctr">
                        <a:defRPr sz="1200">
                          <a:latin typeface="Arial"/>
                          <a:ea typeface="Arial"/>
                          <a:cs typeface="Arial"/>
                        </a:defRPr>
                      </a:pPr>
                      <a:r>
                        <a:t>4.</a:t>
                      </a:r>
                      <a:r>
                        <a:t>4</a:t>
                      </a:r>
                      <a:r>
                        <a:t> ± 0.</a:t>
                      </a:r>
                      <a:r>
                        <a:t>8  </a:t>
                      </a:r>
                      <a:r>
                        <a:t>g/ (m</a:t>
                      </a:r>
                      <a:r>
                        <a:rPr baseline="30000"/>
                        <a:t>2</a:t>
                      </a:r>
                      <a:r>
                        <a:t>·24h)</a:t>
                      </a:r>
                    </a:p>
                  </a:txBody>
                  <a:tcPr marL="9525" marR="9525" marT="9525" marB="9525" anchor="ctr"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CAD2E3"/>
                    </a:solidFill>
                  </a:tcPr>
                </a:tc>
                <a:tc>
                  <a:txBody>
                    <a:bodyPr/>
                    <a:lstStyle/>
                    <a:p>
                      <a:pPr algn="ctr">
                        <a:defRPr sz="1800"/>
                      </a:pPr>
                      <a:r>
                        <a:rPr sz="1400">
                          <a:latin typeface="Arial"/>
                          <a:ea typeface="Arial"/>
                          <a:cs typeface="Arial"/>
                        </a:rPr>
                        <a:t>GBW(E) 130543</a:t>
                      </a:r>
                    </a:p>
                  </a:txBody>
                  <a:tcPr marL="9525" marR="9525" marT="9525" marB="9525" anchor="ctr"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CAD2E3"/>
                    </a:solidFill>
                  </a:tcPr>
                </a:tc>
              </a:tr>
              <a:tr h="468967">
                <a:tc vMerge="1">
                  <a:tcPr/>
                </a:tc>
                <a:tc vMerge="1">
                  <a:tcPr/>
                </a:tc>
                <a:tc vMerge="1">
                  <a:tcPr/>
                </a:tc>
                <a:tc>
                  <a:txBody>
                    <a:bodyPr/>
                    <a:lstStyle/>
                    <a:p>
                      <a:pPr algn="ctr" defTabSz="1022985">
                        <a:defRPr sz="1800"/>
                      </a:pPr>
                      <a:r>
                        <a:rPr sz="1400">
                          <a:latin typeface="Arial"/>
                          <a:ea typeface="Arial"/>
                          <a:cs typeface="Arial"/>
                        </a:rPr>
                        <a:t>300μm</a:t>
                      </a:r>
                    </a:p>
                  </a:txBody>
                  <a:tcPr marL="9525" marR="9525" marT="9525" marB="9525" anchor="ctr"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AF2"/>
                    </a:solidFill>
                  </a:tcPr>
                </a:tc>
                <a:tc vMerge="1">
                  <a:tcPr/>
                </a:tc>
                <a:tc>
                  <a:txBody>
                    <a:bodyPr/>
                    <a:lstStyle/>
                    <a:p>
                      <a:pPr algn="ctr">
                        <a:defRPr sz="1200">
                          <a:latin typeface="Arial"/>
                          <a:ea typeface="Arial"/>
                          <a:cs typeface="Arial"/>
                        </a:defRPr>
                      </a:pPr>
                      <a:r>
                        <a:t>1.8 ± 0.3</a:t>
                      </a:r>
                      <a:r>
                        <a:t>  </a:t>
                      </a:r>
                      <a:r>
                        <a:t>g/ (m</a:t>
                      </a:r>
                      <a:r>
                        <a:rPr baseline="30000"/>
                        <a:t>2</a:t>
                      </a:r>
                      <a:r>
                        <a:t>·24h)</a:t>
                      </a:r>
                    </a:p>
                  </a:txBody>
                  <a:tcPr marL="9525" marR="9525" marT="9525" marB="9525" anchor="ctr"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AF2"/>
                    </a:solidFill>
                  </a:tcPr>
                </a:tc>
                <a:tc>
                  <a:txBody>
                    <a:bodyPr/>
                    <a:lstStyle/>
                    <a:p>
                      <a:pPr algn="ctr">
                        <a:defRPr sz="1800"/>
                      </a:pPr>
                      <a:r>
                        <a:rPr sz="1400">
                          <a:latin typeface="Arial"/>
                          <a:ea typeface="Arial"/>
                          <a:cs typeface="Arial"/>
                        </a:rPr>
                        <a:t>GBW(E) 130544</a:t>
                      </a:r>
                    </a:p>
                  </a:txBody>
                  <a:tcPr marL="9525" marR="9525" marT="9525" marB="9525" anchor="ctr"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AF2"/>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advClick="0" advTm="11000" p14:dur="1200">
        <p:dissolve/>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9" name="标题 1"/>
          <p:cNvSpPr txBox="1"/>
          <p:nvPr>
            <p:ph type="title"/>
          </p:nvPr>
        </p:nvSpPr>
        <p:spPr>
          <a:xfrm>
            <a:off x="906976" y="267493"/>
            <a:ext cx="5897274" cy="330508"/>
          </a:xfrm>
          <a:prstGeom prst="rect">
            <a:avLst/>
          </a:prstGeom>
        </p:spPr>
        <p:txBody>
          <a:bodyPr/>
          <a:lstStyle>
            <a:lvl1pPr defTabSz="329184">
              <a:defRPr b="1" sz="1536">
                <a:solidFill>
                  <a:srgbClr val="0D0D0D"/>
                </a:solidFill>
              </a:defRPr>
            </a:lvl1pPr>
          </a:lstStyle>
          <a:p>
            <a:pPr/>
            <a:r>
              <a:t>4.5 包材类阻隔性标准物质应用</a:t>
            </a:r>
          </a:p>
        </p:txBody>
      </p:sp>
      <p:sp>
        <p:nvSpPr>
          <p:cNvPr id="570" name="Rectangle 1"/>
          <p:cNvSpPr txBox="1"/>
          <p:nvPr/>
        </p:nvSpPr>
        <p:spPr>
          <a:xfrm>
            <a:off x="1000099" y="584499"/>
            <a:ext cx="6929488" cy="4234420"/>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lnSpc>
                <a:spcPct val="150000"/>
              </a:lnSpc>
              <a:defRPr>
                <a:latin typeface="微软雅黑"/>
                <a:ea typeface="微软雅黑"/>
                <a:cs typeface="微软雅黑"/>
                <a:sym typeface="微软雅黑"/>
              </a:defRPr>
            </a:pPr>
            <a:r>
              <a:t>一、作为</a:t>
            </a:r>
            <a:r>
              <a:rPr b="1"/>
              <a:t>校准物质</a:t>
            </a:r>
            <a:r>
              <a:t>，用于仪器的定度。</a:t>
            </a:r>
          </a:p>
          <a:p>
            <a:pPr>
              <a:lnSpc>
                <a:spcPct val="150000"/>
              </a:lnSpc>
              <a:defRPr sz="1600">
                <a:latin typeface="Times New Roman"/>
                <a:ea typeface="Times New Roman"/>
                <a:cs typeface="Times New Roman"/>
                <a:sym typeface="Times New Roman"/>
              </a:defRPr>
            </a:pPr>
            <a:r>
              <a:rPr>
                <a:latin typeface="宋体"/>
                <a:ea typeface="宋体"/>
                <a:cs typeface="宋体"/>
                <a:sym typeface="宋体"/>
              </a:rPr>
              <a:t>因为化学分析仪器一般都是按相对测量方法设计的，所以在使用前或使用时必须用标准物质进行定度或制备</a:t>
            </a:r>
            <a:r>
              <a:t>“</a:t>
            </a:r>
            <a:r>
              <a:rPr>
                <a:latin typeface="宋体"/>
                <a:ea typeface="宋体"/>
                <a:cs typeface="宋体"/>
                <a:sym typeface="宋体"/>
              </a:rPr>
              <a:t>标准曲线</a:t>
            </a:r>
            <a:r>
              <a:t>”</a:t>
            </a:r>
            <a:r>
              <a:rPr>
                <a:latin typeface="宋体"/>
                <a:ea typeface="宋体"/>
                <a:cs typeface="宋体"/>
                <a:sym typeface="宋体"/>
              </a:rPr>
              <a:t>。</a:t>
            </a:r>
          </a:p>
          <a:p>
            <a:pPr>
              <a:lnSpc>
                <a:spcPct val="150000"/>
              </a:lnSpc>
              <a:buSzPct val="100000"/>
              <a:buChar char="■"/>
              <a:defRPr b="1" sz="1600">
                <a:latin typeface="Times New Roman"/>
                <a:ea typeface="Times New Roman"/>
                <a:cs typeface="Times New Roman"/>
                <a:sym typeface="Times New Roman"/>
              </a:defRPr>
            </a:pPr>
            <a:r>
              <a:t>  </a:t>
            </a:r>
            <a:r>
              <a:rPr b="0">
                <a:latin typeface="宋体"/>
                <a:ea typeface="宋体"/>
                <a:cs typeface="宋体"/>
                <a:sym typeface="宋体"/>
              </a:rPr>
              <a:t>方法的开发和评价</a:t>
            </a:r>
          </a:p>
          <a:p>
            <a:pPr>
              <a:lnSpc>
                <a:spcPct val="150000"/>
              </a:lnSpc>
              <a:defRPr sz="1600">
                <a:latin typeface="Times New Roman"/>
                <a:ea typeface="Times New Roman"/>
                <a:cs typeface="Times New Roman"/>
                <a:sym typeface="Times New Roman"/>
              </a:defRPr>
            </a:pPr>
            <a:r>
              <a:rPr>
                <a:latin typeface="宋体"/>
                <a:ea typeface="宋体"/>
                <a:cs typeface="宋体"/>
                <a:sym typeface="宋体"/>
              </a:rPr>
              <a:t>     鉴定和评价试验方法的精密度和准确度</a:t>
            </a:r>
          </a:p>
          <a:p>
            <a:pPr>
              <a:lnSpc>
                <a:spcPct val="150000"/>
              </a:lnSpc>
              <a:defRPr sz="1600">
                <a:latin typeface="Times New Roman"/>
                <a:ea typeface="Times New Roman"/>
                <a:cs typeface="Times New Roman"/>
                <a:sym typeface="Times New Roman"/>
              </a:defRPr>
            </a:pPr>
            <a:r>
              <a:rPr>
                <a:latin typeface="宋体"/>
                <a:ea typeface="宋体"/>
                <a:cs typeface="宋体"/>
                <a:sym typeface="宋体"/>
              </a:rPr>
              <a:t>     检验方法的确证</a:t>
            </a:r>
          </a:p>
          <a:p>
            <a:pPr>
              <a:lnSpc>
                <a:spcPct val="150000"/>
              </a:lnSpc>
              <a:buSzPct val="100000"/>
              <a:buChar char="■"/>
              <a:defRPr b="1" sz="1600">
                <a:latin typeface="Arial"/>
                <a:ea typeface="Arial"/>
                <a:cs typeface="Arial"/>
                <a:sym typeface="Arial"/>
              </a:defRPr>
            </a:pPr>
            <a:r>
              <a:rPr>
                <a:latin typeface="微软雅黑"/>
                <a:ea typeface="微软雅黑"/>
                <a:cs typeface="微软雅黑"/>
                <a:sym typeface="微软雅黑"/>
              </a:rPr>
              <a:t>  测量可比性的保证</a:t>
            </a:r>
          </a:p>
          <a:p>
            <a:pPr>
              <a:lnSpc>
                <a:spcPct val="150000"/>
              </a:lnSpc>
              <a:defRPr sz="1600">
                <a:latin typeface="Times New Roman"/>
                <a:ea typeface="Times New Roman"/>
                <a:cs typeface="Times New Roman"/>
                <a:sym typeface="Times New Roman"/>
              </a:defRPr>
            </a:pPr>
            <a:r>
              <a:t>     </a:t>
            </a:r>
            <a:r>
              <a:rPr>
                <a:latin typeface="宋体"/>
                <a:ea typeface="宋体"/>
                <a:cs typeface="宋体"/>
                <a:sym typeface="宋体"/>
              </a:rPr>
              <a:t>方法和仪器的直接校准</a:t>
            </a:r>
            <a:endParaRPr>
              <a:latin typeface="宋体"/>
              <a:ea typeface="宋体"/>
              <a:cs typeface="宋体"/>
              <a:sym typeface="宋体"/>
            </a:endParaRPr>
          </a:p>
          <a:p>
            <a:pPr>
              <a:lnSpc>
                <a:spcPct val="150000"/>
              </a:lnSpc>
              <a:defRPr sz="1600">
                <a:latin typeface="Times New Roman"/>
                <a:ea typeface="Times New Roman"/>
                <a:cs typeface="Times New Roman"/>
                <a:sym typeface="Times New Roman"/>
              </a:defRPr>
            </a:pPr>
            <a:r>
              <a:t>     </a:t>
            </a:r>
            <a:r>
              <a:rPr>
                <a:latin typeface="宋体"/>
                <a:ea typeface="宋体"/>
                <a:cs typeface="宋体"/>
                <a:sym typeface="宋体"/>
              </a:rPr>
              <a:t>标准物质是控制分析测试质量的有力工具</a:t>
            </a:r>
            <a:endParaRPr>
              <a:latin typeface="宋体"/>
              <a:ea typeface="宋体"/>
              <a:cs typeface="宋体"/>
              <a:sym typeface="宋体"/>
            </a:endParaRPr>
          </a:p>
          <a:p>
            <a:pPr>
              <a:lnSpc>
                <a:spcPct val="150000"/>
              </a:lnSpc>
              <a:defRPr sz="1600">
                <a:latin typeface="Times New Roman"/>
                <a:ea typeface="Times New Roman"/>
                <a:cs typeface="Times New Roman"/>
                <a:sym typeface="Times New Roman"/>
              </a:defRPr>
            </a:pPr>
            <a:r>
              <a:t>     </a:t>
            </a:r>
            <a:r>
              <a:rPr>
                <a:latin typeface="宋体"/>
                <a:ea typeface="宋体"/>
                <a:cs typeface="宋体"/>
                <a:sym typeface="宋体"/>
              </a:rPr>
              <a:t>内</a:t>
            </a:r>
            <a:r>
              <a:t>/</a:t>
            </a:r>
            <a:r>
              <a:rPr>
                <a:latin typeface="宋体"/>
                <a:ea typeface="宋体"/>
                <a:cs typeface="宋体"/>
                <a:sym typeface="宋体"/>
              </a:rPr>
              <a:t>外部质量控制</a:t>
            </a:r>
          </a:p>
        </p:txBody>
      </p:sp>
    </p:spTree>
  </p:cSld>
  <p:clrMapOvr>
    <a:masterClrMapping/>
  </p:clrMapOvr>
  <mc:AlternateContent xmlns:mc="http://schemas.openxmlformats.org/markup-compatibility/2006">
    <mc:Choice xmlns:p14="http://schemas.microsoft.com/office/powerpoint/2010/main" Requires="p14">
      <p:transition spd="slow" advClick="0" advTm="11000" p14:dur="1200">
        <p:dissolve/>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2" name="标题 1"/>
          <p:cNvSpPr txBox="1"/>
          <p:nvPr>
            <p:ph type="title"/>
          </p:nvPr>
        </p:nvSpPr>
        <p:spPr>
          <a:xfrm>
            <a:off x="906976" y="267493"/>
            <a:ext cx="5897274" cy="330508"/>
          </a:xfrm>
          <a:prstGeom prst="rect">
            <a:avLst/>
          </a:prstGeom>
        </p:spPr>
        <p:txBody>
          <a:bodyPr/>
          <a:lstStyle>
            <a:lvl1pPr defTabSz="396049">
              <a:defRPr b="1" sz="1540">
                <a:solidFill>
                  <a:srgbClr val="0D0D0D"/>
                </a:solidFill>
              </a:defRPr>
            </a:lvl1pPr>
          </a:lstStyle>
          <a:p>
            <a:pPr/>
            <a:r>
              <a:t>4.5 包材类阻隔性标准物质应用</a:t>
            </a:r>
          </a:p>
        </p:txBody>
      </p:sp>
      <p:sp>
        <p:nvSpPr>
          <p:cNvPr id="573" name="矩形 2"/>
          <p:cNvSpPr txBox="1"/>
          <p:nvPr/>
        </p:nvSpPr>
        <p:spPr>
          <a:xfrm>
            <a:off x="928661" y="928675"/>
            <a:ext cx="6929488" cy="183769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50000"/>
              </a:lnSpc>
              <a:defRPr>
                <a:latin typeface="Arial"/>
                <a:ea typeface="Arial"/>
                <a:cs typeface="Arial"/>
                <a:sym typeface="Arial"/>
              </a:defRPr>
            </a:pPr>
            <a:r>
              <a:rPr>
                <a:latin typeface="微软雅黑"/>
                <a:ea typeface="微软雅黑"/>
                <a:cs typeface="微软雅黑"/>
                <a:sym typeface="微软雅黑"/>
              </a:rPr>
              <a:t>二、作为</a:t>
            </a:r>
            <a:r>
              <a:rPr b="1">
                <a:latin typeface="微软雅黑"/>
                <a:ea typeface="微软雅黑"/>
                <a:cs typeface="微软雅黑"/>
                <a:sym typeface="微软雅黑"/>
              </a:rPr>
              <a:t>已知物质</a:t>
            </a:r>
            <a:r>
              <a:rPr>
                <a:latin typeface="微软雅黑"/>
                <a:ea typeface="微软雅黑"/>
                <a:cs typeface="微软雅黑"/>
                <a:sym typeface="微软雅黑"/>
              </a:rPr>
              <a:t>，用以评价测量方法。</a:t>
            </a:r>
          </a:p>
          <a:p>
            <a:pPr>
              <a:lnSpc>
                <a:spcPct val="150000"/>
              </a:lnSpc>
              <a:defRPr>
                <a:latin typeface="宋体"/>
                <a:ea typeface="宋体"/>
                <a:cs typeface="宋体"/>
                <a:sym typeface="宋体"/>
              </a:defRPr>
            </a:pPr>
            <a:r>
              <a:t>当测量工作用不同的方法或不同的仪器进行时，已知物质可以有助于对新方法和新仪器所测出的结果进行可靠程度的判断。同时也可以考核分析人员的操作水平</a:t>
            </a:r>
          </a:p>
        </p:txBody>
      </p:sp>
    </p:spTree>
  </p:cSld>
  <p:clrMapOvr>
    <a:masterClrMapping/>
  </p:clrMapOvr>
  <mc:AlternateContent xmlns:mc="http://schemas.openxmlformats.org/markup-compatibility/2006">
    <mc:Choice xmlns:p14="http://schemas.microsoft.com/office/powerpoint/2010/main" Requires="p14">
      <p:transition spd="slow" advClick="0" advTm="11000" p14:dur="1200">
        <p:dissolve/>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5" name="标题 1"/>
          <p:cNvSpPr txBox="1"/>
          <p:nvPr>
            <p:ph type="title"/>
          </p:nvPr>
        </p:nvSpPr>
        <p:spPr>
          <a:xfrm>
            <a:off x="906976" y="267493"/>
            <a:ext cx="5897274" cy="330508"/>
          </a:xfrm>
          <a:prstGeom prst="rect">
            <a:avLst/>
          </a:prstGeom>
        </p:spPr>
        <p:txBody>
          <a:bodyPr/>
          <a:lstStyle>
            <a:lvl1pPr defTabSz="396049">
              <a:defRPr b="1" sz="1540">
                <a:solidFill>
                  <a:srgbClr val="0D0D0D"/>
                </a:solidFill>
              </a:defRPr>
            </a:lvl1pPr>
          </a:lstStyle>
          <a:p>
            <a:pPr/>
            <a:r>
              <a:t>4.5 包材类阻隔性标准物质应用</a:t>
            </a:r>
          </a:p>
        </p:txBody>
      </p:sp>
      <p:sp>
        <p:nvSpPr>
          <p:cNvPr id="576" name="矩形 2"/>
          <p:cNvSpPr txBox="1"/>
          <p:nvPr/>
        </p:nvSpPr>
        <p:spPr>
          <a:xfrm>
            <a:off x="928662" y="928676"/>
            <a:ext cx="6643735" cy="136144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50000"/>
              </a:lnSpc>
              <a:defRPr>
                <a:latin typeface="Arial"/>
                <a:ea typeface="Arial"/>
                <a:cs typeface="Arial"/>
                <a:sym typeface="Arial"/>
              </a:defRPr>
            </a:pPr>
            <a:r>
              <a:rPr>
                <a:latin typeface="微软雅黑"/>
                <a:ea typeface="微软雅黑"/>
                <a:cs typeface="微软雅黑"/>
                <a:sym typeface="微软雅黑"/>
              </a:rPr>
              <a:t>三、作为</a:t>
            </a:r>
            <a:r>
              <a:rPr b="1">
                <a:latin typeface="微软雅黑"/>
                <a:ea typeface="微软雅黑"/>
                <a:cs typeface="微软雅黑"/>
                <a:sym typeface="微软雅黑"/>
              </a:rPr>
              <a:t>控制物质</a:t>
            </a:r>
            <a:r>
              <a:rPr>
                <a:latin typeface="微软雅黑"/>
                <a:ea typeface="微软雅黑"/>
                <a:cs typeface="微软雅黑"/>
                <a:sym typeface="微软雅黑"/>
              </a:rPr>
              <a:t>，与待测物质同时进行分析</a:t>
            </a:r>
            <a:r>
              <a:rPr>
                <a:latin typeface="宋体"/>
                <a:ea typeface="宋体"/>
                <a:cs typeface="宋体"/>
                <a:sym typeface="宋体"/>
              </a:rPr>
              <a:t>。</a:t>
            </a:r>
            <a:endParaRPr>
              <a:latin typeface="宋体"/>
              <a:ea typeface="宋体"/>
              <a:cs typeface="宋体"/>
              <a:sym typeface="宋体"/>
            </a:endParaRPr>
          </a:p>
          <a:p>
            <a:pPr>
              <a:lnSpc>
                <a:spcPct val="150000"/>
              </a:lnSpc>
              <a:defRPr>
                <a:latin typeface="宋体"/>
                <a:ea typeface="宋体"/>
                <a:cs typeface="宋体"/>
                <a:sym typeface="宋体"/>
              </a:defRPr>
            </a:pPr>
            <a:r>
              <a:t>当标准物质得到的分析结果与证书给出的量值在规定限度内一致时，证明待测物质的分析结果是可信的。</a:t>
            </a:r>
          </a:p>
        </p:txBody>
      </p:sp>
    </p:spTree>
  </p:cSld>
  <p:clrMapOvr>
    <a:masterClrMapping/>
  </p:clrMapOvr>
  <mc:AlternateContent xmlns:mc="http://schemas.openxmlformats.org/markup-compatibility/2006">
    <mc:Choice xmlns:p14="http://schemas.microsoft.com/office/powerpoint/2010/main" Requires="p14">
      <p:transition spd="slow" advClick="0" advTm="11000" p14:dur="1200">
        <p:dissolve/>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8" name="矩形 10"/>
          <p:cNvSpPr/>
          <p:nvPr/>
        </p:nvSpPr>
        <p:spPr>
          <a:xfrm>
            <a:off x="3616280" y="847110"/>
            <a:ext cx="1455414" cy="1585314"/>
          </a:xfrm>
          <a:custGeom>
            <a:avLst/>
            <a:gdLst/>
            <a:ahLst/>
            <a:cxnLst>
              <a:cxn ang="0">
                <a:pos x="wd2" y="hd2"/>
              </a:cxn>
              <a:cxn ang="5400000">
                <a:pos x="wd2" y="hd2"/>
              </a:cxn>
              <a:cxn ang="10800000">
                <a:pos x="wd2" y="hd2"/>
              </a:cxn>
              <a:cxn ang="16200000">
                <a:pos x="wd2" y="hd2"/>
              </a:cxn>
            </a:cxnLst>
            <a:rect l="0" t="0" r="r" b="b"/>
            <a:pathLst>
              <a:path w="21593" h="21214" fill="norm" stroke="1" extrusionOk="0">
                <a:moveTo>
                  <a:pt x="10807" y="0"/>
                </a:moveTo>
                <a:cubicBezTo>
                  <a:pt x="11320" y="0"/>
                  <a:pt x="12171" y="358"/>
                  <a:pt x="12522" y="484"/>
                </a:cubicBezTo>
                <a:lnTo>
                  <a:pt x="19957" y="4246"/>
                </a:lnTo>
                <a:cubicBezTo>
                  <a:pt x="20065" y="4340"/>
                  <a:pt x="20390" y="4487"/>
                  <a:pt x="20466" y="4572"/>
                </a:cubicBezTo>
                <a:cubicBezTo>
                  <a:pt x="21255" y="5084"/>
                  <a:pt x="21519" y="5370"/>
                  <a:pt x="21570" y="6471"/>
                </a:cubicBezTo>
                <a:cubicBezTo>
                  <a:pt x="21600" y="6489"/>
                  <a:pt x="21559" y="7732"/>
                  <a:pt x="21593" y="7748"/>
                </a:cubicBezTo>
                <a:cubicBezTo>
                  <a:pt x="21596" y="8402"/>
                  <a:pt x="21526" y="13519"/>
                  <a:pt x="21525" y="14213"/>
                </a:cubicBezTo>
                <a:cubicBezTo>
                  <a:pt x="21523" y="14468"/>
                  <a:pt x="21542" y="14702"/>
                  <a:pt x="21540" y="14957"/>
                </a:cubicBezTo>
                <a:cubicBezTo>
                  <a:pt x="21465" y="16352"/>
                  <a:pt x="21485" y="16653"/>
                  <a:pt x="20296" y="17168"/>
                </a:cubicBezTo>
                <a:cubicBezTo>
                  <a:pt x="20324" y="17162"/>
                  <a:pt x="20885" y="16894"/>
                  <a:pt x="19417" y="17655"/>
                </a:cubicBezTo>
                <a:cubicBezTo>
                  <a:pt x="18238" y="18268"/>
                  <a:pt x="16305" y="19131"/>
                  <a:pt x="13101" y="20649"/>
                </a:cubicBezTo>
                <a:cubicBezTo>
                  <a:pt x="11624" y="21221"/>
                  <a:pt x="10493" y="21600"/>
                  <a:pt x="8315" y="20564"/>
                </a:cubicBezTo>
                <a:cubicBezTo>
                  <a:pt x="5931" y="19401"/>
                  <a:pt x="3990" y="18516"/>
                  <a:pt x="1559" y="17268"/>
                </a:cubicBezTo>
                <a:cubicBezTo>
                  <a:pt x="1063" y="16971"/>
                  <a:pt x="1010" y="16955"/>
                  <a:pt x="652" y="16655"/>
                </a:cubicBezTo>
                <a:cubicBezTo>
                  <a:pt x="155" y="16265"/>
                  <a:pt x="1" y="15741"/>
                  <a:pt x="11" y="14889"/>
                </a:cubicBezTo>
                <a:cubicBezTo>
                  <a:pt x="7" y="14756"/>
                  <a:pt x="4" y="14623"/>
                  <a:pt x="0" y="14490"/>
                </a:cubicBezTo>
                <a:lnTo>
                  <a:pt x="41" y="6901"/>
                </a:lnTo>
                <a:cubicBezTo>
                  <a:pt x="41" y="6735"/>
                  <a:pt x="41" y="6568"/>
                  <a:pt x="41" y="6401"/>
                </a:cubicBezTo>
                <a:cubicBezTo>
                  <a:pt x="46" y="5443"/>
                  <a:pt x="244" y="5187"/>
                  <a:pt x="1244" y="4518"/>
                </a:cubicBezTo>
                <a:lnTo>
                  <a:pt x="1758" y="4211"/>
                </a:lnTo>
                <a:lnTo>
                  <a:pt x="8955" y="568"/>
                </a:lnTo>
                <a:cubicBezTo>
                  <a:pt x="9636" y="186"/>
                  <a:pt x="10151" y="0"/>
                  <a:pt x="10807" y="0"/>
                </a:cubicBezTo>
                <a:close/>
              </a:path>
            </a:pathLst>
          </a:custGeom>
          <a:solidFill>
            <a:srgbClr val="9FD4A5"/>
          </a:solidFill>
          <a:ln w="12700">
            <a:miter lim="400000"/>
          </a:ln>
        </p:spPr>
        <p:txBody>
          <a:bodyPr lIns="45718" tIns="45718" rIns="45718" bIns="45718" anchor="ctr"/>
          <a:lstStyle/>
          <a:p>
            <a:pPr algn="ctr">
              <a:defRPr>
                <a:solidFill>
                  <a:srgbClr val="CCE8CF"/>
                </a:solidFill>
                <a:latin typeface="Impact"/>
                <a:ea typeface="Impact"/>
                <a:cs typeface="Impact"/>
                <a:sym typeface="Impact"/>
              </a:defRPr>
            </a:pPr>
          </a:p>
        </p:txBody>
      </p:sp>
      <p:sp>
        <p:nvSpPr>
          <p:cNvPr id="579" name="椭圆 12"/>
          <p:cNvSpPr/>
          <p:nvPr/>
        </p:nvSpPr>
        <p:spPr>
          <a:xfrm>
            <a:off x="6276337" y="4108222"/>
            <a:ext cx="1131593" cy="1131593"/>
          </a:xfrm>
          <a:prstGeom prst="ellipse">
            <a:avLst/>
          </a:prstGeom>
          <a:gradFill>
            <a:gsLst>
              <a:gs pos="0">
                <a:srgbClr val="CCE8CF"/>
              </a:gs>
              <a:gs pos="50000">
                <a:srgbClr val="BDE1C1"/>
              </a:gs>
              <a:gs pos="100000">
                <a:srgbClr val="81C688"/>
              </a:gs>
            </a:gsLst>
            <a:lin ang="18900000"/>
          </a:gradFill>
          <a:ln w="19050">
            <a:solidFill>
              <a:srgbClr val="B5DEBA"/>
            </a:solidFill>
          </a:ln>
          <a:effectLst>
            <a:outerShdw sx="100000" sy="100000" kx="0" ky="0" algn="b" rotWithShape="0" blurRad="444500" dist="254000" dir="8100000">
              <a:srgbClr val="000000">
                <a:alpha val="5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580" name="椭圆 13"/>
          <p:cNvSpPr/>
          <p:nvPr/>
        </p:nvSpPr>
        <p:spPr>
          <a:xfrm>
            <a:off x="8436578" y="3843592"/>
            <a:ext cx="1131593" cy="1131593"/>
          </a:xfrm>
          <a:prstGeom prst="ellipse">
            <a:avLst/>
          </a:prstGeom>
          <a:gradFill>
            <a:gsLst>
              <a:gs pos="0">
                <a:srgbClr val="CCE8CF"/>
              </a:gs>
              <a:gs pos="50000">
                <a:srgbClr val="BDE1C1"/>
              </a:gs>
              <a:gs pos="100000">
                <a:srgbClr val="81C688"/>
              </a:gs>
            </a:gsLst>
            <a:lin ang="18900000"/>
          </a:gradFill>
          <a:ln w="19050">
            <a:solidFill>
              <a:srgbClr val="B5DEBA"/>
            </a:solidFill>
          </a:ln>
          <a:effectLst>
            <a:outerShdw sx="100000" sy="100000" kx="0" ky="0" algn="b" rotWithShape="0" blurRad="444500" dist="254000" dir="8100000">
              <a:srgbClr val="000000">
                <a:alpha val="5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581" name="椭圆 14"/>
          <p:cNvSpPr/>
          <p:nvPr/>
        </p:nvSpPr>
        <p:spPr>
          <a:xfrm>
            <a:off x="1947459" y="4716088"/>
            <a:ext cx="1131593" cy="1131593"/>
          </a:xfrm>
          <a:prstGeom prst="ellipse">
            <a:avLst/>
          </a:prstGeom>
          <a:gradFill>
            <a:gsLst>
              <a:gs pos="0">
                <a:srgbClr val="CCE8CF"/>
              </a:gs>
              <a:gs pos="50000">
                <a:srgbClr val="BDE1C1"/>
              </a:gs>
              <a:gs pos="100000">
                <a:srgbClr val="81C688"/>
              </a:gs>
            </a:gsLst>
            <a:lin ang="18900000"/>
          </a:gradFill>
          <a:ln w="19050">
            <a:solidFill>
              <a:srgbClr val="B5DEBA"/>
            </a:solidFill>
          </a:ln>
          <a:effectLst>
            <a:outerShdw sx="100000" sy="100000" kx="0" ky="0" algn="b" rotWithShape="0" blurRad="444500" dist="254000" dir="8100000">
              <a:srgbClr val="000000">
                <a:alpha val="5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582" name="椭圆 15"/>
          <p:cNvSpPr/>
          <p:nvPr/>
        </p:nvSpPr>
        <p:spPr>
          <a:xfrm>
            <a:off x="4752911" y="4607323"/>
            <a:ext cx="576003" cy="576003"/>
          </a:xfrm>
          <a:prstGeom prst="ellipse">
            <a:avLst/>
          </a:prstGeom>
          <a:gradFill>
            <a:gsLst>
              <a:gs pos="0">
                <a:srgbClr val="CCE8CF"/>
              </a:gs>
              <a:gs pos="50000">
                <a:srgbClr val="BDE1C1"/>
              </a:gs>
              <a:gs pos="100000">
                <a:srgbClr val="81C688"/>
              </a:gs>
            </a:gsLst>
            <a:lin ang="18900000"/>
          </a:gradFill>
          <a:ln w="19050">
            <a:solidFill>
              <a:srgbClr val="B5DEBA"/>
            </a:solidFill>
          </a:ln>
          <a:effectLst>
            <a:outerShdw sx="100000" sy="100000" kx="0" ky="0" algn="b" rotWithShape="0" blurRad="444500" dist="254000" dir="8100000">
              <a:srgbClr val="000000">
                <a:alpha val="5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583" name="椭圆 16"/>
          <p:cNvSpPr/>
          <p:nvPr/>
        </p:nvSpPr>
        <p:spPr>
          <a:xfrm>
            <a:off x="7753446" y="4716088"/>
            <a:ext cx="648003" cy="648003"/>
          </a:xfrm>
          <a:prstGeom prst="ellipse">
            <a:avLst/>
          </a:prstGeom>
          <a:solidFill>
            <a:schemeClr val="accent1"/>
          </a:solidFill>
          <a:ln w="12700">
            <a:miter lim="400000"/>
          </a:ln>
          <a:effectLst>
            <a:outerShdw sx="100000" sy="100000" kx="0" ky="0" algn="b" rotWithShape="0" blurRad="279400" dist="101600" dir="8100000">
              <a:srgbClr val="000000">
                <a:alpha val="4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584" name="椭圆 17"/>
          <p:cNvSpPr/>
          <p:nvPr/>
        </p:nvSpPr>
        <p:spPr>
          <a:xfrm>
            <a:off x="5412339" y="4932088"/>
            <a:ext cx="864003" cy="864003"/>
          </a:xfrm>
          <a:prstGeom prst="ellipse">
            <a:avLst/>
          </a:prstGeom>
          <a:solidFill>
            <a:schemeClr val="accent1"/>
          </a:solidFill>
          <a:ln w="12700">
            <a:miter lim="400000"/>
          </a:ln>
          <a:effectLst>
            <a:outerShdw sx="100000" sy="100000" kx="0" ky="0" algn="b" rotWithShape="0" blurRad="279400" dist="101600" dir="8100000">
              <a:srgbClr val="000000">
                <a:alpha val="4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585" name="椭圆 18"/>
          <p:cNvSpPr/>
          <p:nvPr/>
        </p:nvSpPr>
        <p:spPr>
          <a:xfrm>
            <a:off x="3160391" y="4327714"/>
            <a:ext cx="504002" cy="504003"/>
          </a:xfrm>
          <a:prstGeom prst="ellipse">
            <a:avLst/>
          </a:prstGeom>
          <a:gradFill>
            <a:gsLst>
              <a:gs pos="0">
                <a:srgbClr val="CCE8CF"/>
              </a:gs>
              <a:gs pos="50000">
                <a:srgbClr val="BDE1C1"/>
              </a:gs>
              <a:gs pos="100000">
                <a:srgbClr val="81C688"/>
              </a:gs>
            </a:gsLst>
            <a:lin ang="18900000"/>
          </a:gradFill>
          <a:ln w="19050">
            <a:solidFill>
              <a:srgbClr val="B5DEBA"/>
            </a:solidFill>
          </a:ln>
          <a:effectLst>
            <a:outerShdw sx="100000" sy="100000" kx="0" ky="0" algn="b" rotWithShape="0" blurRad="444500" dist="254000" dir="8100000">
              <a:srgbClr val="000000">
                <a:alpha val="5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586" name="椭圆 19"/>
          <p:cNvSpPr/>
          <p:nvPr/>
        </p:nvSpPr>
        <p:spPr>
          <a:xfrm>
            <a:off x="1259632" y="4607087"/>
            <a:ext cx="504003" cy="504002"/>
          </a:xfrm>
          <a:prstGeom prst="ellipse">
            <a:avLst/>
          </a:prstGeom>
          <a:solidFill>
            <a:schemeClr val="accent1"/>
          </a:solidFill>
          <a:ln w="12700">
            <a:miter lim="400000"/>
          </a:ln>
          <a:effectLst>
            <a:outerShdw sx="100000" sy="100000" kx="0" ky="0" algn="b" rotWithShape="0" blurRad="279400" dist="101600" dir="8100000">
              <a:srgbClr val="000000">
                <a:alpha val="4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587" name="椭圆 20"/>
          <p:cNvSpPr/>
          <p:nvPr/>
        </p:nvSpPr>
        <p:spPr>
          <a:xfrm>
            <a:off x="755631" y="5029882"/>
            <a:ext cx="504002" cy="504003"/>
          </a:xfrm>
          <a:prstGeom prst="ellipse">
            <a:avLst/>
          </a:prstGeom>
          <a:gradFill>
            <a:gsLst>
              <a:gs pos="0">
                <a:srgbClr val="CCE8CF"/>
              </a:gs>
              <a:gs pos="50000">
                <a:srgbClr val="BDE1C1"/>
              </a:gs>
              <a:gs pos="100000">
                <a:srgbClr val="81C688"/>
              </a:gs>
            </a:gsLst>
            <a:lin ang="18900000"/>
          </a:gradFill>
          <a:ln w="19050">
            <a:solidFill>
              <a:srgbClr val="B5DEBA"/>
            </a:solidFill>
          </a:ln>
          <a:effectLst>
            <a:outerShdw sx="100000" sy="100000" kx="0" ky="0" algn="b" rotWithShape="0" blurRad="444500" dist="254000" dir="8100000">
              <a:srgbClr val="000000">
                <a:alpha val="5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588" name="椭圆 21"/>
          <p:cNvSpPr/>
          <p:nvPr/>
        </p:nvSpPr>
        <p:spPr>
          <a:xfrm>
            <a:off x="251518" y="4891382"/>
            <a:ext cx="324003" cy="324003"/>
          </a:xfrm>
          <a:prstGeom prst="ellipse">
            <a:avLst/>
          </a:prstGeom>
          <a:gradFill>
            <a:gsLst>
              <a:gs pos="0">
                <a:srgbClr val="CCE8CF"/>
              </a:gs>
              <a:gs pos="50000">
                <a:srgbClr val="BDE1C1"/>
              </a:gs>
              <a:gs pos="100000">
                <a:srgbClr val="81C688"/>
              </a:gs>
            </a:gsLst>
            <a:lin ang="18900000"/>
          </a:gradFill>
          <a:ln w="19050">
            <a:solidFill>
              <a:srgbClr val="B5DEBA"/>
            </a:solidFill>
          </a:ln>
          <a:effectLst>
            <a:outerShdw sx="100000" sy="100000" kx="0" ky="0" algn="b" rotWithShape="0" blurRad="444500" dist="254000" dir="8100000">
              <a:srgbClr val="000000">
                <a:alpha val="5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589" name="椭圆 22"/>
          <p:cNvSpPr/>
          <p:nvPr/>
        </p:nvSpPr>
        <p:spPr>
          <a:xfrm>
            <a:off x="3927566" y="4512812"/>
            <a:ext cx="252003" cy="252003"/>
          </a:xfrm>
          <a:prstGeom prst="ellipse">
            <a:avLst/>
          </a:prstGeom>
          <a:solidFill>
            <a:schemeClr val="accent1"/>
          </a:solidFill>
          <a:ln w="12700">
            <a:miter lim="400000"/>
          </a:ln>
          <a:effectLst>
            <a:outerShdw sx="100000" sy="100000" kx="0" ky="0" algn="b" rotWithShape="0" blurRad="279400" dist="101600" dir="8100000">
              <a:srgbClr val="000000">
                <a:alpha val="4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590" name="椭圆 23"/>
          <p:cNvSpPr/>
          <p:nvPr/>
        </p:nvSpPr>
        <p:spPr>
          <a:xfrm>
            <a:off x="4382072" y="4283385"/>
            <a:ext cx="252003" cy="252003"/>
          </a:xfrm>
          <a:prstGeom prst="ellipse">
            <a:avLst/>
          </a:prstGeom>
          <a:gradFill>
            <a:gsLst>
              <a:gs pos="0">
                <a:srgbClr val="CCE8CF"/>
              </a:gs>
              <a:gs pos="50000">
                <a:srgbClr val="BDE1C1"/>
              </a:gs>
              <a:gs pos="100000">
                <a:srgbClr val="81C688"/>
              </a:gs>
            </a:gsLst>
            <a:lin ang="18900000"/>
          </a:gradFill>
          <a:ln>
            <a:solidFill>
              <a:srgbClr val="B5DEBA"/>
            </a:solidFill>
          </a:ln>
          <a:effectLst>
            <a:outerShdw sx="100000" sy="100000" kx="0" ky="0" algn="b" rotWithShape="0" blurRad="444500" dist="254000" dir="8100000">
              <a:srgbClr val="000000">
                <a:alpha val="5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591" name="椭圆 24"/>
          <p:cNvSpPr/>
          <p:nvPr/>
        </p:nvSpPr>
        <p:spPr>
          <a:xfrm>
            <a:off x="71518" y="4697867"/>
            <a:ext cx="180003" cy="180003"/>
          </a:xfrm>
          <a:prstGeom prst="ellipse">
            <a:avLst/>
          </a:prstGeom>
          <a:solidFill>
            <a:schemeClr val="accent1"/>
          </a:solidFill>
          <a:ln w="12700">
            <a:miter lim="400000"/>
          </a:ln>
          <a:effectLst>
            <a:outerShdw sx="100000" sy="100000" kx="0" ky="0" algn="b" rotWithShape="0" blurRad="279400" dist="101600" dir="8100000">
              <a:srgbClr val="000000">
                <a:alpha val="4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grpSp>
        <p:nvGrpSpPr>
          <p:cNvPr id="594" name="组合 1"/>
          <p:cNvGrpSpPr/>
          <p:nvPr/>
        </p:nvGrpSpPr>
        <p:grpSpPr>
          <a:xfrm>
            <a:off x="4161787" y="715603"/>
            <a:ext cx="1677557" cy="1828804"/>
            <a:chOff x="0" y="-1"/>
            <a:chExt cx="1677556" cy="1828802"/>
          </a:xfrm>
        </p:grpSpPr>
        <p:sp>
          <p:nvSpPr>
            <p:cNvPr id="592" name="矩形 10"/>
            <p:cNvSpPr/>
            <p:nvPr/>
          </p:nvSpPr>
          <p:spPr>
            <a:xfrm>
              <a:off x="0" y="-2"/>
              <a:ext cx="1677557" cy="1828804"/>
            </a:xfrm>
            <a:custGeom>
              <a:avLst/>
              <a:gdLst/>
              <a:ahLst/>
              <a:cxnLst>
                <a:cxn ang="0">
                  <a:pos x="wd2" y="hd2"/>
                </a:cxn>
                <a:cxn ang="5400000">
                  <a:pos x="wd2" y="hd2"/>
                </a:cxn>
                <a:cxn ang="10800000">
                  <a:pos x="wd2" y="hd2"/>
                </a:cxn>
                <a:cxn ang="16200000">
                  <a:pos x="wd2" y="hd2"/>
                </a:cxn>
              </a:cxnLst>
              <a:rect l="0" t="0" r="r" b="b"/>
              <a:pathLst>
                <a:path w="21593" h="21214" fill="norm" stroke="1" extrusionOk="0">
                  <a:moveTo>
                    <a:pt x="10807" y="0"/>
                  </a:moveTo>
                  <a:cubicBezTo>
                    <a:pt x="11320" y="0"/>
                    <a:pt x="12171" y="358"/>
                    <a:pt x="12522" y="483"/>
                  </a:cubicBezTo>
                  <a:lnTo>
                    <a:pt x="19957" y="4246"/>
                  </a:lnTo>
                  <a:cubicBezTo>
                    <a:pt x="20065" y="4340"/>
                    <a:pt x="20390" y="4487"/>
                    <a:pt x="20466" y="4572"/>
                  </a:cubicBezTo>
                  <a:cubicBezTo>
                    <a:pt x="21255" y="5084"/>
                    <a:pt x="21519" y="5370"/>
                    <a:pt x="21570" y="6471"/>
                  </a:cubicBezTo>
                  <a:cubicBezTo>
                    <a:pt x="21600" y="6489"/>
                    <a:pt x="21559" y="7732"/>
                    <a:pt x="21593" y="7748"/>
                  </a:cubicBezTo>
                  <a:cubicBezTo>
                    <a:pt x="21596" y="8402"/>
                    <a:pt x="21526" y="13519"/>
                    <a:pt x="21525" y="14213"/>
                  </a:cubicBezTo>
                  <a:cubicBezTo>
                    <a:pt x="21523" y="14468"/>
                    <a:pt x="21542" y="14702"/>
                    <a:pt x="21540" y="14957"/>
                  </a:cubicBezTo>
                  <a:cubicBezTo>
                    <a:pt x="21465" y="16352"/>
                    <a:pt x="21485" y="16653"/>
                    <a:pt x="20296" y="17168"/>
                  </a:cubicBezTo>
                  <a:cubicBezTo>
                    <a:pt x="20324" y="17162"/>
                    <a:pt x="20885" y="16894"/>
                    <a:pt x="19417" y="17655"/>
                  </a:cubicBezTo>
                  <a:cubicBezTo>
                    <a:pt x="18238" y="18268"/>
                    <a:pt x="16305" y="19131"/>
                    <a:pt x="13101" y="20649"/>
                  </a:cubicBezTo>
                  <a:cubicBezTo>
                    <a:pt x="11624" y="21221"/>
                    <a:pt x="10493" y="21600"/>
                    <a:pt x="8315" y="20564"/>
                  </a:cubicBezTo>
                  <a:cubicBezTo>
                    <a:pt x="5931" y="19401"/>
                    <a:pt x="3990" y="18516"/>
                    <a:pt x="1559" y="17268"/>
                  </a:cubicBezTo>
                  <a:cubicBezTo>
                    <a:pt x="1063" y="16971"/>
                    <a:pt x="1010" y="16955"/>
                    <a:pt x="652" y="16655"/>
                  </a:cubicBezTo>
                  <a:cubicBezTo>
                    <a:pt x="155" y="16265"/>
                    <a:pt x="1" y="15741"/>
                    <a:pt x="11" y="14889"/>
                  </a:cubicBezTo>
                  <a:cubicBezTo>
                    <a:pt x="7" y="14756"/>
                    <a:pt x="4" y="14623"/>
                    <a:pt x="0" y="14490"/>
                  </a:cubicBezTo>
                  <a:lnTo>
                    <a:pt x="41" y="6901"/>
                  </a:lnTo>
                  <a:cubicBezTo>
                    <a:pt x="41" y="6735"/>
                    <a:pt x="41" y="6568"/>
                    <a:pt x="41" y="6401"/>
                  </a:cubicBezTo>
                  <a:cubicBezTo>
                    <a:pt x="46" y="5443"/>
                    <a:pt x="244" y="5187"/>
                    <a:pt x="1244" y="4518"/>
                  </a:cubicBezTo>
                  <a:lnTo>
                    <a:pt x="1758" y="4211"/>
                  </a:lnTo>
                  <a:lnTo>
                    <a:pt x="8955" y="568"/>
                  </a:lnTo>
                  <a:cubicBezTo>
                    <a:pt x="9636" y="186"/>
                    <a:pt x="10151" y="0"/>
                    <a:pt x="10807" y="0"/>
                  </a:cubicBezTo>
                  <a:close/>
                </a:path>
              </a:pathLst>
            </a:custGeom>
            <a:gradFill flip="none" rotWithShape="1">
              <a:gsLst>
                <a:gs pos="0">
                  <a:srgbClr val="CCE8CF"/>
                </a:gs>
                <a:gs pos="50000">
                  <a:srgbClr val="BDE1C1"/>
                </a:gs>
                <a:gs pos="100000">
                  <a:srgbClr val="81C688"/>
                </a:gs>
              </a:gsLst>
              <a:lin ang="18900000" scaled="0"/>
            </a:gradFill>
            <a:ln w="15875" cap="flat">
              <a:solidFill>
                <a:srgbClr val="B5DEBA"/>
              </a:solidFill>
              <a:prstDash val="solid"/>
              <a:round/>
            </a:ln>
            <a:effectLst>
              <a:outerShdw sx="100000" sy="100000" kx="0" ky="0" algn="b" rotWithShape="0" blurRad="444500" dist="254000" dir="8100000">
                <a:srgbClr val="000000">
                  <a:alpha val="50000"/>
                </a:srgbClr>
              </a:outerShdw>
            </a:effectLst>
          </p:spPr>
          <p:txBody>
            <a:bodyPr wrap="square" lIns="45718" tIns="45718" rIns="45718" bIns="45718" numCol="1" anchor="ctr">
              <a:noAutofit/>
            </a:bodyPr>
            <a:lstStyle/>
            <a:p>
              <a:pPr algn="ctr">
                <a:defRPr>
                  <a:solidFill>
                    <a:srgbClr val="FFFFFF"/>
                  </a:solidFill>
                  <a:latin typeface="Arial"/>
                  <a:ea typeface="Arial"/>
                  <a:cs typeface="Arial"/>
                  <a:sym typeface="Arial"/>
                </a:defRPr>
              </a:pPr>
            </a:p>
          </p:txBody>
        </p:sp>
        <p:sp>
          <p:nvSpPr>
            <p:cNvPr id="593" name="KSO_Shape"/>
            <p:cNvSpPr/>
            <p:nvPr/>
          </p:nvSpPr>
          <p:spPr>
            <a:xfrm>
              <a:off x="502859" y="577949"/>
              <a:ext cx="671832" cy="6729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820" y="10423"/>
                  </a:moveTo>
                  <a:lnTo>
                    <a:pt x="15172" y="10325"/>
                  </a:lnTo>
                  <a:lnTo>
                    <a:pt x="15574" y="10197"/>
                  </a:lnTo>
                  <a:lnTo>
                    <a:pt x="16025" y="10060"/>
                  </a:lnTo>
                  <a:lnTo>
                    <a:pt x="16534" y="9898"/>
                  </a:lnTo>
                  <a:lnTo>
                    <a:pt x="16799" y="9810"/>
                  </a:lnTo>
                  <a:lnTo>
                    <a:pt x="17054" y="9712"/>
                  </a:lnTo>
                  <a:lnTo>
                    <a:pt x="17304" y="9609"/>
                  </a:lnTo>
                  <a:lnTo>
                    <a:pt x="17539" y="9497"/>
                  </a:lnTo>
                  <a:lnTo>
                    <a:pt x="17764" y="9379"/>
                  </a:lnTo>
                  <a:lnTo>
                    <a:pt x="17989" y="9256"/>
                  </a:lnTo>
                  <a:lnTo>
                    <a:pt x="18200" y="9119"/>
                  </a:lnTo>
                  <a:lnTo>
                    <a:pt x="18401" y="8987"/>
                  </a:lnTo>
                  <a:lnTo>
                    <a:pt x="18602" y="8840"/>
                  </a:lnTo>
                  <a:lnTo>
                    <a:pt x="18964" y="8546"/>
                  </a:lnTo>
                  <a:lnTo>
                    <a:pt x="19136" y="8384"/>
                  </a:lnTo>
                  <a:lnTo>
                    <a:pt x="19302" y="8227"/>
                  </a:lnTo>
                  <a:lnTo>
                    <a:pt x="19454" y="8056"/>
                  </a:lnTo>
                  <a:lnTo>
                    <a:pt x="19606" y="7889"/>
                  </a:lnTo>
                  <a:lnTo>
                    <a:pt x="19748" y="7718"/>
                  </a:lnTo>
                  <a:lnTo>
                    <a:pt x="19885" y="7541"/>
                  </a:lnTo>
                  <a:lnTo>
                    <a:pt x="20013" y="7360"/>
                  </a:lnTo>
                  <a:lnTo>
                    <a:pt x="20135" y="7184"/>
                  </a:lnTo>
                  <a:lnTo>
                    <a:pt x="20253" y="6997"/>
                  </a:lnTo>
                  <a:lnTo>
                    <a:pt x="20365" y="6811"/>
                  </a:lnTo>
                  <a:lnTo>
                    <a:pt x="20463" y="6620"/>
                  </a:lnTo>
                  <a:lnTo>
                    <a:pt x="20566" y="6429"/>
                  </a:lnTo>
                  <a:lnTo>
                    <a:pt x="20659" y="6243"/>
                  </a:lnTo>
                  <a:lnTo>
                    <a:pt x="20826" y="5861"/>
                  </a:lnTo>
                  <a:lnTo>
                    <a:pt x="20904" y="5665"/>
                  </a:lnTo>
                  <a:lnTo>
                    <a:pt x="21042" y="5282"/>
                  </a:lnTo>
                  <a:lnTo>
                    <a:pt x="21159" y="4900"/>
                  </a:lnTo>
                  <a:lnTo>
                    <a:pt x="21208" y="4709"/>
                  </a:lnTo>
                  <a:lnTo>
                    <a:pt x="21262" y="4523"/>
                  </a:lnTo>
                  <a:lnTo>
                    <a:pt x="21306" y="4332"/>
                  </a:lnTo>
                  <a:lnTo>
                    <a:pt x="21345" y="4150"/>
                  </a:lnTo>
                  <a:lnTo>
                    <a:pt x="21384" y="3964"/>
                  </a:lnTo>
                  <a:lnTo>
                    <a:pt x="21443" y="3607"/>
                  </a:lnTo>
                  <a:lnTo>
                    <a:pt x="21492" y="3259"/>
                  </a:lnTo>
                  <a:lnTo>
                    <a:pt x="21531" y="2930"/>
                  </a:lnTo>
                  <a:lnTo>
                    <a:pt x="21561" y="2617"/>
                  </a:lnTo>
                  <a:lnTo>
                    <a:pt x="21580" y="2323"/>
                  </a:lnTo>
                  <a:lnTo>
                    <a:pt x="21590" y="2048"/>
                  </a:lnTo>
                  <a:lnTo>
                    <a:pt x="21600" y="1798"/>
                  </a:lnTo>
                  <a:lnTo>
                    <a:pt x="21600" y="1377"/>
                  </a:lnTo>
                  <a:lnTo>
                    <a:pt x="21590" y="1210"/>
                  </a:lnTo>
                  <a:lnTo>
                    <a:pt x="21576" y="985"/>
                  </a:lnTo>
                  <a:lnTo>
                    <a:pt x="21571" y="897"/>
                  </a:lnTo>
                  <a:lnTo>
                    <a:pt x="17103" y="897"/>
                  </a:lnTo>
                  <a:lnTo>
                    <a:pt x="17103" y="0"/>
                  </a:lnTo>
                  <a:lnTo>
                    <a:pt x="4502" y="0"/>
                  </a:lnTo>
                  <a:lnTo>
                    <a:pt x="4502" y="897"/>
                  </a:lnTo>
                  <a:lnTo>
                    <a:pt x="29" y="897"/>
                  </a:lnTo>
                  <a:lnTo>
                    <a:pt x="24" y="985"/>
                  </a:lnTo>
                  <a:lnTo>
                    <a:pt x="10" y="1210"/>
                  </a:lnTo>
                  <a:lnTo>
                    <a:pt x="5" y="1382"/>
                  </a:lnTo>
                  <a:lnTo>
                    <a:pt x="0" y="1573"/>
                  </a:lnTo>
                  <a:lnTo>
                    <a:pt x="5" y="1798"/>
                  </a:lnTo>
                  <a:lnTo>
                    <a:pt x="10" y="2053"/>
                  </a:lnTo>
                  <a:lnTo>
                    <a:pt x="20" y="2328"/>
                  </a:lnTo>
                  <a:lnTo>
                    <a:pt x="39" y="2622"/>
                  </a:lnTo>
                  <a:lnTo>
                    <a:pt x="69" y="2935"/>
                  </a:lnTo>
                  <a:lnTo>
                    <a:pt x="108" y="3268"/>
                  </a:lnTo>
                  <a:lnTo>
                    <a:pt x="157" y="3611"/>
                  </a:lnTo>
                  <a:lnTo>
                    <a:pt x="220" y="3974"/>
                  </a:lnTo>
                  <a:lnTo>
                    <a:pt x="255" y="4155"/>
                  </a:lnTo>
                  <a:lnTo>
                    <a:pt x="299" y="4342"/>
                  </a:lnTo>
                  <a:lnTo>
                    <a:pt x="338" y="4528"/>
                  </a:lnTo>
                  <a:lnTo>
                    <a:pt x="387" y="4714"/>
                  </a:lnTo>
                  <a:lnTo>
                    <a:pt x="446" y="4910"/>
                  </a:lnTo>
                  <a:lnTo>
                    <a:pt x="500" y="5101"/>
                  </a:lnTo>
                  <a:lnTo>
                    <a:pt x="563" y="5292"/>
                  </a:lnTo>
                  <a:lnTo>
                    <a:pt x="627" y="5488"/>
                  </a:lnTo>
                  <a:lnTo>
                    <a:pt x="696" y="5674"/>
                  </a:lnTo>
                  <a:lnTo>
                    <a:pt x="779" y="5870"/>
                  </a:lnTo>
                  <a:lnTo>
                    <a:pt x="857" y="6062"/>
                  </a:lnTo>
                  <a:lnTo>
                    <a:pt x="1034" y="6444"/>
                  </a:lnTo>
                  <a:lnTo>
                    <a:pt x="1137" y="6635"/>
                  </a:lnTo>
                  <a:lnTo>
                    <a:pt x="1239" y="6821"/>
                  </a:lnTo>
                  <a:lnTo>
                    <a:pt x="1347" y="7007"/>
                  </a:lnTo>
                  <a:lnTo>
                    <a:pt x="1465" y="7193"/>
                  </a:lnTo>
                  <a:lnTo>
                    <a:pt x="1587" y="7370"/>
                  </a:lnTo>
                  <a:lnTo>
                    <a:pt x="1715" y="7551"/>
                  </a:lnTo>
                  <a:lnTo>
                    <a:pt x="1852" y="7728"/>
                  </a:lnTo>
                  <a:lnTo>
                    <a:pt x="1994" y="7899"/>
                  </a:lnTo>
                  <a:lnTo>
                    <a:pt x="2146" y="8066"/>
                  </a:lnTo>
                  <a:lnTo>
                    <a:pt x="2303" y="8237"/>
                  </a:lnTo>
                  <a:lnTo>
                    <a:pt x="2464" y="8394"/>
                  </a:lnTo>
                  <a:lnTo>
                    <a:pt x="2636" y="8556"/>
                  </a:lnTo>
                  <a:lnTo>
                    <a:pt x="2812" y="8703"/>
                  </a:lnTo>
                  <a:lnTo>
                    <a:pt x="3003" y="8850"/>
                  </a:lnTo>
                  <a:lnTo>
                    <a:pt x="3199" y="8992"/>
                  </a:lnTo>
                  <a:lnTo>
                    <a:pt x="3400" y="9129"/>
                  </a:lnTo>
                  <a:lnTo>
                    <a:pt x="3616" y="9261"/>
                  </a:lnTo>
                  <a:lnTo>
                    <a:pt x="3831" y="9384"/>
                  </a:lnTo>
                  <a:lnTo>
                    <a:pt x="4061" y="9501"/>
                  </a:lnTo>
                  <a:lnTo>
                    <a:pt x="4301" y="9614"/>
                  </a:lnTo>
                  <a:lnTo>
                    <a:pt x="4546" y="9717"/>
                  </a:lnTo>
                  <a:lnTo>
                    <a:pt x="4806" y="9810"/>
                  </a:lnTo>
                  <a:lnTo>
                    <a:pt x="5071" y="9898"/>
                  </a:lnTo>
                  <a:lnTo>
                    <a:pt x="5570" y="10060"/>
                  </a:lnTo>
                  <a:lnTo>
                    <a:pt x="6026" y="10192"/>
                  </a:lnTo>
                  <a:lnTo>
                    <a:pt x="6423" y="10315"/>
                  </a:lnTo>
                  <a:lnTo>
                    <a:pt x="6780" y="10413"/>
                  </a:lnTo>
                  <a:lnTo>
                    <a:pt x="6942" y="10604"/>
                  </a:lnTo>
                  <a:lnTo>
                    <a:pt x="7113" y="10795"/>
                  </a:lnTo>
                  <a:lnTo>
                    <a:pt x="7290" y="10981"/>
                  </a:lnTo>
                  <a:lnTo>
                    <a:pt x="7652" y="11315"/>
                  </a:lnTo>
                  <a:lnTo>
                    <a:pt x="7839" y="11466"/>
                  </a:lnTo>
                  <a:lnTo>
                    <a:pt x="8030" y="11613"/>
                  </a:lnTo>
                  <a:lnTo>
                    <a:pt x="8226" y="11751"/>
                  </a:lnTo>
                  <a:lnTo>
                    <a:pt x="8426" y="11878"/>
                  </a:lnTo>
                  <a:lnTo>
                    <a:pt x="8627" y="12001"/>
                  </a:lnTo>
                  <a:lnTo>
                    <a:pt x="8833" y="12108"/>
                  </a:lnTo>
                  <a:lnTo>
                    <a:pt x="9039" y="12201"/>
                  </a:lnTo>
                  <a:lnTo>
                    <a:pt x="9249" y="12290"/>
                  </a:lnTo>
                  <a:lnTo>
                    <a:pt x="9470" y="12373"/>
                  </a:lnTo>
                  <a:lnTo>
                    <a:pt x="9681" y="12437"/>
                  </a:lnTo>
                  <a:lnTo>
                    <a:pt x="9901" y="12491"/>
                  </a:lnTo>
                  <a:lnTo>
                    <a:pt x="9901" y="18934"/>
                  </a:lnTo>
                  <a:lnTo>
                    <a:pt x="9617" y="18954"/>
                  </a:lnTo>
                  <a:lnTo>
                    <a:pt x="9338" y="18978"/>
                  </a:lnTo>
                  <a:lnTo>
                    <a:pt x="9063" y="19013"/>
                  </a:lnTo>
                  <a:lnTo>
                    <a:pt x="8794" y="19047"/>
                  </a:lnTo>
                  <a:lnTo>
                    <a:pt x="8529" y="19086"/>
                  </a:lnTo>
                  <a:lnTo>
                    <a:pt x="8270" y="19130"/>
                  </a:lnTo>
                  <a:lnTo>
                    <a:pt x="8015" y="19184"/>
                  </a:lnTo>
                  <a:lnTo>
                    <a:pt x="7775" y="19238"/>
                  </a:lnTo>
                  <a:lnTo>
                    <a:pt x="7530" y="19302"/>
                  </a:lnTo>
                  <a:lnTo>
                    <a:pt x="7295" y="19361"/>
                  </a:lnTo>
                  <a:lnTo>
                    <a:pt x="7074" y="19429"/>
                  </a:lnTo>
                  <a:lnTo>
                    <a:pt x="6854" y="19503"/>
                  </a:lnTo>
                  <a:lnTo>
                    <a:pt x="6638" y="19576"/>
                  </a:lnTo>
                  <a:lnTo>
                    <a:pt x="6437" y="19660"/>
                  </a:lnTo>
                  <a:lnTo>
                    <a:pt x="6241" y="19743"/>
                  </a:lnTo>
                  <a:lnTo>
                    <a:pt x="6060" y="19826"/>
                  </a:lnTo>
                  <a:lnTo>
                    <a:pt x="5879" y="19919"/>
                  </a:lnTo>
                  <a:lnTo>
                    <a:pt x="5712" y="20017"/>
                  </a:lnTo>
                  <a:lnTo>
                    <a:pt x="5556" y="20110"/>
                  </a:lnTo>
                  <a:lnTo>
                    <a:pt x="5409" y="20208"/>
                  </a:lnTo>
                  <a:lnTo>
                    <a:pt x="5271" y="20316"/>
                  </a:lnTo>
                  <a:lnTo>
                    <a:pt x="5139" y="20419"/>
                  </a:lnTo>
                  <a:lnTo>
                    <a:pt x="5026" y="20527"/>
                  </a:lnTo>
                  <a:lnTo>
                    <a:pt x="4919" y="20635"/>
                  </a:lnTo>
                  <a:lnTo>
                    <a:pt x="4821" y="20752"/>
                  </a:lnTo>
                  <a:lnTo>
                    <a:pt x="4742" y="20870"/>
                  </a:lnTo>
                  <a:lnTo>
                    <a:pt x="4669" y="20983"/>
                  </a:lnTo>
                  <a:lnTo>
                    <a:pt x="4639" y="21046"/>
                  </a:lnTo>
                  <a:lnTo>
                    <a:pt x="4610" y="21105"/>
                  </a:lnTo>
                  <a:lnTo>
                    <a:pt x="4586" y="21169"/>
                  </a:lnTo>
                  <a:lnTo>
                    <a:pt x="4561" y="21228"/>
                  </a:lnTo>
                  <a:lnTo>
                    <a:pt x="4541" y="21286"/>
                  </a:lnTo>
                  <a:lnTo>
                    <a:pt x="4527" y="21355"/>
                  </a:lnTo>
                  <a:lnTo>
                    <a:pt x="4517" y="21414"/>
                  </a:lnTo>
                  <a:lnTo>
                    <a:pt x="4507" y="21477"/>
                  </a:lnTo>
                  <a:lnTo>
                    <a:pt x="4502" y="21541"/>
                  </a:lnTo>
                  <a:lnTo>
                    <a:pt x="4502" y="21600"/>
                  </a:lnTo>
                  <a:lnTo>
                    <a:pt x="17103" y="21600"/>
                  </a:lnTo>
                  <a:lnTo>
                    <a:pt x="17103" y="21541"/>
                  </a:lnTo>
                  <a:lnTo>
                    <a:pt x="17098" y="21477"/>
                  </a:lnTo>
                  <a:lnTo>
                    <a:pt x="17088" y="21414"/>
                  </a:lnTo>
                  <a:lnTo>
                    <a:pt x="17078" y="21355"/>
                  </a:lnTo>
                  <a:lnTo>
                    <a:pt x="17059" y="21286"/>
                  </a:lnTo>
                  <a:lnTo>
                    <a:pt x="17019" y="21169"/>
                  </a:lnTo>
                  <a:lnTo>
                    <a:pt x="16995" y="21105"/>
                  </a:lnTo>
                  <a:lnTo>
                    <a:pt x="16965" y="21046"/>
                  </a:lnTo>
                  <a:lnTo>
                    <a:pt x="16936" y="20983"/>
                  </a:lnTo>
                  <a:lnTo>
                    <a:pt x="16867" y="20870"/>
                  </a:lnTo>
                  <a:lnTo>
                    <a:pt x="16784" y="20752"/>
                  </a:lnTo>
                  <a:lnTo>
                    <a:pt x="16686" y="20635"/>
                  </a:lnTo>
                  <a:lnTo>
                    <a:pt x="16578" y="20527"/>
                  </a:lnTo>
                  <a:lnTo>
                    <a:pt x="16466" y="20419"/>
                  </a:lnTo>
                  <a:lnTo>
                    <a:pt x="16333" y="20316"/>
                  </a:lnTo>
                  <a:lnTo>
                    <a:pt x="16196" y="20208"/>
                  </a:lnTo>
                  <a:lnTo>
                    <a:pt x="16049" y="20110"/>
                  </a:lnTo>
                  <a:lnTo>
                    <a:pt x="15893" y="20017"/>
                  </a:lnTo>
                  <a:lnTo>
                    <a:pt x="15726" y="19919"/>
                  </a:lnTo>
                  <a:lnTo>
                    <a:pt x="15545" y="19826"/>
                  </a:lnTo>
                  <a:lnTo>
                    <a:pt x="15363" y="19743"/>
                  </a:lnTo>
                  <a:lnTo>
                    <a:pt x="15168" y="19660"/>
                  </a:lnTo>
                  <a:lnTo>
                    <a:pt x="14962" y="19576"/>
                  </a:lnTo>
                  <a:lnTo>
                    <a:pt x="14751" y="19503"/>
                  </a:lnTo>
                  <a:lnTo>
                    <a:pt x="14531" y="19429"/>
                  </a:lnTo>
                  <a:lnTo>
                    <a:pt x="14310" y="19361"/>
                  </a:lnTo>
                  <a:lnTo>
                    <a:pt x="14075" y="19302"/>
                  </a:lnTo>
                  <a:lnTo>
                    <a:pt x="13830" y="19238"/>
                  </a:lnTo>
                  <a:lnTo>
                    <a:pt x="13585" y="19184"/>
                  </a:lnTo>
                  <a:lnTo>
                    <a:pt x="13335" y="19130"/>
                  </a:lnTo>
                  <a:lnTo>
                    <a:pt x="13076" y="19086"/>
                  </a:lnTo>
                  <a:lnTo>
                    <a:pt x="12811" y="19047"/>
                  </a:lnTo>
                  <a:lnTo>
                    <a:pt x="12537" y="19013"/>
                  </a:lnTo>
                  <a:lnTo>
                    <a:pt x="12267" y="18978"/>
                  </a:lnTo>
                  <a:lnTo>
                    <a:pt x="11988" y="18954"/>
                  </a:lnTo>
                  <a:lnTo>
                    <a:pt x="11704" y="18934"/>
                  </a:lnTo>
                  <a:lnTo>
                    <a:pt x="11704" y="12491"/>
                  </a:lnTo>
                  <a:lnTo>
                    <a:pt x="11924" y="12437"/>
                  </a:lnTo>
                  <a:lnTo>
                    <a:pt x="12135" y="12373"/>
                  </a:lnTo>
                  <a:lnTo>
                    <a:pt x="12566" y="12206"/>
                  </a:lnTo>
                  <a:lnTo>
                    <a:pt x="12772" y="12108"/>
                  </a:lnTo>
                  <a:lnTo>
                    <a:pt x="12978" y="12001"/>
                  </a:lnTo>
                  <a:lnTo>
                    <a:pt x="13174" y="11883"/>
                  </a:lnTo>
                  <a:lnTo>
                    <a:pt x="13374" y="11756"/>
                  </a:lnTo>
                  <a:lnTo>
                    <a:pt x="13566" y="11613"/>
                  </a:lnTo>
                  <a:lnTo>
                    <a:pt x="13761" y="11471"/>
                  </a:lnTo>
                  <a:lnTo>
                    <a:pt x="13943" y="11319"/>
                  </a:lnTo>
                  <a:lnTo>
                    <a:pt x="14129" y="11153"/>
                  </a:lnTo>
                  <a:lnTo>
                    <a:pt x="14310" y="10986"/>
                  </a:lnTo>
                  <a:lnTo>
                    <a:pt x="14482" y="10805"/>
                  </a:lnTo>
                  <a:lnTo>
                    <a:pt x="14658" y="10619"/>
                  </a:lnTo>
                  <a:lnTo>
                    <a:pt x="14820" y="10423"/>
                  </a:lnTo>
                  <a:close/>
                  <a:moveTo>
                    <a:pt x="17103" y="3876"/>
                  </a:moveTo>
                  <a:lnTo>
                    <a:pt x="17103" y="1798"/>
                  </a:lnTo>
                  <a:lnTo>
                    <a:pt x="20703" y="1798"/>
                  </a:lnTo>
                  <a:lnTo>
                    <a:pt x="20703" y="1975"/>
                  </a:lnTo>
                  <a:lnTo>
                    <a:pt x="20699" y="2161"/>
                  </a:lnTo>
                  <a:lnTo>
                    <a:pt x="20689" y="2362"/>
                  </a:lnTo>
                  <a:lnTo>
                    <a:pt x="20674" y="2573"/>
                  </a:lnTo>
                  <a:lnTo>
                    <a:pt x="20654" y="2793"/>
                  </a:lnTo>
                  <a:lnTo>
                    <a:pt x="20630" y="3023"/>
                  </a:lnTo>
                  <a:lnTo>
                    <a:pt x="20601" y="3259"/>
                  </a:lnTo>
                  <a:lnTo>
                    <a:pt x="20566" y="3509"/>
                  </a:lnTo>
                  <a:lnTo>
                    <a:pt x="20517" y="3758"/>
                  </a:lnTo>
                  <a:lnTo>
                    <a:pt x="20463" y="4013"/>
                  </a:lnTo>
                  <a:lnTo>
                    <a:pt x="20405" y="4278"/>
                  </a:lnTo>
                  <a:lnTo>
                    <a:pt x="20341" y="4542"/>
                  </a:lnTo>
                  <a:lnTo>
                    <a:pt x="20263" y="4812"/>
                  </a:lnTo>
                  <a:lnTo>
                    <a:pt x="20169" y="5081"/>
                  </a:lnTo>
                  <a:lnTo>
                    <a:pt x="20071" y="5346"/>
                  </a:lnTo>
                  <a:lnTo>
                    <a:pt x="19964" y="5616"/>
                  </a:lnTo>
                  <a:lnTo>
                    <a:pt x="19841" y="5885"/>
                  </a:lnTo>
                  <a:lnTo>
                    <a:pt x="19709" y="6150"/>
                  </a:lnTo>
                  <a:lnTo>
                    <a:pt x="19640" y="6277"/>
                  </a:lnTo>
                  <a:lnTo>
                    <a:pt x="19567" y="6405"/>
                  </a:lnTo>
                  <a:lnTo>
                    <a:pt x="19484" y="6537"/>
                  </a:lnTo>
                  <a:lnTo>
                    <a:pt x="19405" y="6664"/>
                  </a:lnTo>
                  <a:lnTo>
                    <a:pt x="19322" y="6787"/>
                  </a:lnTo>
                  <a:lnTo>
                    <a:pt x="19234" y="6919"/>
                  </a:lnTo>
                  <a:lnTo>
                    <a:pt x="19141" y="7037"/>
                  </a:lnTo>
                  <a:lnTo>
                    <a:pt x="19043" y="7164"/>
                  </a:lnTo>
                  <a:lnTo>
                    <a:pt x="18847" y="7399"/>
                  </a:lnTo>
                  <a:lnTo>
                    <a:pt x="18734" y="7517"/>
                  </a:lnTo>
                  <a:lnTo>
                    <a:pt x="18626" y="7630"/>
                  </a:lnTo>
                  <a:lnTo>
                    <a:pt x="18514" y="7737"/>
                  </a:lnTo>
                  <a:lnTo>
                    <a:pt x="18391" y="7850"/>
                  </a:lnTo>
                  <a:lnTo>
                    <a:pt x="18269" y="7953"/>
                  </a:lnTo>
                  <a:lnTo>
                    <a:pt x="18141" y="8056"/>
                  </a:lnTo>
                  <a:lnTo>
                    <a:pt x="18009" y="8154"/>
                  </a:lnTo>
                  <a:lnTo>
                    <a:pt x="17877" y="8257"/>
                  </a:lnTo>
                  <a:lnTo>
                    <a:pt x="17730" y="8350"/>
                  </a:lnTo>
                  <a:lnTo>
                    <a:pt x="17588" y="8438"/>
                  </a:lnTo>
                  <a:lnTo>
                    <a:pt x="17441" y="8526"/>
                  </a:lnTo>
                  <a:lnTo>
                    <a:pt x="17284" y="8615"/>
                  </a:lnTo>
                  <a:lnTo>
                    <a:pt x="17127" y="8698"/>
                  </a:lnTo>
                  <a:lnTo>
                    <a:pt x="16794" y="8845"/>
                  </a:lnTo>
                  <a:lnTo>
                    <a:pt x="16618" y="8918"/>
                  </a:lnTo>
                  <a:lnTo>
                    <a:pt x="16446" y="8982"/>
                  </a:lnTo>
                  <a:lnTo>
                    <a:pt x="16260" y="9046"/>
                  </a:lnTo>
                  <a:lnTo>
                    <a:pt x="15638" y="9242"/>
                  </a:lnTo>
                  <a:lnTo>
                    <a:pt x="15809" y="8943"/>
                  </a:lnTo>
                  <a:lnTo>
                    <a:pt x="15961" y="8639"/>
                  </a:lnTo>
                  <a:lnTo>
                    <a:pt x="16113" y="8330"/>
                  </a:lnTo>
                  <a:lnTo>
                    <a:pt x="16250" y="8012"/>
                  </a:lnTo>
                  <a:lnTo>
                    <a:pt x="16387" y="7688"/>
                  </a:lnTo>
                  <a:lnTo>
                    <a:pt x="16505" y="7355"/>
                  </a:lnTo>
                  <a:lnTo>
                    <a:pt x="16613" y="7022"/>
                  </a:lnTo>
                  <a:lnTo>
                    <a:pt x="16711" y="6684"/>
                  </a:lnTo>
                  <a:lnTo>
                    <a:pt x="16804" y="6341"/>
                  </a:lnTo>
                  <a:lnTo>
                    <a:pt x="16882" y="5993"/>
                  </a:lnTo>
                  <a:lnTo>
                    <a:pt x="16946" y="5645"/>
                  </a:lnTo>
                  <a:lnTo>
                    <a:pt x="17000" y="5292"/>
                  </a:lnTo>
                  <a:lnTo>
                    <a:pt x="17024" y="5116"/>
                  </a:lnTo>
                  <a:lnTo>
                    <a:pt x="17044" y="4939"/>
                  </a:lnTo>
                  <a:lnTo>
                    <a:pt x="17059" y="4763"/>
                  </a:lnTo>
                  <a:lnTo>
                    <a:pt x="17078" y="4587"/>
                  </a:lnTo>
                  <a:lnTo>
                    <a:pt x="17088" y="4410"/>
                  </a:lnTo>
                  <a:lnTo>
                    <a:pt x="17098" y="4229"/>
                  </a:lnTo>
                  <a:lnTo>
                    <a:pt x="17103" y="4057"/>
                  </a:lnTo>
                  <a:lnTo>
                    <a:pt x="17103" y="3876"/>
                  </a:lnTo>
                  <a:close/>
                  <a:moveTo>
                    <a:pt x="5345" y="9046"/>
                  </a:moveTo>
                  <a:lnTo>
                    <a:pt x="5159" y="8982"/>
                  </a:lnTo>
                  <a:lnTo>
                    <a:pt x="4982" y="8918"/>
                  </a:lnTo>
                  <a:lnTo>
                    <a:pt x="4806" y="8845"/>
                  </a:lnTo>
                  <a:lnTo>
                    <a:pt x="4639" y="8776"/>
                  </a:lnTo>
                  <a:lnTo>
                    <a:pt x="4473" y="8698"/>
                  </a:lnTo>
                  <a:lnTo>
                    <a:pt x="4316" y="8619"/>
                  </a:lnTo>
                  <a:lnTo>
                    <a:pt x="4159" y="8531"/>
                  </a:lnTo>
                  <a:lnTo>
                    <a:pt x="3865" y="8355"/>
                  </a:lnTo>
                  <a:lnTo>
                    <a:pt x="3723" y="8262"/>
                  </a:lnTo>
                  <a:lnTo>
                    <a:pt x="3591" y="8159"/>
                  </a:lnTo>
                  <a:lnTo>
                    <a:pt x="3454" y="8061"/>
                  </a:lnTo>
                  <a:lnTo>
                    <a:pt x="3209" y="7855"/>
                  </a:lnTo>
                  <a:lnTo>
                    <a:pt x="3086" y="7742"/>
                  </a:lnTo>
                  <a:lnTo>
                    <a:pt x="2974" y="7634"/>
                  </a:lnTo>
                  <a:lnTo>
                    <a:pt x="2866" y="7522"/>
                  </a:lnTo>
                  <a:lnTo>
                    <a:pt x="2753" y="7404"/>
                  </a:lnTo>
                  <a:lnTo>
                    <a:pt x="2650" y="7287"/>
                  </a:lnTo>
                  <a:lnTo>
                    <a:pt x="2552" y="7169"/>
                  </a:lnTo>
                  <a:lnTo>
                    <a:pt x="2454" y="7046"/>
                  </a:lnTo>
                  <a:lnTo>
                    <a:pt x="2366" y="6924"/>
                  </a:lnTo>
                  <a:lnTo>
                    <a:pt x="2278" y="6797"/>
                  </a:lnTo>
                  <a:lnTo>
                    <a:pt x="2195" y="6669"/>
                  </a:lnTo>
                  <a:lnTo>
                    <a:pt x="2111" y="6547"/>
                  </a:lnTo>
                  <a:lnTo>
                    <a:pt x="2033" y="6414"/>
                  </a:lnTo>
                  <a:lnTo>
                    <a:pt x="1960" y="6287"/>
                  </a:lnTo>
                  <a:lnTo>
                    <a:pt x="1754" y="5890"/>
                  </a:lnTo>
                  <a:lnTo>
                    <a:pt x="1636" y="5621"/>
                  </a:lnTo>
                  <a:lnTo>
                    <a:pt x="1529" y="5351"/>
                  </a:lnTo>
                  <a:lnTo>
                    <a:pt x="1426" y="5086"/>
                  </a:lnTo>
                  <a:lnTo>
                    <a:pt x="1337" y="4817"/>
                  </a:lnTo>
                  <a:lnTo>
                    <a:pt x="1264" y="4547"/>
                  </a:lnTo>
                  <a:lnTo>
                    <a:pt x="1195" y="4283"/>
                  </a:lnTo>
                  <a:lnTo>
                    <a:pt x="1137" y="4018"/>
                  </a:lnTo>
                  <a:lnTo>
                    <a:pt x="1083" y="3763"/>
                  </a:lnTo>
                  <a:lnTo>
                    <a:pt x="1039" y="3509"/>
                  </a:lnTo>
                  <a:lnTo>
                    <a:pt x="999" y="3264"/>
                  </a:lnTo>
                  <a:lnTo>
                    <a:pt x="970" y="3028"/>
                  </a:lnTo>
                  <a:lnTo>
                    <a:pt x="950" y="2793"/>
                  </a:lnTo>
                  <a:lnTo>
                    <a:pt x="931" y="2573"/>
                  </a:lnTo>
                  <a:lnTo>
                    <a:pt x="916" y="2362"/>
                  </a:lnTo>
                  <a:lnTo>
                    <a:pt x="906" y="2161"/>
                  </a:lnTo>
                  <a:lnTo>
                    <a:pt x="901" y="1980"/>
                  </a:lnTo>
                  <a:lnTo>
                    <a:pt x="901" y="1798"/>
                  </a:lnTo>
                  <a:lnTo>
                    <a:pt x="4502" y="1798"/>
                  </a:lnTo>
                  <a:lnTo>
                    <a:pt x="4502" y="4057"/>
                  </a:lnTo>
                  <a:lnTo>
                    <a:pt x="4507" y="4229"/>
                  </a:lnTo>
                  <a:lnTo>
                    <a:pt x="4517" y="4410"/>
                  </a:lnTo>
                  <a:lnTo>
                    <a:pt x="4527" y="4587"/>
                  </a:lnTo>
                  <a:lnTo>
                    <a:pt x="4556" y="4939"/>
                  </a:lnTo>
                  <a:lnTo>
                    <a:pt x="4605" y="5292"/>
                  </a:lnTo>
                  <a:lnTo>
                    <a:pt x="4659" y="5640"/>
                  </a:lnTo>
                  <a:lnTo>
                    <a:pt x="4723" y="5993"/>
                  </a:lnTo>
                  <a:lnTo>
                    <a:pt x="4801" y="6336"/>
                  </a:lnTo>
                  <a:lnTo>
                    <a:pt x="4889" y="6679"/>
                  </a:lnTo>
                  <a:lnTo>
                    <a:pt x="4992" y="7017"/>
                  </a:lnTo>
                  <a:lnTo>
                    <a:pt x="5100" y="7355"/>
                  </a:lnTo>
                  <a:lnTo>
                    <a:pt x="5218" y="7683"/>
                  </a:lnTo>
                  <a:lnTo>
                    <a:pt x="5350" y="8007"/>
                  </a:lnTo>
                  <a:lnTo>
                    <a:pt x="5487" y="8325"/>
                  </a:lnTo>
                  <a:lnTo>
                    <a:pt x="5639" y="8639"/>
                  </a:lnTo>
                  <a:lnTo>
                    <a:pt x="5796" y="8943"/>
                  </a:lnTo>
                  <a:lnTo>
                    <a:pt x="5962" y="9237"/>
                  </a:lnTo>
                  <a:lnTo>
                    <a:pt x="5345" y="9046"/>
                  </a:lnTo>
                  <a:close/>
                  <a:moveTo>
                    <a:pt x="10802" y="7968"/>
                  </a:moveTo>
                  <a:lnTo>
                    <a:pt x="8020" y="9898"/>
                  </a:lnTo>
                  <a:lnTo>
                    <a:pt x="9000" y="6659"/>
                  </a:lnTo>
                  <a:lnTo>
                    <a:pt x="6305" y="4606"/>
                  </a:lnTo>
                  <a:lnTo>
                    <a:pt x="9690" y="4542"/>
                  </a:lnTo>
                  <a:lnTo>
                    <a:pt x="10802" y="1343"/>
                  </a:lnTo>
                  <a:lnTo>
                    <a:pt x="11919" y="4542"/>
                  </a:lnTo>
                  <a:lnTo>
                    <a:pt x="15300" y="4606"/>
                  </a:lnTo>
                  <a:lnTo>
                    <a:pt x="12605" y="6659"/>
                  </a:lnTo>
                  <a:lnTo>
                    <a:pt x="13580" y="9898"/>
                  </a:lnTo>
                  <a:lnTo>
                    <a:pt x="10802" y="7968"/>
                  </a:lnTo>
                  <a:close/>
                </a:path>
              </a:pathLst>
            </a:custGeom>
            <a:solidFill>
              <a:srgbClr val="44964D"/>
            </a:solidFill>
            <a:ln w="12700" cap="flat">
              <a:noFill/>
              <a:miter lim="400000"/>
            </a:ln>
            <a:effectLst/>
          </p:spPr>
          <p:txBody>
            <a:bodyPr wrap="square" lIns="45718" tIns="45718" rIns="45718" bIns="45718" numCol="1" anchor="ctr">
              <a:noAutofit/>
            </a:bodyPr>
            <a:lstStyle/>
            <a:p>
              <a:pPr algn="ctr">
                <a:defRPr>
                  <a:solidFill>
                    <a:srgbClr val="FFFFFF"/>
                  </a:solidFill>
                </a:defRPr>
              </a:pPr>
            </a:p>
          </p:txBody>
        </p:sp>
      </p:grpSp>
      <p:grpSp>
        <p:nvGrpSpPr>
          <p:cNvPr id="597" name="矩形 10"/>
          <p:cNvGrpSpPr/>
          <p:nvPr/>
        </p:nvGrpSpPr>
        <p:grpSpPr>
          <a:xfrm>
            <a:off x="3416420" y="493548"/>
            <a:ext cx="924716" cy="1008090"/>
            <a:chOff x="0" y="-1"/>
            <a:chExt cx="924714" cy="1008088"/>
          </a:xfrm>
        </p:grpSpPr>
        <p:sp>
          <p:nvSpPr>
            <p:cNvPr id="595" name="形状"/>
            <p:cNvSpPr/>
            <p:nvPr/>
          </p:nvSpPr>
          <p:spPr>
            <a:xfrm>
              <a:off x="-1" y="-2"/>
              <a:ext cx="924717" cy="1008090"/>
            </a:xfrm>
            <a:custGeom>
              <a:avLst/>
              <a:gdLst/>
              <a:ahLst/>
              <a:cxnLst>
                <a:cxn ang="0">
                  <a:pos x="wd2" y="hd2"/>
                </a:cxn>
                <a:cxn ang="5400000">
                  <a:pos x="wd2" y="hd2"/>
                </a:cxn>
                <a:cxn ang="10800000">
                  <a:pos x="wd2" y="hd2"/>
                </a:cxn>
                <a:cxn ang="16200000">
                  <a:pos x="wd2" y="hd2"/>
                </a:cxn>
              </a:cxnLst>
              <a:rect l="0" t="0" r="r" b="b"/>
              <a:pathLst>
                <a:path w="21593" h="21214" fill="norm" stroke="1" extrusionOk="0">
                  <a:moveTo>
                    <a:pt x="10807" y="0"/>
                  </a:moveTo>
                  <a:cubicBezTo>
                    <a:pt x="11320" y="0"/>
                    <a:pt x="12171" y="358"/>
                    <a:pt x="12522" y="483"/>
                  </a:cubicBezTo>
                  <a:lnTo>
                    <a:pt x="19957" y="4246"/>
                  </a:lnTo>
                  <a:cubicBezTo>
                    <a:pt x="20065" y="4340"/>
                    <a:pt x="20390" y="4487"/>
                    <a:pt x="20466" y="4572"/>
                  </a:cubicBezTo>
                  <a:cubicBezTo>
                    <a:pt x="21255" y="5084"/>
                    <a:pt x="21519" y="5370"/>
                    <a:pt x="21570" y="6471"/>
                  </a:cubicBezTo>
                  <a:cubicBezTo>
                    <a:pt x="21600" y="6489"/>
                    <a:pt x="21559" y="7732"/>
                    <a:pt x="21593" y="7748"/>
                  </a:cubicBezTo>
                  <a:cubicBezTo>
                    <a:pt x="21596" y="8402"/>
                    <a:pt x="21526" y="13519"/>
                    <a:pt x="21525" y="14213"/>
                  </a:cubicBezTo>
                  <a:cubicBezTo>
                    <a:pt x="21523" y="14468"/>
                    <a:pt x="21542" y="14702"/>
                    <a:pt x="21540" y="14957"/>
                  </a:cubicBezTo>
                  <a:cubicBezTo>
                    <a:pt x="21465" y="16352"/>
                    <a:pt x="21485" y="16653"/>
                    <a:pt x="20296" y="17168"/>
                  </a:cubicBezTo>
                  <a:cubicBezTo>
                    <a:pt x="20324" y="17162"/>
                    <a:pt x="20885" y="16894"/>
                    <a:pt x="19417" y="17655"/>
                  </a:cubicBezTo>
                  <a:cubicBezTo>
                    <a:pt x="18238" y="18268"/>
                    <a:pt x="16305" y="19131"/>
                    <a:pt x="13101" y="20649"/>
                  </a:cubicBezTo>
                  <a:cubicBezTo>
                    <a:pt x="11624" y="21221"/>
                    <a:pt x="10493" y="21600"/>
                    <a:pt x="8315" y="20564"/>
                  </a:cubicBezTo>
                  <a:cubicBezTo>
                    <a:pt x="5931" y="19401"/>
                    <a:pt x="3990" y="18516"/>
                    <a:pt x="1559" y="17268"/>
                  </a:cubicBezTo>
                  <a:cubicBezTo>
                    <a:pt x="1063" y="16971"/>
                    <a:pt x="1010" y="16955"/>
                    <a:pt x="652" y="16655"/>
                  </a:cubicBezTo>
                  <a:cubicBezTo>
                    <a:pt x="155" y="16265"/>
                    <a:pt x="1" y="15741"/>
                    <a:pt x="11" y="14889"/>
                  </a:cubicBezTo>
                  <a:cubicBezTo>
                    <a:pt x="7" y="14756"/>
                    <a:pt x="4" y="14623"/>
                    <a:pt x="0" y="14490"/>
                  </a:cubicBezTo>
                  <a:lnTo>
                    <a:pt x="41" y="6901"/>
                  </a:lnTo>
                  <a:cubicBezTo>
                    <a:pt x="41" y="6735"/>
                    <a:pt x="41" y="6568"/>
                    <a:pt x="41" y="6401"/>
                  </a:cubicBezTo>
                  <a:cubicBezTo>
                    <a:pt x="46" y="5443"/>
                    <a:pt x="244" y="5187"/>
                    <a:pt x="1244" y="4518"/>
                  </a:cubicBezTo>
                  <a:lnTo>
                    <a:pt x="1758" y="4211"/>
                  </a:lnTo>
                  <a:lnTo>
                    <a:pt x="8955" y="568"/>
                  </a:lnTo>
                  <a:cubicBezTo>
                    <a:pt x="9636" y="186"/>
                    <a:pt x="10151" y="0"/>
                    <a:pt x="10807" y="0"/>
                  </a:cubicBezTo>
                  <a:close/>
                </a:path>
              </a:pathLst>
            </a:custGeom>
            <a:gradFill flip="none" rotWithShape="1">
              <a:gsLst>
                <a:gs pos="0">
                  <a:srgbClr val="37AAFF"/>
                </a:gs>
                <a:gs pos="50000">
                  <a:schemeClr val="accent1"/>
                </a:gs>
                <a:gs pos="100000">
                  <a:srgbClr val="004C84"/>
                </a:gs>
              </a:gsLst>
              <a:lin ang="18900000" scaled="0"/>
            </a:gradFill>
            <a:ln w="15875" cap="flat">
              <a:solidFill>
                <a:srgbClr val="37AAFF"/>
              </a:solidFill>
              <a:prstDash val="solid"/>
              <a:round/>
            </a:ln>
            <a:effectLst/>
          </p:spPr>
          <p:txBody>
            <a:bodyPr wrap="square" lIns="45718" tIns="45718" rIns="45718" bIns="45718" numCol="1" anchor="ctr">
              <a:noAutofit/>
            </a:bodyPr>
            <a:lstStyle/>
            <a:p>
              <a:pPr algn="ctr">
                <a:defRPr sz="2800">
                  <a:solidFill>
                    <a:srgbClr val="FFFFFF"/>
                  </a:solidFill>
                  <a:latin typeface="Impact"/>
                  <a:ea typeface="Impact"/>
                  <a:cs typeface="Impact"/>
                  <a:sym typeface="Impact"/>
                </a:defRPr>
              </a:pPr>
            </a:p>
          </p:txBody>
        </p:sp>
        <p:sp>
          <p:nvSpPr>
            <p:cNvPr id="596" name="04"/>
            <p:cNvSpPr txBox="1"/>
            <p:nvPr/>
          </p:nvSpPr>
          <p:spPr>
            <a:xfrm>
              <a:off x="-1" y="178936"/>
              <a:ext cx="924712" cy="6502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sz="3600">
                  <a:solidFill>
                    <a:srgbClr val="FFFFFF"/>
                  </a:solidFill>
                  <a:latin typeface="Impact"/>
                  <a:ea typeface="Impact"/>
                  <a:cs typeface="Impact"/>
                  <a:sym typeface="Impact"/>
                </a:defRPr>
              </a:lvl1pPr>
            </a:lstStyle>
            <a:p>
              <a:pPr/>
              <a:r>
                <a:t>05</a:t>
              </a:r>
            </a:p>
          </p:txBody>
        </p:sp>
      </p:grpSp>
      <p:pic>
        <p:nvPicPr>
          <p:cNvPr id="598" name="手" descr="手"/>
          <p:cNvPicPr>
            <a:picLocks noChangeAspect="1"/>
          </p:cNvPicPr>
          <p:nvPr/>
        </p:nvPicPr>
        <p:blipFill>
          <a:blip r:embed="rId2">
            <a:extLst/>
          </a:blip>
          <a:stretch>
            <a:fillRect/>
          </a:stretch>
        </p:blipFill>
        <p:spPr>
          <a:xfrm>
            <a:off x="3573969" y="976799"/>
            <a:ext cx="1549213" cy="4424804"/>
          </a:xfrm>
          <a:prstGeom prst="rect">
            <a:avLst/>
          </a:prstGeom>
          <a:ln w="12700">
            <a:miter lim="400000"/>
          </a:ln>
        </p:spPr>
      </p:pic>
      <p:sp>
        <p:nvSpPr>
          <p:cNvPr id="599" name="TextBox 26"/>
          <p:cNvSpPr txBox="1"/>
          <p:nvPr/>
        </p:nvSpPr>
        <p:spPr>
          <a:xfrm>
            <a:off x="1460420" y="2741440"/>
            <a:ext cx="6584985" cy="635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1" sz="3600">
                <a:solidFill>
                  <a:srgbClr val="404040"/>
                </a:solidFill>
                <a:latin typeface="微软雅黑"/>
                <a:ea typeface="微软雅黑"/>
                <a:cs typeface="微软雅黑"/>
                <a:sym typeface="微软雅黑"/>
              </a:defRPr>
            </a:lvl1pPr>
          </a:lstStyle>
          <a:p>
            <a:pPr/>
            <a:r>
              <a:t>合作客户</a:t>
            </a:r>
          </a:p>
        </p:txBody>
      </p:sp>
    </p:spTree>
  </p:cSld>
  <p:clrMapOvr>
    <a:masterClrMapping/>
  </p:clrMapOvr>
  <mc:AlternateContent xmlns:mc="http://schemas.openxmlformats.org/markup-compatibility/2006">
    <mc:Choice xmlns:p14="http://schemas.microsoft.com/office/powerpoint/2010/main" Requires="p14">
      <p:transition spd="slow" advClick="0" advTm="11000"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598"/>
                                        </p:tgtEl>
                                        <p:attrNameLst>
                                          <p:attrName>style.visibility</p:attrName>
                                        </p:attrNameLst>
                                      </p:cBhvr>
                                      <p:to>
                                        <p:strVal val="visible"/>
                                      </p:to>
                                    </p:set>
                                    <p:anim calcmode="lin" valueType="num">
                                      <p:cBhvr>
                                        <p:cTn id="7" dur="1000" fill="hold"/>
                                        <p:tgtEl>
                                          <p:spTgt spid="598"/>
                                        </p:tgtEl>
                                        <p:attrNameLst>
                                          <p:attrName>ppt_x</p:attrName>
                                        </p:attrNameLst>
                                      </p:cBhvr>
                                      <p:tavLst>
                                        <p:tav tm="0">
                                          <p:val>
                                            <p:strVal val="#ppt_x"/>
                                          </p:val>
                                        </p:tav>
                                        <p:tav tm="100000">
                                          <p:val>
                                            <p:strVal val="#ppt_x"/>
                                          </p:val>
                                        </p:tav>
                                      </p:tavLst>
                                    </p:anim>
                                    <p:anim calcmode="lin" valueType="num">
                                      <p:cBhvr>
                                        <p:cTn id="8" dur="1000" fill="hold"/>
                                        <p:tgtEl>
                                          <p:spTgt spid="59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Class="entr" nodeType="afterEffect" presetSubtype="16" presetID="23" grpId="2" fill="hold">
                                  <p:stCondLst>
                                    <p:cond delay="1500"/>
                                  </p:stCondLst>
                                  <p:iterate type="el" backwards="0">
                                    <p:tmAbs val="0"/>
                                  </p:iterate>
                                  <p:childTnLst>
                                    <p:set>
                                      <p:cBhvr>
                                        <p:cTn id="11" fill="hold"/>
                                        <p:tgtEl>
                                          <p:spTgt spid="578"/>
                                        </p:tgtEl>
                                        <p:attrNameLst>
                                          <p:attrName>style.visibility</p:attrName>
                                        </p:attrNameLst>
                                      </p:cBhvr>
                                      <p:to>
                                        <p:strVal val="visible"/>
                                      </p:to>
                                    </p:set>
                                    <p:anim calcmode="lin" valueType="num">
                                      <p:cBhvr>
                                        <p:cTn id="12" dur="250" fill="hold"/>
                                        <p:tgtEl>
                                          <p:spTgt spid="578"/>
                                        </p:tgtEl>
                                        <p:attrNameLst>
                                          <p:attrName>ppt_w</p:attrName>
                                        </p:attrNameLst>
                                      </p:cBhvr>
                                      <p:tavLst>
                                        <p:tav tm="0">
                                          <p:val>
                                            <p:fltVal val="0"/>
                                          </p:val>
                                        </p:tav>
                                        <p:tav tm="100000">
                                          <p:val>
                                            <p:strVal val="#ppt_w"/>
                                          </p:val>
                                        </p:tav>
                                      </p:tavLst>
                                    </p:anim>
                                    <p:anim calcmode="lin" valueType="num">
                                      <p:cBhvr>
                                        <p:cTn id="13" dur="250" fill="hold"/>
                                        <p:tgtEl>
                                          <p:spTgt spid="578"/>
                                        </p:tgtEl>
                                        <p:attrNameLst>
                                          <p:attrName>ppt_h</p:attrName>
                                        </p:attrNameLst>
                                      </p:cBhvr>
                                      <p:tavLst>
                                        <p:tav tm="0">
                                          <p:val>
                                            <p:fltVal val="0"/>
                                          </p:val>
                                        </p:tav>
                                        <p:tav tm="100000">
                                          <p:val>
                                            <p:strVal val="#ppt_h"/>
                                          </p:val>
                                        </p:tav>
                                      </p:tavLst>
                                    </p:anim>
                                  </p:childTnLst>
                                </p:cTn>
                              </p:par>
                            </p:childTnLst>
                          </p:cTn>
                        </p:par>
                        <p:par>
                          <p:cTn id="14" fill="hold">
                            <p:stCondLst>
                              <p:cond delay="2750"/>
                            </p:stCondLst>
                            <p:childTnLst>
                              <p:par>
                                <p:cTn id="15" presetClass="entr" nodeType="afterEffect" presetID="9" grpId="3" fill="hold">
                                  <p:stCondLst>
                                    <p:cond delay="1250"/>
                                  </p:stCondLst>
                                  <p:iterate type="el" backwards="0">
                                    <p:tmAbs val="0"/>
                                  </p:iterate>
                                  <p:childTnLst>
                                    <p:set>
                                      <p:cBhvr>
                                        <p:cTn id="16" fill="hold"/>
                                        <p:tgtEl>
                                          <p:spTgt spid="594"/>
                                        </p:tgtEl>
                                        <p:attrNameLst>
                                          <p:attrName>style.visibility</p:attrName>
                                        </p:attrNameLst>
                                      </p:cBhvr>
                                      <p:to>
                                        <p:strVal val="visible"/>
                                      </p:to>
                                    </p:set>
                                    <p:animEffect filter="dissolve" transition="in">
                                      <p:cBhvr>
                                        <p:cTn id="17" dur="250"/>
                                        <p:tgtEl>
                                          <p:spTgt spid="594"/>
                                        </p:tgtEl>
                                      </p:cBhvr>
                                    </p:animEffect>
                                  </p:childTnLst>
                                </p:cTn>
                              </p:par>
                            </p:childTnLst>
                          </p:cTn>
                        </p:par>
                        <p:par>
                          <p:cTn id="18" fill="hold">
                            <p:stCondLst>
                              <p:cond delay="0"/>
                            </p:stCondLst>
                            <p:childTnLst>
                              <p:par>
                                <p:cTn id="19" presetClass="path" nodeType="afterEffect" presetSubtype="0" presetID="-1" grpId="4" accel="50000" decel="50000" fill="hold">
                                  <p:stCondLst>
                                    <p:cond delay="0"/>
                                  </p:stCondLst>
                                  <p:childTnLst>
                                    <p:animMotion path="M 0.000000 0.000000 L -0.063020 -0.000622" origin="layout" pathEditMode="relative">
                                      <p:cBhvr>
                                        <p:cTn id="20" dur="1250" fill="hold"/>
                                        <p:tgtEl>
                                          <p:spTgt spid="594"/>
                                        </p:tgtEl>
                                        <p:attrNameLst>
                                          <p:attrName>ppt_x</p:attrName>
                                          <p:attrName>ppt_y</p:attrName>
                                        </p:attrNameLst>
                                      </p:cBhvr>
                                    </p:animMotion>
                                  </p:childTnLst>
                                </p:cTn>
                              </p:par>
                            </p:childTnLst>
                          </p:cTn>
                        </p:par>
                        <p:par>
                          <p:cTn id="21" fill="hold">
                            <p:stCondLst>
                              <p:cond delay="0"/>
                            </p:stCondLst>
                            <p:childTnLst>
                              <p:par>
                                <p:cTn id="22" presetClass="path" nodeType="afterEffect" presetSubtype="0" presetID="-1" grpId="5" accel="50000" decel="50000" fill="hold">
                                  <p:stCondLst>
                                    <p:cond delay="1250"/>
                                  </p:stCondLst>
                                  <p:childTnLst>
                                    <p:animMotion path="M 0.000000 0.000000 L 0.066835 -0.000930" origin="layout" pathEditMode="relative">
                                      <p:cBhvr>
                                        <p:cTn id="23" dur="1250" fill="hold"/>
                                        <p:tgtEl>
                                          <p:spTgt spid="598"/>
                                        </p:tgtEl>
                                        <p:attrNameLst>
                                          <p:attrName>ppt_x</p:attrName>
                                          <p:attrName>ppt_y</p:attrName>
                                        </p:attrNameLst>
                                      </p:cBhvr>
                                    </p:animMotion>
                                  </p:childTnLst>
                                </p:cTn>
                              </p:par>
                            </p:childTnLst>
                          </p:cTn>
                        </p:par>
                        <p:par>
                          <p:cTn id="24" fill="hold">
                            <p:stCondLst>
                              <p:cond delay="2500"/>
                            </p:stCondLst>
                            <p:childTnLst>
                              <p:par>
                                <p:cTn id="25" presetClass="exit" nodeType="afterEffect" presetSubtype="4" presetID="2" grpId="6" fill="hold">
                                  <p:stCondLst>
                                    <p:cond delay="0"/>
                                  </p:stCondLst>
                                  <p:iterate type="el" backwards="0">
                                    <p:tmAbs val="0"/>
                                  </p:iterate>
                                  <p:childTnLst>
                                    <p:anim calcmode="lin" valueType="num">
                                      <p:cBhvr>
                                        <p:cTn id="26" dur="500" fill="hold"/>
                                        <p:tgtEl>
                                          <p:spTgt spid="598"/>
                                        </p:tgtEl>
                                        <p:attrNameLst>
                                          <p:attrName>ppt_x</p:attrName>
                                        </p:attrNameLst>
                                      </p:cBhvr>
                                      <p:tavLst>
                                        <p:tav tm="0">
                                          <p:val>
                                            <p:strVal val="ppt_x"/>
                                          </p:val>
                                        </p:tav>
                                        <p:tav tm="100000">
                                          <p:val>
                                            <p:strVal val="ppt_x"/>
                                          </p:val>
                                        </p:tav>
                                      </p:tavLst>
                                    </p:anim>
                                    <p:anim calcmode="lin" valueType="num">
                                      <p:cBhvr>
                                        <p:cTn id="27" dur="500" fill="hold"/>
                                        <p:tgtEl>
                                          <p:spTgt spid="598"/>
                                        </p:tgtEl>
                                        <p:attrNameLst>
                                          <p:attrName>ppt_y</p:attrName>
                                        </p:attrNameLst>
                                      </p:cBhvr>
                                      <p:tavLst>
                                        <p:tav tm="0">
                                          <p:val>
                                            <p:strVal val="ppt_y"/>
                                          </p:val>
                                        </p:tav>
                                        <p:tav tm="100000">
                                          <p:val>
                                            <p:strVal val="1+ppt_h/2"/>
                                          </p:val>
                                        </p:tav>
                                      </p:tavLst>
                                    </p:anim>
                                    <p:set>
                                      <p:cBhvr>
                                        <p:cTn id="28" fill="hold">
                                          <p:stCondLst>
                                            <p:cond delay="499"/>
                                          </p:stCondLst>
                                        </p:cTn>
                                        <p:tgtEl>
                                          <p:spTgt spid="598"/>
                                        </p:tgtEl>
                                        <p:attrNameLst>
                                          <p:attrName>style.visibility</p:attrName>
                                        </p:attrNameLst>
                                      </p:cBhvr>
                                      <p:to>
                                        <p:strVal val="hidden"/>
                                      </p:to>
                                    </p:set>
                                  </p:childTnLst>
                                </p:cTn>
                              </p:par>
                            </p:childTnLst>
                          </p:cTn>
                        </p:par>
                        <p:par>
                          <p:cTn id="29" fill="hold">
                            <p:stCondLst>
                              <p:cond delay="3000"/>
                            </p:stCondLst>
                            <p:childTnLst>
                              <p:par>
                                <p:cTn id="30" presetClass="entr" nodeType="afterEffect" presetSubtype="9" presetID="15" grpId="7" fill="hold">
                                  <p:stCondLst>
                                    <p:cond delay="0"/>
                                  </p:stCondLst>
                                  <p:iterate type="el" backwards="0">
                                    <p:tmAbs val="0"/>
                                  </p:iterate>
                                  <p:childTnLst>
                                    <p:set>
                                      <p:cBhvr>
                                        <p:cTn id="31" fill="hold"/>
                                        <p:tgtEl>
                                          <p:spTgt spid="597"/>
                                        </p:tgtEl>
                                        <p:attrNameLst>
                                          <p:attrName>style.visibility</p:attrName>
                                        </p:attrNameLst>
                                      </p:cBhvr>
                                      <p:to>
                                        <p:strVal val="visible"/>
                                      </p:to>
                                    </p:set>
                                    <p:anim calcmode="lin" valueType="num">
                                      <p:cBhvr>
                                        <p:cTn id="32" dur="500" fill="hold"/>
                                        <p:tgtEl>
                                          <p:spTgt spid="597"/>
                                        </p:tgtEl>
                                        <p:attrNameLst>
                                          <p:attrName>ppt_w</p:attrName>
                                        </p:attrNameLst>
                                      </p:cBhvr>
                                      <p:tavLst>
                                        <p:tav tm="0">
                                          <p:val>
                                            <p:fltVal val="0"/>
                                          </p:val>
                                        </p:tav>
                                        <p:tav tm="100000">
                                          <p:val>
                                            <p:strVal val="#ppt_w"/>
                                          </p:val>
                                        </p:tav>
                                      </p:tavLst>
                                    </p:anim>
                                    <p:anim calcmode="lin" valueType="num">
                                      <p:cBhvr>
                                        <p:cTn id="33" dur="500" fill="hold"/>
                                        <p:tgtEl>
                                          <p:spTgt spid="597"/>
                                        </p:tgtEl>
                                        <p:attrNameLst>
                                          <p:attrName>ppt_h</p:attrName>
                                        </p:attrNameLst>
                                      </p:cBhvr>
                                      <p:tavLst>
                                        <p:tav tm="0">
                                          <p:val>
                                            <p:fltVal val="0"/>
                                          </p:val>
                                        </p:tav>
                                        <p:tav tm="100000">
                                          <p:val>
                                            <p:strVal val="#ppt_h"/>
                                          </p:val>
                                        </p:tav>
                                      </p:tavLst>
                                    </p:anim>
                                    <p:anim calcmode="lin" valueType="num">
                                      <p:cBhvr>
                                        <p:cTn id="34" dur="500" fill="hold"/>
                                        <p:tgtEl>
                                          <p:spTgt spid="597"/>
                                        </p:tgtEl>
                                        <p:attrNameLst>
                                          <p:attrName>ppt_x</p:attrName>
                                        </p:attrNameLst>
                                      </p:cBhvr>
                                      <p:tavLst>
                                        <p:tav tm="0" fmla="#ppt_x+(cos(-2*pi*(1-$))*-#ppt_x-sin(-2*pi*(1-$))*(1-#ppt_y))*(1-$)">
                                          <p:val>
                                            <p:fltVal val="0"/>
                                          </p:val>
                                        </p:tav>
                                        <p:tav tm="100000">
                                          <p:val>
                                            <p:fltVal val="1"/>
                                          </p:val>
                                        </p:tav>
                                      </p:tavLst>
                                    </p:anim>
                                    <p:anim calcmode="lin" valueType="num">
                                      <p:cBhvr>
                                        <p:cTn id="35" dur="500" fill="hold"/>
                                        <p:tgtEl>
                                          <p:spTgt spid="597"/>
                                        </p:tgtEl>
                                        <p:attrNameLst>
                                          <p:attrName>ppt_y</p:attrName>
                                        </p:attrNameLst>
                                      </p:cBhvr>
                                      <p:tavLst>
                                        <p:tav tm="0" fmla="#ppt_y+(sin(-2*pi*(1-$))*-#ppt_x+cos(-2*pi*(1-$))*(1-#ppt_y))*(1-$)">
                                          <p:val>
                                            <p:fltVal val="0"/>
                                          </p:val>
                                        </p:tav>
                                        <p:tav tm="100000">
                                          <p:val>
                                            <p:fltVal val="1"/>
                                          </p:val>
                                        </p:tav>
                                      </p:tavLst>
                                    </p:anim>
                                  </p:childTnLst>
                                </p:cTn>
                              </p:par>
                            </p:childTnLst>
                          </p:cTn>
                        </p:par>
                        <p:par>
                          <p:cTn id="36" fill="hold">
                            <p:stCondLst>
                              <p:cond delay="3500"/>
                            </p:stCondLst>
                            <p:childTnLst>
                              <p:par>
                                <p:cTn id="37" presetClass="entr" nodeType="afterEffect" presetSubtype="16" presetID="23" grpId="8" fill="hold">
                                  <p:stCondLst>
                                    <p:cond delay="0"/>
                                  </p:stCondLst>
                                  <p:iterate type="el" backwards="0">
                                    <p:tmAbs val="0"/>
                                  </p:iterate>
                                  <p:childTnLst>
                                    <p:set>
                                      <p:cBhvr>
                                        <p:cTn id="38" fill="hold"/>
                                        <p:tgtEl>
                                          <p:spTgt spid="580"/>
                                        </p:tgtEl>
                                        <p:attrNameLst>
                                          <p:attrName>style.visibility</p:attrName>
                                        </p:attrNameLst>
                                      </p:cBhvr>
                                      <p:to>
                                        <p:strVal val="visible"/>
                                      </p:to>
                                    </p:set>
                                    <p:anim calcmode="lin" valueType="num">
                                      <p:cBhvr>
                                        <p:cTn id="39" dur="500" fill="hold"/>
                                        <p:tgtEl>
                                          <p:spTgt spid="580"/>
                                        </p:tgtEl>
                                        <p:attrNameLst>
                                          <p:attrName>ppt_w</p:attrName>
                                        </p:attrNameLst>
                                      </p:cBhvr>
                                      <p:tavLst>
                                        <p:tav tm="0">
                                          <p:val>
                                            <p:fltVal val="0"/>
                                          </p:val>
                                        </p:tav>
                                        <p:tav tm="100000">
                                          <p:val>
                                            <p:strVal val="#ppt_w"/>
                                          </p:val>
                                        </p:tav>
                                      </p:tavLst>
                                    </p:anim>
                                    <p:anim calcmode="lin" valueType="num">
                                      <p:cBhvr>
                                        <p:cTn id="40" dur="500" fill="hold"/>
                                        <p:tgtEl>
                                          <p:spTgt spid="580"/>
                                        </p:tgtEl>
                                        <p:attrNameLst>
                                          <p:attrName>ppt_h</p:attrName>
                                        </p:attrNameLst>
                                      </p:cBhvr>
                                      <p:tavLst>
                                        <p:tav tm="0">
                                          <p:val>
                                            <p:fltVal val="0"/>
                                          </p:val>
                                        </p:tav>
                                        <p:tav tm="100000">
                                          <p:val>
                                            <p:strVal val="#ppt_h"/>
                                          </p:val>
                                        </p:tav>
                                      </p:tavLst>
                                    </p:anim>
                                  </p:childTnLst>
                                </p:cTn>
                              </p:par>
                            </p:childTnLst>
                          </p:cTn>
                        </p:par>
                        <p:par>
                          <p:cTn id="41" fill="hold">
                            <p:stCondLst>
                              <p:cond delay="4000"/>
                            </p:stCondLst>
                            <p:childTnLst>
                              <p:par>
                                <p:cTn id="42" presetClass="entr" nodeType="afterEffect" presetSubtype="16" presetID="23" grpId="9" fill="hold">
                                  <p:stCondLst>
                                    <p:cond delay="100"/>
                                  </p:stCondLst>
                                  <p:iterate type="el" backwards="0">
                                    <p:tmAbs val="0"/>
                                  </p:iterate>
                                  <p:childTnLst>
                                    <p:set>
                                      <p:cBhvr>
                                        <p:cTn id="43" fill="hold"/>
                                        <p:tgtEl>
                                          <p:spTgt spid="581"/>
                                        </p:tgtEl>
                                        <p:attrNameLst>
                                          <p:attrName>style.visibility</p:attrName>
                                        </p:attrNameLst>
                                      </p:cBhvr>
                                      <p:to>
                                        <p:strVal val="visible"/>
                                      </p:to>
                                    </p:set>
                                    <p:anim calcmode="lin" valueType="num">
                                      <p:cBhvr>
                                        <p:cTn id="44" dur="500" fill="hold"/>
                                        <p:tgtEl>
                                          <p:spTgt spid="581"/>
                                        </p:tgtEl>
                                        <p:attrNameLst>
                                          <p:attrName>ppt_w</p:attrName>
                                        </p:attrNameLst>
                                      </p:cBhvr>
                                      <p:tavLst>
                                        <p:tav tm="0">
                                          <p:val>
                                            <p:fltVal val="0"/>
                                          </p:val>
                                        </p:tav>
                                        <p:tav tm="100000">
                                          <p:val>
                                            <p:strVal val="#ppt_w"/>
                                          </p:val>
                                        </p:tav>
                                      </p:tavLst>
                                    </p:anim>
                                    <p:anim calcmode="lin" valueType="num">
                                      <p:cBhvr>
                                        <p:cTn id="45" dur="500" fill="hold"/>
                                        <p:tgtEl>
                                          <p:spTgt spid="581"/>
                                        </p:tgtEl>
                                        <p:attrNameLst>
                                          <p:attrName>ppt_h</p:attrName>
                                        </p:attrNameLst>
                                      </p:cBhvr>
                                      <p:tavLst>
                                        <p:tav tm="0">
                                          <p:val>
                                            <p:fltVal val="0"/>
                                          </p:val>
                                        </p:tav>
                                        <p:tav tm="100000">
                                          <p:val>
                                            <p:strVal val="#ppt_h"/>
                                          </p:val>
                                        </p:tav>
                                      </p:tavLst>
                                    </p:anim>
                                  </p:childTnLst>
                                </p:cTn>
                              </p:par>
                            </p:childTnLst>
                          </p:cTn>
                        </p:par>
                        <p:par>
                          <p:cTn id="46" fill="hold">
                            <p:stCondLst>
                              <p:cond delay="4600"/>
                            </p:stCondLst>
                            <p:childTnLst>
                              <p:par>
                                <p:cTn id="47" presetClass="entr" nodeType="afterEffect" presetSubtype="16" presetID="23" grpId="10" fill="hold">
                                  <p:stCondLst>
                                    <p:cond delay="103"/>
                                  </p:stCondLst>
                                  <p:iterate type="el" backwards="0">
                                    <p:tmAbs val="0"/>
                                  </p:iterate>
                                  <p:childTnLst>
                                    <p:set>
                                      <p:cBhvr>
                                        <p:cTn id="48" fill="hold"/>
                                        <p:tgtEl>
                                          <p:spTgt spid="582"/>
                                        </p:tgtEl>
                                        <p:attrNameLst>
                                          <p:attrName>style.visibility</p:attrName>
                                        </p:attrNameLst>
                                      </p:cBhvr>
                                      <p:to>
                                        <p:strVal val="visible"/>
                                      </p:to>
                                    </p:set>
                                    <p:anim calcmode="lin" valueType="num">
                                      <p:cBhvr>
                                        <p:cTn id="49" dur="589" fill="hold"/>
                                        <p:tgtEl>
                                          <p:spTgt spid="582"/>
                                        </p:tgtEl>
                                        <p:attrNameLst>
                                          <p:attrName>ppt_w</p:attrName>
                                        </p:attrNameLst>
                                      </p:cBhvr>
                                      <p:tavLst>
                                        <p:tav tm="0">
                                          <p:val>
                                            <p:fltVal val="0"/>
                                          </p:val>
                                        </p:tav>
                                        <p:tav tm="100000">
                                          <p:val>
                                            <p:strVal val="#ppt_w"/>
                                          </p:val>
                                        </p:tav>
                                      </p:tavLst>
                                    </p:anim>
                                    <p:anim calcmode="lin" valueType="num">
                                      <p:cBhvr>
                                        <p:cTn id="50" dur="589" fill="hold"/>
                                        <p:tgtEl>
                                          <p:spTgt spid="582"/>
                                        </p:tgtEl>
                                        <p:attrNameLst>
                                          <p:attrName>ppt_h</p:attrName>
                                        </p:attrNameLst>
                                      </p:cBhvr>
                                      <p:tavLst>
                                        <p:tav tm="0">
                                          <p:val>
                                            <p:fltVal val="0"/>
                                          </p:val>
                                        </p:tav>
                                        <p:tav tm="100000">
                                          <p:val>
                                            <p:strVal val="#ppt_h"/>
                                          </p:val>
                                        </p:tav>
                                      </p:tavLst>
                                    </p:anim>
                                  </p:childTnLst>
                                </p:cTn>
                              </p:par>
                            </p:childTnLst>
                          </p:cTn>
                        </p:par>
                        <p:par>
                          <p:cTn id="51" fill="hold">
                            <p:stCondLst>
                              <p:cond delay="5292"/>
                            </p:stCondLst>
                            <p:childTnLst>
                              <p:par>
                                <p:cTn id="52" presetClass="entr" nodeType="afterEffect" presetSubtype="16" presetID="23" grpId="11" fill="hold">
                                  <p:stCondLst>
                                    <p:cond delay="250"/>
                                  </p:stCondLst>
                                  <p:iterate type="el" backwards="0">
                                    <p:tmAbs val="0"/>
                                  </p:iterate>
                                  <p:childTnLst>
                                    <p:set>
                                      <p:cBhvr>
                                        <p:cTn id="53" fill="hold"/>
                                        <p:tgtEl>
                                          <p:spTgt spid="583"/>
                                        </p:tgtEl>
                                        <p:attrNameLst>
                                          <p:attrName>style.visibility</p:attrName>
                                        </p:attrNameLst>
                                      </p:cBhvr>
                                      <p:to>
                                        <p:strVal val="visible"/>
                                      </p:to>
                                    </p:set>
                                    <p:anim calcmode="lin" valueType="num">
                                      <p:cBhvr>
                                        <p:cTn id="54" dur="500" fill="hold"/>
                                        <p:tgtEl>
                                          <p:spTgt spid="583"/>
                                        </p:tgtEl>
                                        <p:attrNameLst>
                                          <p:attrName>ppt_w</p:attrName>
                                        </p:attrNameLst>
                                      </p:cBhvr>
                                      <p:tavLst>
                                        <p:tav tm="0">
                                          <p:val>
                                            <p:fltVal val="0"/>
                                          </p:val>
                                        </p:tav>
                                        <p:tav tm="100000">
                                          <p:val>
                                            <p:strVal val="#ppt_w"/>
                                          </p:val>
                                        </p:tav>
                                      </p:tavLst>
                                    </p:anim>
                                    <p:anim calcmode="lin" valueType="num">
                                      <p:cBhvr>
                                        <p:cTn id="55" dur="500" fill="hold"/>
                                        <p:tgtEl>
                                          <p:spTgt spid="583"/>
                                        </p:tgtEl>
                                        <p:attrNameLst>
                                          <p:attrName>ppt_h</p:attrName>
                                        </p:attrNameLst>
                                      </p:cBhvr>
                                      <p:tavLst>
                                        <p:tav tm="0">
                                          <p:val>
                                            <p:fltVal val="0"/>
                                          </p:val>
                                        </p:tav>
                                        <p:tav tm="100000">
                                          <p:val>
                                            <p:strVal val="#ppt_h"/>
                                          </p:val>
                                        </p:tav>
                                      </p:tavLst>
                                    </p:anim>
                                  </p:childTnLst>
                                </p:cTn>
                              </p:par>
                            </p:childTnLst>
                          </p:cTn>
                        </p:par>
                        <p:par>
                          <p:cTn id="56" fill="hold">
                            <p:stCondLst>
                              <p:cond delay="6042"/>
                            </p:stCondLst>
                            <p:childTnLst>
                              <p:par>
                                <p:cTn id="57" presetClass="entr" nodeType="afterEffect" presetSubtype="16" presetID="23" grpId="12" fill="hold">
                                  <p:stCondLst>
                                    <p:cond delay="350"/>
                                  </p:stCondLst>
                                  <p:iterate type="el" backwards="0">
                                    <p:tmAbs val="0"/>
                                  </p:iterate>
                                  <p:childTnLst>
                                    <p:set>
                                      <p:cBhvr>
                                        <p:cTn id="58" fill="hold"/>
                                        <p:tgtEl>
                                          <p:spTgt spid="579"/>
                                        </p:tgtEl>
                                        <p:attrNameLst>
                                          <p:attrName>style.visibility</p:attrName>
                                        </p:attrNameLst>
                                      </p:cBhvr>
                                      <p:to>
                                        <p:strVal val="visible"/>
                                      </p:to>
                                    </p:set>
                                    <p:anim calcmode="lin" valueType="num">
                                      <p:cBhvr>
                                        <p:cTn id="59" dur="500" fill="hold"/>
                                        <p:tgtEl>
                                          <p:spTgt spid="579"/>
                                        </p:tgtEl>
                                        <p:attrNameLst>
                                          <p:attrName>ppt_w</p:attrName>
                                        </p:attrNameLst>
                                      </p:cBhvr>
                                      <p:tavLst>
                                        <p:tav tm="0">
                                          <p:val>
                                            <p:fltVal val="0"/>
                                          </p:val>
                                        </p:tav>
                                        <p:tav tm="100000">
                                          <p:val>
                                            <p:strVal val="#ppt_w"/>
                                          </p:val>
                                        </p:tav>
                                      </p:tavLst>
                                    </p:anim>
                                    <p:anim calcmode="lin" valueType="num">
                                      <p:cBhvr>
                                        <p:cTn id="60" dur="500" fill="hold"/>
                                        <p:tgtEl>
                                          <p:spTgt spid="579"/>
                                        </p:tgtEl>
                                        <p:attrNameLst>
                                          <p:attrName>ppt_h</p:attrName>
                                        </p:attrNameLst>
                                      </p:cBhvr>
                                      <p:tavLst>
                                        <p:tav tm="0">
                                          <p:val>
                                            <p:fltVal val="0"/>
                                          </p:val>
                                        </p:tav>
                                        <p:tav tm="100000">
                                          <p:val>
                                            <p:strVal val="#ppt_h"/>
                                          </p:val>
                                        </p:tav>
                                      </p:tavLst>
                                    </p:anim>
                                  </p:childTnLst>
                                </p:cTn>
                              </p:par>
                            </p:childTnLst>
                          </p:cTn>
                        </p:par>
                        <p:par>
                          <p:cTn id="61" fill="hold">
                            <p:stCondLst>
                              <p:cond delay="6892"/>
                            </p:stCondLst>
                            <p:childTnLst>
                              <p:par>
                                <p:cTn id="62" presetClass="entr" nodeType="afterEffect" presetSubtype="16" presetID="23" grpId="13" fill="hold">
                                  <p:stCondLst>
                                    <p:cond delay="46"/>
                                  </p:stCondLst>
                                  <p:iterate type="el" backwards="0">
                                    <p:tmAbs val="0"/>
                                  </p:iterate>
                                  <p:childTnLst>
                                    <p:set>
                                      <p:cBhvr>
                                        <p:cTn id="63" fill="hold"/>
                                        <p:tgtEl>
                                          <p:spTgt spid="585"/>
                                        </p:tgtEl>
                                        <p:attrNameLst>
                                          <p:attrName>style.visibility</p:attrName>
                                        </p:attrNameLst>
                                      </p:cBhvr>
                                      <p:to>
                                        <p:strVal val="visible"/>
                                      </p:to>
                                    </p:set>
                                    <p:anim calcmode="lin" valueType="num">
                                      <p:cBhvr>
                                        <p:cTn id="64" dur="227" fill="hold"/>
                                        <p:tgtEl>
                                          <p:spTgt spid="585"/>
                                        </p:tgtEl>
                                        <p:attrNameLst>
                                          <p:attrName>ppt_w</p:attrName>
                                        </p:attrNameLst>
                                      </p:cBhvr>
                                      <p:tavLst>
                                        <p:tav tm="0">
                                          <p:val>
                                            <p:fltVal val="0"/>
                                          </p:val>
                                        </p:tav>
                                        <p:tav tm="100000">
                                          <p:val>
                                            <p:strVal val="#ppt_w"/>
                                          </p:val>
                                        </p:tav>
                                      </p:tavLst>
                                    </p:anim>
                                    <p:anim calcmode="lin" valueType="num">
                                      <p:cBhvr>
                                        <p:cTn id="65" dur="227" fill="hold"/>
                                        <p:tgtEl>
                                          <p:spTgt spid="585"/>
                                        </p:tgtEl>
                                        <p:attrNameLst>
                                          <p:attrName>ppt_h</p:attrName>
                                        </p:attrNameLst>
                                      </p:cBhvr>
                                      <p:tavLst>
                                        <p:tav tm="0">
                                          <p:val>
                                            <p:fltVal val="0"/>
                                          </p:val>
                                        </p:tav>
                                        <p:tav tm="100000">
                                          <p:val>
                                            <p:strVal val="#ppt_h"/>
                                          </p:val>
                                        </p:tav>
                                      </p:tavLst>
                                    </p:anim>
                                  </p:childTnLst>
                                </p:cTn>
                              </p:par>
                            </p:childTnLst>
                          </p:cTn>
                        </p:par>
                        <p:par>
                          <p:cTn id="66" fill="hold">
                            <p:stCondLst>
                              <p:cond delay="7165"/>
                            </p:stCondLst>
                            <p:childTnLst>
                              <p:par>
                                <p:cTn id="67" presetClass="entr" nodeType="afterEffect" presetSubtype="16" presetID="23" grpId="14" fill="hold">
                                  <p:stCondLst>
                                    <p:cond delay="46"/>
                                  </p:stCondLst>
                                  <p:iterate type="el" backwards="0">
                                    <p:tmAbs val="0"/>
                                  </p:iterate>
                                  <p:childTnLst>
                                    <p:set>
                                      <p:cBhvr>
                                        <p:cTn id="68" fill="hold"/>
                                        <p:tgtEl>
                                          <p:spTgt spid="584"/>
                                        </p:tgtEl>
                                        <p:attrNameLst>
                                          <p:attrName>style.visibility</p:attrName>
                                        </p:attrNameLst>
                                      </p:cBhvr>
                                      <p:to>
                                        <p:strVal val="visible"/>
                                      </p:to>
                                    </p:set>
                                    <p:anim calcmode="lin" valueType="num">
                                      <p:cBhvr>
                                        <p:cTn id="69" dur="500" fill="hold"/>
                                        <p:tgtEl>
                                          <p:spTgt spid="584"/>
                                        </p:tgtEl>
                                        <p:attrNameLst>
                                          <p:attrName>ppt_w</p:attrName>
                                        </p:attrNameLst>
                                      </p:cBhvr>
                                      <p:tavLst>
                                        <p:tav tm="0">
                                          <p:val>
                                            <p:fltVal val="0"/>
                                          </p:val>
                                        </p:tav>
                                        <p:tav tm="100000">
                                          <p:val>
                                            <p:strVal val="#ppt_w"/>
                                          </p:val>
                                        </p:tav>
                                      </p:tavLst>
                                    </p:anim>
                                    <p:anim calcmode="lin" valueType="num">
                                      <p:cBhvr>
                                        <p:cTn id="70" dur="500" fill="hold"/>
                                        <p:tgtEl>
                                          <p:spTgt spid="584"/>
                                        </p:tgtEl>
                                        <p:attrNameLst>
                                          <p:attrName>ppt_h</p:attrName>
                                        </p:attrNameLst>
                                      </p:cBhvr>
                                      <p:tavLst>
                                        <p:tav tm="0">
                                          <p:val>
                                            <p:fltVal val="0"/>
                                          </p:val>
                                        </p:tav>
                                        <p:tav tm="100000">
                                          <p:val>
                                            <p:strVal val="#ppt_h"/>
                                          </p:val>
                                        </p:tav>
                                      </p:tavLst>
                                    </p:anim>
                                  </p:childTnLst>
                                </p:cTn>
                              </p:par>
                            </p:childTnLst>
                          </p:cTn>
                        </p:par>
                        <p:par>
                          <p:cTn id="71" fill="hold">
                            <p:stCondLst>
                              <p:cond delay="7711"/>
                            </p:stCondLst>
                            <p:childTnLst>
                              <p:par>
                                <p:cTn id="72" presetClass="entr" nodeType="afterEffect" presetSubtype="16" presetID="23" grpId="15" fill="hold">
                                  <p:stCondLst>
                                    <p:cond delay="296"/>
                                  </p:stCondLst>
                                  <p:iterate type="el" backwards="0">
                                    <p:tmAbs val="0"/>
                                  </p:iterate>
                                  <p:childTnLst>
                                    <p:set>
                                      <p:cBhvr>
                                        <p:cTn id="73" fill="hold"/>
                                        <p:tgtEl>
                                          <p:spTgt spid="586"/>
                                        </p:tgtEl>
                                        <p:attrNameLst>
                                          <p:attrName>style.visibility</p:attrName>
                                        </p:attrNameLst>
                                      </p:cBhvr>
                                      <p:to>
                                        <p:strVal val="visible"/>
                                      </p:to>
                                    </p:set>
                                    <p:anim calcmode="lin" valueType="num">
                                      <p:cBhvr>
                                        <p:cTn id="74" dur="695" fill="hold"/>
                                        <p:tgtEl>
                                          <p:spTgt spid="586"/>
                                        </p:tgtEl>
                                        <p:attrNameLst>
                                          <p:attrName>ppt_w</p:attrName>
                                        </p:attrNameLst>
                                      </p:cBhvr>
                                      <p:tavLst>
                                        <p:tav tm="0">
                                          <p:val>
                                            <p:fltVal val="0"/>
                                          </p:val>
                                        </p:tav>
                                        <p:tav tm="100000">
                                          <p:val>
                                            <p:strVal val="#ppt_w"/>
                                          </p:val>
                                        </p:tav>
                                      </p:tavLst>
                                    </p:anim>
                                    <p:anim calcmode="lin" valueType="num">
                                      <p:cBhvr>
                                        <p:cTn id="75" dur="695" fill="hold"/>
                                        <p:tgtEl>
                                          <p:spTgt spid="586"/>
                                        </p:tgtEl>
                                        <p:attrNameLst>
                                          <p:attrName>ppt_h</p:attrName>
                                        </p:attrNameLst>
                                      </p:cBhvr>
                                      <p:tavLst>
                                        <p:tav tm="0">
                                          <p:val>
                                            <p:fltVal val="0"/>
                                          </p:val>
                                        </p:tav>
                                        <p:tav tm="100000">
                                          <p:val>
                                            <p:strVal val="#ppt_h"/>
                                          </p:val>
                                        </p:tav>
                                      </p:tavLst>
                                    </p:anim>
                                  </p:childTnLst>
                                </p:cTn>
                              </p:par>
                            </p:childTnLst>
                          </p:cTn>
                        </p:par>
                        <p:par>
                          <p:cTn id="76" fill="hold">
                            <p:stCondLst>
                              <p:cond delay="8702"/>
                            </p:stCondLst>
                            <p:childTnLst>
                              <p:par>
                                <p:cTn id="77" presetClass="entr" nodeType="afterEffect" presetSubtype="16" presetID="23" grpId="16" fill="hold">
                                  <p:stCondLst>
                                    <p:cond delay="382"/>
                                  </p:stCondLst>
                                  <p:iterate type="el" backwards="0">
                                    <p:tmAbs val="0"/>
                                  </p:iterate>
                                  <p:childTnLst>
                                    <p:set>
                                      <p:cBhvr>
                                        <p:cTn id="78" fill="hold"/>
                                        <p:tgtEl>
                                          <p:spTgt spid="587"/>
                                        </p:tgtEl>
                                        <p:attrNameLst>
                                          <p:attrName>style.visibility</p:attrName>
                                        </p:attrNameLst>
                                      </p:cBhvr>
                                      <p:to>
                                        <p:strVal val="visible"/>
                                      </p:to>
                                    </p:set>
                                    <p:anim calcmode="lin" valueType="num">
                                      <p:cBhvr>
                                        <p:cTn id="79" dur="500" fill="hold"/>
                                        <p:tgtEl>
                                          <p:spTgt spid="587"/>
                                        </p:tgtEl>
                                        <p:attrNameLst>
                                          <p:attrName>ppt_w</p:attrName>
                                        </p:attrNameLst>
                                      </p:cBhvr>
                                      <p:tavLst>
                                        <p:tav tm="0">
                                          <p:val>
                                            <p:fltVal val="0"/>
                                          </p:val>
                                        </p:tav>
                                        <p:tav tm="100000">
                                          <p:val>
                                            <p:strVal val="#ppt_w"/>
                                          </p:val>
                                        </p:tav>
                                      </p:tavLst>
                                    </p:anim>
                                    <p:anim calcmode="lin" valueType="num">
                                      <p:cBhvr>
                                        <p:cTn id="80" dur="500" fill="hold"/>
                                        <p:tgtEl>
                                          <p:spTgt spid="587"/>
                                        </p:tgtEl>
                                        <p:attrNameLst>
                                          <p:attrName>ppt_h</p:attrName>
                                        </p:attrNameLst>
                                      </p:cBhvr>
                                      <p:tavLst>
                                        <p:tav tm="0">
                                          <p:val>
                                            <p:fltVal val="0"/>
                                          </p:val>
                                        </p:tav>
                                        <p:tav tm="100000">
                                          <p:val>
                                            <p:strVal val="#ppt_h"/>
                                          </p:val>
                                        </p:tav>
                                      </p:tavLst>
                                    </p:anim>
                                  </p:childTnLst>
                                </p:cTn>
                              </p:par>
                            </p:childTnLst>
                          </p:cTn>
                        </p:par>
                        <p:par>
                          <p:cTn id="81" fill="hold">
                            <p:stCondLst>
                              <p:cond delay="9584"/>
                            </p:stCondLst>
                            <p:childTnLst>
                              <p:par>
                                <p:cTn id="82" presetClass="entr" nodeType="afterEffect" presetSubtype="16" presetID="23" grpId="17" fill="hold">
                                  <p:stCondLst>
                                    <p:cond delay="301"/>
                                  </p:stCondLst>
                                  <p:iterate type="el" backwards="0">
                                    <p:tmAbs val="0"/>
                                  </p:iterate>
                                  <p:childTnLst>
                                    <p:set>
                                      <p:cBhvr>
                                        <p:cTn id="83" fill="hold"/>
                                        <p:tgtEl>
                                          <p:spTgt spid="588"/>
                                        </p:tgtEl>
                                        <p:attrNameLst>
                                          <p:attrName>style.visibility</p:attrName>
                                        </p:attrNameLst>
                                      </p:cBhvr>
                                      <p:to>
                                        <p:strVal val="visible"/>
                                      </p:to>
                                    </p:set>
                                    <p:anim calcmode="lin" valueType="num">
                                      <p:cBhvr>
                                        <p:cTn id="84" dur="244" fill="hold"/>
                                        <p:tgtEl>
                                          <p:spTgt spid="588"/>
                                        </p:tgtEl>
                                        <p:attrNameLst>
                                          <p:attrName>ppt_w</p:attrName>
                                        </p:attrNameLst>
                                      </p:cBhvr>
                                      <p:tavLst>
                                        <p:tav tm="0">
                                          <p:val>
                                            <p:fltVal val="0"/>
                                          </p:val>
                                        </p:tav>
                                        <p:tav tm="100000">
                                          <p:val>
                                            <p:strVal val="#ppt_w"/>
                                          </p:val>
                                        </p:tav>
                                      </p:tavLst>
                                    </p:anim>
                                    <p:anim calcmode="lin" valueType="num">
                                      <p:cBhvr>
                                        <p:cTn id="85" dur="244" fill="hold"/>
                                        <p:tgtEl>
                                          <p:spTgt spid="588"/>
                                        </p:tgtEl>
                                        <p:attrNameLst>
                                          <p:attrName>ppt_h</p:attrName>
                                        </p:attrNameLst>
                                      </p:cBhvr>
                                      <p:tavLst>
                                        <p:tav tm="0">
                                          <p:val>
                                            <p:fltVal val="0"/>
                                          </p:val>
                                        </p:tav>
                                        <p:tav tm="100000">
                                          <p:val>
                                            <p:strVal val="#ppt_h"/>
                                          </p:val>
                                        </p:tav>
                                      </p:tavLst>
                                    </p:anim>
                                  </p:childTnLst>
                                </p:cTn>
                              </p:par>
                            </p:childTnLst>
                          </p:cTn>
                        </p:par>
                        <p:par>
                          <p:cTn id="86" fill="hold">
                            <p:stCondLst>
                              <p:cond delay="10129"/>
                            </p:stCondLst>
                            <p:childTnLst>
                              <p:par>
                                <p:cTn id="87" presetClass="entr" nodeType="afterEffect" presetSubtype="16" presetID="23" grpId="18" fill="hold">
                                  <p:stCondLst>
                                    <p:cond delay="500"/>
                                  </p:stCondLst>
                                  <p:iterate type="el" backwards="0">
                                    <p:tmAbs val="0"/>
                                  </p:iterate>
                                  <p:childTnLst>
                                    <p:set>
                                      <p:cBhvr>
                                        <p:cTn id="88" fill="hold"/>
                                        <p:tgtEl>
                                          <p:spTgt spid="589"/>
                                        </p:tgtEl>
                                        <p:attrNameLst>
                                          <p:attrName>style.visibility</p:attrName>
                                        </p:attrNameLst>
                                      </p:cBhvr>
                                      <p:to>
                                        <p:strVal val="visible"/>
                                      </p:to>
                                    </p:set>
                                    <p:anim calcmode="lin" valueType="num">
                                      <p:cBhvr>
                                        <p:cTn id="89" dur="534" fill="hold"/>
                                        <p:tgtEl>
                                          <p:spTgt spid="589"/>
                                        </p:tgtEl>
                                        <p:attrNameLst>
                                          <p:attrName>ppt_w</p:attrName>
                                        </p:attrNameLst>
                                      </p:cBhvr>
                                      <p:tavLst>
                                        <p:tav tm="0">
                                          <p:val>
                                            <p:fltVal val="0"/>
                                          </p:val>
                                        </p:tav>
                                        <p:tav tm="100000">
                                          <p:val>
                                            <p:strVal val="#ppt_w"/>
                                          </p:val>
                                        </p:tav>
                                      </p:tavLst>
                                    </p:anim>
                                    <p:anim calcmode="lin" valueType="num">
                                      <p:cBhvr>
                                        <p:cTn id="90" dur="534" fill="hold"/>
                                        <p:tgtEl>
                                          <p:spTgt spid="589"/>
                                        </p:tgtEl>
                                        <p:attrNameLst>
                                          <p:attrName>ppt_h</p:attrName>
                                        </p:attrNameLst>
                                      </p:cBhvr>
                                      <p:tavLst>
                                        <p:tav tm="0">
                                          <p:val>
                                            <p:fltVal val="0"/>
                                          </p:val>
                                        </p:tav>
                                        <p:tav tm="100000">
                                          <p:val>
                                            <p:strVal val="#ppt_h"/>
                                          </p:val>
                                        </p:tav>
                                      </p:tavLst>
                                    </p:anim>
                                  </p:childTnLst>
                                </p:cTn>
                              </p:par>
                            </p:childTnLst>
                          </p:cTn>
                        </p:par>
                        <p:par>
                          <p:cTn id="91" fill="hold">
                            <p:stCondLst>
                              <p:cond delay="11163"/>
                            </p:stCondLst>
                            <p:childTnLst>
                              <p:par>
                                <p:cTn id="92" presetClass="entr" nodeType="afterEffect" presetSubtype="16" presetID="23" grpId="19" fill="hold">
                                  <p:stCondLst>
                                    <p:cond delay="500"/>
                                  </p:stCondLst>
                                  <p:iterate type="el" backwards="0">
                                    <p:tmAbs val="0"/>
                                  </p:iterate>
                                  <p:childTnLst>
                                    <p:set>
                                      <p:cBhvr>
                                        <p:cTn id="93" fill="hold"/>
                                        <p:tgtEl>
                                          <p:spTgt spid="590"/>
                                        </p:tgtEl>
                                        <p:attrNameLst>
                                          <p:attrName>style.visibility</p:attrName>
                                        </p:attrNameLst>
                                      </p:cBhvr>
                                      <p:to>
                                        <p:strVal val="visible"/>
                                      </p:to>
                                    </p:set>
                                    <p:anim calcmode="lin" valueType="num">
                                      <p:cBhvr>
                                        <p:cTn id="94" dur="106" fill="hold"/>
                                        <p:tgtEl>
                                          <p:spTgt spid="590"/>
                                        </p:tgtEl>
                                        <p:attrNameLst>
                                          <p:attrName>ppt_w</p:attrName>
                                        </p:attrNameLst>
                                      </p:cBhvr>
                                      <p:tavLst>
                                        <p:tav tm="0">
                                          <p:val>
                                            <p:fltVal val="0"/>
                                          </p:val>
                                        </p:tav>
                                        <p:tav tm="100000">
                                          <p:val>
                                            <p:strVal val="#ppt_w"/>
                                          </p:val>
                                        </p:tav>
                                      </p:tavLst>
                                    </p:anim>
                                    <p:anim calcmode="lin" valueType="num">
                                      <p:cBhvr>
                                        <p:cTn id="95" dur="106" fill="hold"/>
                                        <p:tgtEl>
                                          <p:spTgt spid="590"/>
                                        </p:tgtEl>
                                        <p:attrNameLst>
                                          <p:attrName>ppt_h</p:attrName>
                                        </p:attrNameLst>
                                      </p:cBhvr>
                                      <p:tavLst>
                                        <p:tav tm="0">
                                          <p:val>
                                            <p:fltVal val="0"/>
                                          </p:val>
                                        </p:tav>
                                        <p:tav tm="100000">
                                          <p:val>
                                            <p:strVal val="#ppt_h"/>
                                          </p:val>
                                        </p:tav>
                                      </p:tavLst>
                                    </p:anim>
                                  </p:childTnLst>
                                </p:cTn>
                              </p:par>
                            </p:childTnLst>
                          </p:cTn>
                        </p:par>
                        <p:par>
                          <p:cTn id="96" fill="hold">
                            <p:stCondLst>
                              <p:cond delay="11769"/>
                            </p:stCondLst>
                            <p:childTnLst>
                              <p:par>
                                <p:cTn id="97" presetClass="entr" nodeType="afterEffect" presetSubtype="16" presetID="23" grpId="20" fill="hold">
                                  <p:stCondLst>
                                    <p:cond delay="401"/>
                                  </p:stCondLst>
                                  <p:iterate type="el" backwards="0">
                                    <p:tmAbs val="0"/>
                                  </p:iterate>
                                  <p:childTnLst>
                                    <p:set>
                                      <p:cBhvr>
                                        <p:cTn id="98" fill="hold"/>
                                        <p:tgtEl>
                                          <p:spTgt spid="591"/>
                                        </p:tgtEl>
                                        <p:attrNameLst>
                                          <p:attrName>style.visibility</p:attrName>
                                        </p:attrNameLst>
                                      </p:cBhvr>
                                      <p:to>
                                        <p:strVal val="visible"/>
                                      </p:to>
                                    </p:set>
                                    <p:anim calcmode="lin" valueType="num">
                                      <p:cBhvr>
                                        <p:cTn id="99" dur="500" fill="hold"/>
                                        <p:tgtEl>
                                          <p:spTgt spid="591"/>
                                        </p:tgtEl>
                                        <p:attrNameLst>
                                          <p:attrName>ppt_w</p:attrName>
                                        </p:attrNameLst>
                                      </p:cBhvr>
                                      <p:tavLst>
                                        <p:tav tm="0">
                                          <p:val>
                                            <p:fltVal val="0"/>
                                          </p:val>
                                        </p:tav>
                                        <p:tav tm="100000">
                                          <p:val>
                                            <p:strVal val="#ppt_w"/>
                                          </p:val>
                                        </p:tav>
                                      </p:tavLst>
                                    </p:anim>
                                    <p:anim calcmode="lin" valueType="num">
                                      <p:cBhvr>
                                        <p:cTn id="100" dur="500" fill="hold"/>
                                        <p:tgtEl>
                                          <p:spTgt spid="591"/>
                                        </p:tgtEl>
                                        <p:attrNameLst>
                                          <p:attrName>ppt_h</p:attrName>
                                        </p:attrNameLst>
                                      </p:cBhvr>
                                      <p:tavLst>
                                        <p:tav tm="0">
                                          <p:val>
                                            <p:fltVal val="0"/>
                                          </p:val>
                                        </p:tav>
                                        <p:tav tm="100000">
                                          <p:val>
                                            <p:strVal val="#ppt_h"/>
                                          </p:val>
                                        </p:tav>
                                      </p:tavLst>
                                    </p:anim>
                                  </p:childTnLst>
                                </p:cTn>
                              </p:par>
                            </p:childTnLst>
                          </p:cTn>
                        </p:par>
                        <p:par>
                          <p:cTn id="101" fill="hold">
                            <p:stCondLst>
                              <p:cond delay="0"/>
                            </p:stCondLst>
                            <p:childTnLst>
                              <p:par>
                                <p:cTn id="102" presetClass="emph" nodeType="afterEffect" presetSubtype="0" presetID="26" grpId="21" fill="hold">
                                  <p:stCondLst>
                                    <p:cond delay="0"/>
                                  </p:stCondLst>
                                  <p:childTnLst>
                                    <p:animEffect filter="fade" transition="out">
                                      <p:cBhvr>
                                        <p:cTn id="103" dur="500" fill="hold" tmFilter="0, 0; .2, .5; .8, .5; 1, 0"/>
                                        <p:tgtEl>
                                          <p:spTgt spid="580"/>
                                        </p:tgtEl>
                                      </p:cBhvr>
                                    </p:animEffect>
                                    <p:animScale>
                                      <p:cBhvr>
                                        <p:cTn id="104" dur="250" fill="hold" autoRev="1"/>
                                        <p:tgtEl>
                                          <p:spTgt spid="580"/>
                                        </p:tgtEl>
                                      </p:cBhvr>
                                      <p:by x="105000" y="105000"/>
                                    </p:animScale>
                                  </p:childTnLst>
                                </p:cTn>
                              </p:par>
                            </p:childTnLst>
                          </p:cTn>
                        </p:par>
                        <p:par>
                          <p:cTn id="105" fill="hold">
                            <p:stCondLst>
                              <p:cond delay="0"/>
                            </p:stCondLst>
                            <p:childTnLst>
                              <p:par>
                                <p:cTn id="106" presetClass="emph" nodeType="afterEffect" presetSubtype="0" presetID="26" grpId="22" fill="hold">
                                  <p:stCondLst>
                                    <p:cond delay="300"/>
                                  </p:stCondLst>
                                  <p:childTnLst>
                                    <p:animEffect filter="fade" transition="out">
                                      <p:cBhvr>
                                        <p:cTn id="107" dur="350" fill="hold" tmFilter="0, 0; .2, .5; .8, .5; 1, 0"/>
                                        <p:tgtEl>
                                          <p:spTgt spid="581"/>
                                        </p:tgtEl>
                                      </p:cBhvr>
                                    </p:animEffect>
                                    <p:animScale>
                                      <p:cBhvr>
                                        <p:cTn id="108" dur="175" fill="hold" autoRev="1"/>
                                        <p:tgtEl>
                                          <p:spTgt spid="581"/>
                                        </p:tgtEl>
                                      </p:cBhvr>
                                      <p:by x="105000" y="105000"/>
                                    </p:animScale>
                                  </p:childTnLst>
                                </p:cTn>
                              </p:par>
                            </p:childTnLst>
                          </p:cTn>
                        </p:par>
                        <p:par>
                          <p:cTn id="109" fill="hold">
                            <p:stCondLst>
                              <p:cond delay="0"/>
                            </p:stCondLst>
                            <p:childTnLst>
                              <p:par>
                                <p:cTn id="110" presetClass="emph" nodeType="afterEffect" presetSubtype="0" presetID="26" grpId="23" fill="hold">
                                  <p:stCondLst>
                                    <p:cond delay="500"/>
                                  </p:stCondLst>
                                  <p:childTnLst>
                                    <p:animEffect filter="fade" transition="out">
                                      <p:cBhvr>
                                        <p:cTn id="111" dur="250" fill="hold" tmFilter="0, 0; .2, .5; .8, .5; 1, 0"/>
                                        <p:tgtEl>
                                          <p:spTgt spid="586"/>
                                        </p:tgtEl>
                                      </p:cBhvr>
                                    </p:animEffect>
                                    <p:animScale>
                                      <p:cBhvr>
                                        <p:cTn id="112" dur="125" fill="hold" autoRev="1"/>
                                        <p:tgtEl>
                                          <p:spTgt spid="586"/>
                                        </p:tgtEl>
                                      </p:cBhvr>
                                      <p:by x="105000" y="105000"/>
                                    </p:animScale>
                                  </p:childTnLst>
                                </p:cTn>
                              </p:par>
                            </p:childTnLst>
                          </p:cTn>
                        </p:par>
                        <p:par>
                          <p:cTn id="113" fill="hold">
                            <p:stCondLst>
                              <p:cond delay="0"/>
                            </p:stCondLst>
                            <p:childTnLst>
                              <p:par>
                                <p:cTn id="114" presetClass="emph" nodeType="afterEffect" presetSubtype="0" presetID="26" grpId="24" fill="hold">
                                  <p:stCondLst>
                                    <p:cond delay="150"/>
                                  </p:stCondLst>
                                  <p:childTnLst>
                                    <p:animEffect filter="fade" transition="out">
                                      <p:cBhvr>
                                        <p:cTn id="115" dur="400" fill="hold" tmFilter="0, 0; .2, .5; .8, .5; 1, 0"/>
                                        <p:tgtEl>
                                          <p:spTgt spid="579"/>
                                        </p:tgtEl>
                                      </p:cBhvr>
                                    </p:animEffect>
                                    <p:animScale>
                                      <p:cBhvr>
                                        <p:cTn id="116" dur="200" fill="hold" autoRev="1"/>
                                        <p:tgtEl>
                                          <p:spTgt spid="579"/>
                                        </p:tgtEl>
                                      </p:cBhvr>
                                      <p:by x="105000" y="105000"/>
                                    </p:animScale>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80" grpId="21"/>
      <p:bldP build="whole" bldLvl="1" animBg="1" rev="0" advAuto="0" spid="588" grpId="17"/>
      <p:bldP build="whole" bldLvl="1" animBg="1" rev="0" advAuto="0" spid="584" grpId="14"/>
      <p:bldP build="whole" bldLvl="1" animBg="1" rev="0" advAuto="0" spid="594" grpId="3"/>
      <p:bldP build="whole" bldLvl="1" animBg="1" rev="0" advAuto="0" spid="581" grpId="22"/>
      <p:bldP build="whole" bldLvl="1" animBg="1" rev="0" advAuto="0" spid="589" grpId="18"/>
      <p:bldP build="whole" bldLvl="1" animBg="1" rev="0" advAuto="0" spid="585" grpId="13"/>
      <p:bldP build="whole" bldLvl="1" animBg="1" rev="0" advAuto="0" spid="591" grpId="20"/>
      <p:bldP build="whole" bldLvl="1" animBg="1" rev="0" advAuto="0" spid="579" grpId="12"/>
      <p:bldP build="whole" bldLvl="1" animBg="1" rev="0" advAuto="0" spid="597" grpId="7"/>
      <p:bldP build="whole" bldLvl="1" animBg="1" rev="0" advAuto="0" spid="598" grpId="1"/>
      <p:bldP build="whole" bldLvl="1" animBg="1" rev="0" advAuto="0" spid="590" grpId="19"/>
      <p:bldP build="whole" bldLvl="1" animBg="1" rev="0" advAuto="0" spid="578" grpId="2"/>
      <p:bldP build="whole" bldLvl="1" animBg="1" rev="0" advAuto="0" spid="598" grpId="6"/>
      <p:bldP build="whole" bldLvl="1" animBg="1" rev="0" advAuto="0" spid="580" grpId="8"/>
      <p:bldP build="whole" bldLvl="1" animBg="1" rev="0" advAuto="0" spid="579" grpId="24"/>
      <p:bldP build="whole" bldLvl="1" animBg="1" rev="0" advAuto="0" spid="582" grpId="10"/>
      <p:bldP build="whole" bldLvl="1" animBg="1" rev="0" advAuto="0" spid="583" grpId="11"/>
      <p:bldP build="whole" bldLvl="1" animBg="1" rev="0" advAuto="0" spid="586" grpId="15"/>
      <p:bldP build="whole" bldLvl="1" animBg="1" rev="0" advAuto="0" spid="581" grpId="9"/>
      <p:bldP build="whole" bldLvl="1" animBg="1" rev="0" advAuto="0" spid="587" grpId="16"/>
      <p:bldP build="whole" bldLvl="1" animBg="1" rev="0" advAuto="0" spid="586" grpId="23"/>
    </p:bldLst>
  </p:timing>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603" name="组合 1"/>
          <p:cNvGrpSpPr/>
          <p:nvPr/>
        </p:nvGrpSpPr>
        <p:grpSpPr>
          <a:xfrm>
            <a:off x="5445776" y="1489145"/>
            <a:ext cx="421398" cy="434188"/>
            <a:chOff x="0" y="-1"/>
            <a:chExt cx="421397" cy="434187"/>
          </a:xfrm>
        </p:grpSpPr>
        <p:sp>
          <p:nvSpPr>
            <p:cNvPr id="601" name="同心圆 2"/>
            <p:cNvSpPr/>
            <p:nvPr/>
          </p:nvSpPr>
          <p:spPr>
            <a:xfrm>
              <a:off x="-1" y="-2"/>
              <a:ext cx="421399" cy="4341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54" y="10800"/>
                  </a:moveTo>
                  <a:cubicBezTo>
                    <a:pt x="1054" y="16200"/>
                    <a:pt x="5417" y="20577"/>
                    <a:pt x="10800" y="20577"/>
                  </a:cubicBezTo>
                  <a:cubicBezTo>
                    <a:pt x="16183" y="20577"/>
                    <a:pt x="20546" y="16200"/>
                    <a:pt x="20546" y="10800"/>
                  </a:cubicBezTo>
                  <a:cubicBezTo>
                    <a:pt x="20546" y="5400"/>
                    <a:pt x="16183" y="1023"/>
                    <a:pt x="10800" y="1023"/>
                  </a:cubicBezTo>
                  <a:cubicBezTo>
                    <a:pt x="5417" y="1023"/>
                    <a:pt x="1054" y="5400"/>
                    <a:pt x="1054" y="10800"/>
                  </a:cubicBezTo>
                  <a:close/>
                </a:path>
              </a:pathLst>
            </a:custGeom>
            <a:gradFill flip="none" rotWithShape="1">
              <a:gsLst>
                <a:gs pos="0">
                  <a:srgbClr val="CCE8CF"/>
                </a:gs>
                <a:gs pos="55000">
                  <a:srgbClr val="BDE1C1"/>
                </a:gs>
                <a:gs pos="100000">
                  <a:srgbClr val="63B96C"/>
                </a:gs>
              </a:gsLst>
              <a:lin ang="8100000" scaled="0"/>
            </a:gradFill>
            <a:ln w="12700" cap="flat">
              <a:noFill/>
              <a:miter lim="400000"/>
            </a:ln>
            <a:effectLst/>
          </p:spPr>
          <p:txBody>
            <a:bodyPr wrap="square" lIns="45718" tIns="45718" rIns="45718" bIns="45718" numCol="1" anchor="ctr">
              <a:noAutofit/>
            </a:bodyPr>
            <a:lstStyle/>
            <a:p>
              <a:pPr algn="ctr">
                <a:defRPr sz="1600">
                  <a:latin typeface="微软雅黑"/>
                  <a:ea typeface="微软雅黑"/>
                  <a:cs typeface="微软雅黑"/>
                  <a:sym typeface="微软雅黑"/>
                </a:defRPr>
              </a:pPr>
            </a:p>
          </p:txBody>
        </p:sp>
        <p:sp>
          <p:nvSpPr>
            <p:cNvPr id="602" name="椭圆 3"/>
            <p:cNvSpPr/>
            <p:nvPr/>
          </p:nvSpPr>
          <p:spPr>
            <a:xfrm>
              <a:off x="9197" y="9476"/>
              <a:ext cx="403003" cy="415233"/>
            </a:xfrm>
            <a:prstGeom prst="ellipse">
              <a:avLst/>
            </a:prstGeom>
            <a:gradFill flip="none" rotWithShape="1">
              <a:gsLst>
                <a:gs pos="0">
                  <a:srgbClr val="CCE8CF"/>
                </a:gs>
                <a:gs pos="51000">
                  <a:srgbClr val="BDE1C1"/>
                </a:gs>
                <a:gs pos="100000">
                  <a:srgbClr val="81C688"/>
                </a:gs>
              </a:gsLst>
              <a:lin ang="18900000" scaled="0"/>
            </a:gradFill>
            <a:ln w="12700" cap="flat">
              <a:noFill/>
              <a:miter lim="400000"/>
            </a:ln>
            <a:effectLst/>
          </p:spPr>
          <p:txBody>
            <a:bodyPr wrap="square" lIns="45718" tIns="45718" rIns="45718" bIns="45718" numCol="1" anchor="ctr">
              <a:noAutofit/>
            </a:bodyPr>
            <a:lstStyle/>
            <a:p>
              <a:pPr algn="ctr">
                <a:defRPr sz="1600">
                  <a:latin typeface="微软雅黑"/>
                  <a:ea typeface="微软雅黑"/>
                  <a:cs typeface="微软雅黑"/>
                  <a:sym typeface="微软雅黑"/>
                </a:defRPr>
              </a:pPr>
            </a:p>
          </p:txBody>
        </p:sp>
      </p:grpSp>
      <p:sp>
        <p:nvSpPr>
          <p:cNvPr id="604" name="椭圆 4"/>
          <p:cNvSpPr/>
          <p:nvPr/>
        </p:nvSpPr>
        <p:spPr>
          <a:xfrm>
            <a:off x="5370145" y="1985416"/>
            <a:ext cx="467599" cy="481792"/>
          </a:xfrm>
          <a:prstGeom prst="ellipse">
            <a:avLst/>
          </a:prstGeom>
          <a:solidFill>
            <a:srgbClr val="0D0D0D"/>
          </a:solidFill>
          <a:ln w="12700">
            <a:miter lim="400000"/>
          </a:ln>
          <a:effectLst>
            <a:outerShdw sx="100000" sy="100000" kx="0" ky="0" algn="b" rotWithShape="0" blurRad="444500" dist="254000" dir="8100000">
              <a:srgbClr val="000000">
                <a:alpha val="50000"/>
              </a:srgbClr>
            </a:outerShdw>
          </a:effectLst>
        </p:spPr>
        <p:txBody>
          <a:bodyPr lIns="45718" tIns="45718" rIns="45718" bIns="45718" anchor="ctr"/>
          <a:lstStyle/>
          <a:p>
            <a:pPr algn="ctr">
              <a:defRPr sz="1600">
                <a:latin typeface="微软雅黑"/>
                <a:ea typeface="微软雅黑"/>
                <a:cs typeface="微软雅黑"/>
                <a:sym typeface="微软雅黑"/>
              </a:defRPr>
            </a:pPr>
          </a:p>
        </p:txBody>
      </p:sp>
      <p:grpSp>
        <p:nvGrpSpPr>
          <p:cNvPr id="607" name="组合 5"/>
          <p:cNvGrpSpPr/>
          <p:nvPr/>
        </p:nvGrpSpPr>
        <p:grpSpPr>
          <a:xfrm>
            <a:off x="5013477" y="2518886"/>
            <a:ext cx="595438" cy="613507"/>
            <a:chOff x="0" y="0"/>
            <a:chExt cx="595437" cy="613506"/>
          </a:xfrm>
        </p:grpSpPr>
        <p:sp>
          <p:nvSpPr>
            <p:cNvPr id="605" name="同心圆 6"/>
            <p:cNvSpPr/>
            <p:nvPr/>
          </p:nvSpPr>
          <p:spPr>
            <a:xfrm>
              <a:off x="-1" y="-1"/>
              <a:ext cx="595438" cy="6135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54" y="10800"/>
                  </a:moveTo>
                  <a:cubicBezTo>
                    <a:pt x="1054" y="16200"/>
                    <a:pt x="5417" y="20577"/>
                    <a:pt x="10800" y="20577"/>
                  </a:cubicBezTo>
                  <a:cubicBezTo>
                    <a:pt x="16183" y="20577"/>
                    <a:pt x="20546" y="16200"/>
                    <a:pt x="20546" y="10800"/>
                  </a:cubicBezTo>
                  <a:cubicBezTo>
                    <a:pt x="20546" y="5400"/>
                    <a:pt x="16183" y="1023"/>
                    <a:pt x="10800" y="1023"/>
                  </a:cubicBezTo>
                  <a:cubicBezTo>
                    <a:pt x="5417" y="1023"/>
                    <a:pt x="1054" y="5400"/>
                    <a:pt x="1054" y="10800"/>
                  </a:cubicBezTo>
                  <a:close/>
                </a:path>
              </a:pathLst>
            </a:custGeom>
            <a:gradFill flip="none" rotWithShape="1">
              <a:gsLst>
                <a:gs pos="0">
                  <a:srgbClr val="CCE8CF"/>
                </a:gs>
                <a:gs pos="55000">
                  <a:srgbClr val="BDE1C1"/>
                </a:gs>
                <a:gs pos="100000">
                  <a:srgbClr val="63B96C"/>
                </a:gs>
              </a:gsLst>
              <a:lin ang="8100000" scaled="0"/>
            </a:gradFill>
            <a:ln w="12700" cap="flat">
              <a:noFill/>
              <a:miter lim="400000"/>
            </a:ln>
            <a:effectLst/>
          </p:spPr>
          <p:txBody>
            <a:bodyPr wrap="square" lIns="45718" tIns="45718" rIns="45718" bIns="45718" numCol="1" anchor="ctr">
              <a:noAutofit/>
            </a:bodyPr>
            <a:lstStyle/>
            <a:p>
              <a:pPr algn="ctr">
                <a:defRPr sz="1600">
                  <a:latin typeface="微软雅黑"/>
                  <a:ea typeface="微软雅黑"/>
                  <a:cs typeface="微软雅黑"/>
                  <a:sym typeface="微软雅黑"/>
                </a:defRPr>
              </a:pPr>
            </a:p>
          </p:txBody>
        </p:sp>
        <p:sp>
          <p:nvSpPr>
            <p:cNvPr id="606" name="椭圆 7"/>
            <p:cNvSpPr/>
            <p:nvPr/>
          </p:nvSpPr>
          <p:spPr>
            <a:xfrm>
              <a:off x="12995" y="13389"/>
              <a:ext cx="569445" cy="586727"/>
            </a:xfrm>
            <a:prstGeom prst="ellipse">
              <a:avLst/>
            </a:prstGeom>
            <a:gradFill flip="none" rotWithShape="1">
              <a:gsLst>
                <a:gs pos="0">
                  <a:srgbClr val="CCE8CF"/>
                </a:gs>
                <a:gs pos="51000">
                  <a:srgbClr val="BDE1C1"/>
                </a:gs>
                <a:gs pos="100000">
                  <a:srgbClr val="81C688"/>
                </a:gs>
              </a:gsLst>
              <a:lin ang="18900000" scaled="0"/>
            </a:gradFill>
            <a:ln w="12700" cap="flat">
              <a:noFill/>
              <a:miter lim="400000"/>
            </a:ln>
            <a:effectLst/>
          </p:spPr>
          <p:txBody>
            <a:bodyPr wrap="square" lIns="45718" tIns="45718" rIns="45718" bIns="45718" numCol="1" anchor="ctr">
              <a:noAutofit/>
            </a:bodyPr>
            <a:lstStyle/>
            <a:p>
              <a:pPr algn="ctr">
                <a:defRPr sz="1600">
                  <a:latin typeface="微软雅黑"/>
                  <a:ea typeface="微软雅黑"/>
                  <a:cs typeface="微软雅黑"/>
                  <a:sym typeface="微软雅黑"/>
                </a:defRPr>
              </a:pPr>
            </a:p>
          </p:txBody>
        </p:sp>
      </p:grpSp>
      <p:sp>
        <p:nvSpPr>
          <p:cNvPr id="608" name="椭圆 8"/>
          <p:cNvSpPr/>
          <p:nvPr/>
        </p:nvSpPr>
        <p:spPr>
          <a:xfrm>
            <a:off x="4408487" y="3035331"/>
            <a:ext cx="659617" cy="679635"/>
          </a:xfrm>
          <a:prstGeom prst="ellipse">
            <a:avLst/>
          </a:prstGeom>
          <a:solidFill>
            <a:srgbClr val="0D0D0D"/>
          </a:solidFill>
          <a:ln w="12700">
            <a:miter lim="400000"/>
          </a:ln>
          <a:effectLst>
            <a:outerShdw sx="100000" sy="100000" kx="0" ky="0" algn="b" rotWithShape="0" blurRad="444500" dist="254000" dir="8100000">
              <a:srgbClr val="000000">
                <a:alpha val="50000"/>
              </a:srgbClr>
            </a:outerShdw>
          </a:effectLst>
        </p:spPr>
        <p:txBody>
          <a:bodyPr lIns="45718" tIns="45718" rIns="45718" bIns="45718" anchor="ctr"/>
          <a:lstStyle/>
          <a:p>
            <a:pPr algn="ctr">
              <a:defRPr sz="1600">
                <a:solidFill>
                  <a:srgbClr val="CCE8CF"/>
                </a:solidFill>
                <a:latin typeface="微软雅黑"/>
                <a:ea typeface="微软雅黑"/>
                <a:cs typeface="微软雅黑"/>
                <a:sym typeface="微软雅黑"/>
              </a:defRPr>
            </a:pPr>
          </a:p>
        </p:txBody>
      </p:sp>
      <p:grpSp>
        <p:nvGrpSpPr>
          <p:cNvPr id="611" name="组合 9"/>
          <p:cNvGrpSpPr/>
          <p:nvPr/>
        </p:nvGrpSpPr>
        <p:grpSpPr>
          <a:xfrm>
            <a:off x="3438346" y="2729726"/>
            <a:ext cx="909677" cy="937285"/>
            <a:chOff x="-1" y="0"/>
            <a:chExt cx="909676" cy="937283"/>
          </a:xfrm>
        </p:grpSpPr>
        <p:sp>
          <p:nvSpPr>
            <p:cNvPr id="609" name="同心圆 10"/>
            <p:cNvSpPr/>
            <p:nvPr/>
          </p:nvSpPr>
          <p:spPr>
            <a:xfrm>
              <a:off x="-2" y="-1"/>
              <a:ext cx="909678" cy="9372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54" y="10800"/>
                  </a:moveTo>
                  <a:cubicBezTo>
                    <a:pt x="1054" y="16200"/>
                    <a:pt x="5417" y="20577"/>
                    <a:pt x="10800" y="20577"/>
                  </a:cubicBezTo>
                  <a:cubicBezTo>
                    <a:pt x="16183" y="20577"/>
                    <a:pt x="20546" y="16200"/>
                    <a:pt x="20546" y="10800"/>
                  </a:cubicBezTo>
                  <a:cubicBezTo>
                    <a:pt x="20546" y="5400"/>
                    <a:pt x="16183" y="1023"/>
                    <a:pt x="10800" y="1023"/>
                  </a:cubicBezTo>
                  <a:cubicBezTo>
                    <a:pt x="5417" y="1023"/>
                    <a:pt x="1054" y="5400"/>
                    <a:pt x="1054" y="10800"/>
                  </a:cubicBezTo>
                  <a:close/>
                </a:path>
              </a:pathLst>
            </a:custGeom>
            <a:gradFill flip="none" rotWithShape="1">
              <a:gsLst>
                <a:gs pos="0">
                  <a:srgbClr val="CCE8CF"/>
                </a:gs>
                <a:gs pos="55000">
                  <a:srgbClr val="BDE1C1"/>
                </a:gs>
                <a:gs pos="100000">
                  <a:srgbClr val="63B96C"/>
                </a:gs>
              </a:gsLst>
              <a:lin ang="8100000" scaled="0"/>
            </a:gradFill>
            <a:ln w="12700" cap="flat">
              <a:noFill/>
              <a:miter lim="400000"/>
            </a:ln>
            <a:effectLst/>
          </p:spPr>
          <p:txBody>
            <a:bodyPr wrap="square" lIns="45718" tIns="45718" rIns="45718" bIns="45718" numCol="1" anchor="ctr">
              <a:noAutofit/>
            </a:bodyPr>
            <a:lstStyle/>
            <a:p>
              <a:pPr algn="ctr">
                <a:defRPr sz="1600">
                  <a:latin typeface="微软雅黑"/>
                  <a:ea typeface="微软雅黑"/>
                  <a:cs typeface="微软雅黑"/>
                  <a:sym typeface="微软雅黑"/>
                </a:defRPr>
              </a:pPr>
            </a:p>
          </p:txBody>
        </p:sp>
        <p:sp>
          <p:nvSpPr>
            <p:cNvPr id="610" name="椭圆 11"/>
            <p:cNvSpPr/>
            <p:nvPr/>
          </p:nvSpPr>
          <p:spPr>
            <a:xfrm>
              <a:off x="19852" y="20456"/>
              <a:ext cx="869969" cy="896371"/>
            </a:xfrm>
            <a:prstGeom prst="ellipse">
              <a:avLst/>
            </a:prstGeom>
            <a:gradFill flip="none" rotWithShape="1">
              <a:gsLst>
                <a:gs pos="0">
                  <a:srgbClr val="CCE8CF"/>
                </a:gs>
                <a:gs pos="51000">
                  <a:srgbClr val="BDE1C1"/>
                </a:gs>
                <a:gs pos="100000">
                  <a:srgbClr val="81C688"/>
                </a:gs>
              </a:gsLst>
              <a:lin ang="18900000" scaled="0"/>
            </a:gradFill>
            <a:ln w="12700" cap="flat">
              <a:noFill/>
              <a:miter lim="400000"/>
            </a:ln>
            <a:effectLst/>
          </p:spPr>
          <p:txBody>
            <a:bodyPr wrap="square" lIns="45718" tIns="45718" rIns="45718" bIns="45718" numCol="1" anchor="ctr">
              <a:noAutofit/>
            </a:bodyPr>
            <a:lstStyle/>
            <a:p>
              <a:pPr algn="ctr">
                <a:defRPr sz="1600">
                  <a:solidFill>
                    <a:srgbClr val="CCE8CF"/>
                  </a:solidFill>
                  <a:latin typeface="微软雅黑"/>
                  <a:ea typeface="微软雅黑"/>
                  <a:cs typeface="微软雅黑"/>
                  <a:sym typeface="微软雅黑"/>
                </a:defRPr>
              </a:pPr>
            </a:p>
          </p:txBody>
        </p:sp>
      </p:grpSp>
      <p:sp>
        <p:nvSpPr>
          <p:cNvPr id="612" name="椭圆 12"/>
          <p:cNvSpPr/>
          <p:nvPr/>
        </p:nvSpPr>
        <p:spPr>
          <a:xfrm>
            <a:off x="2987823" y="1593637"/>
            <a:ext cx="1072169" cy="1104708"/>
          </a:xfrm>
          <a:prstGeom prst="ellipse">
            <a:avLst/>
          </a:prstGeom>
          <a:solidFill>
            <a:srgbClr val="0D0D0D"/>
          </a:solidFill>
          <a:ln w="12700">
            <a:miter lim="400000"/>
          </a:ln>
          <a:effectLst>
            <a:outerShdw sx="100000" sy="100000" kx="0" ky="0" algn="b" rotWithShape="0" blurRad="444500" dist="254000" dir="8100000">
              <a:srgbClr val="000000">
                <a:alpha val="50000"/>
              </a:srgbClr>
            </a:outerShdw>
          </a:effectLst>
        </p:spPr>
        <p:txBody>
          <a:bodyPr lIns="45718" tIns="45718" rIns="45718" bIns="45718" anchor="ctr"/>
          <a:lstStyle/>
          <a:p>
            <a:pPr algn="ctr">
              <a:defRPr sz="1600">
                <a:solidFill>
                  <a:srgbClr val="CCE8CF"/>
                </a:solidFill>
                <a:latin typeface="微软雅黑"/>
                <a:ea typeface="微软雅黑"/>
                <a:cs typeface="微软雅黑"/>
                <a:sym typeface="微软雅黑"/>
              </a:defRPr>
            </a:pPr>
          </a:p>
        </p:txBody>
      </p:sp>
      <p:sp>
        <p:nvSpPr>
          <p:cNvPr id="613" name="TextBox 14"/>
          <p:cNvSpPr txBox="1"/>
          <p:nvPr/>
        </p:nvSpPr>
        <p:spPr>
          <a:xfrm>
            <a:off x="6155544" y="864058"/>
            <a:ext cx="2218834" cy="370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b="1" sz="1600">
                <a:solidFill>
                  <a:srgbClr val="0070C0"/>
                </a:solidFill>
                <a:latin typeface="微软雅黑"/>
                <a:ea typeface="微软雅黑"/>
                <a:cs typeface="微软雅黑"/>
                <a:sym typeface="微软雅黑"/>
              </a:defRPr>
            </a:lvl1pPr>
          </a:lstStyle>
          <a:p>
            <a:pPr/>
            <a:r>
              <a:t>食、药品制造厂商</a:t>
            </a:r>
          </a:p>
        </p:txBody>
      </p:sp>
      <p:sp>
        <p:nvSpPr>
          <p:cNvPr id="614" name="TextBox 20"/>
          <p:cNvSpPr txBox="1"/>
          <p:nvPr/>
        </p:nvSpPr>
        <p:spPr>
          <a:xfrm>
            <a:off x="6155544" y="3140555"/>
            <a:ext cx="916939" cy="3708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b="1" sz="1600">
                <a:solidFill>
                  <a:srgbClr val="0070C0"/>
                </a:solidFill>
                <a:latin typeface="微软雅黑"/>
                <a:ea typeface="微软雅黑"/>
                <a:cs typeface="微软雅黑"/>
                <a:sym typeface="微软雅黑"/>
              </a:defRPr>
            </a:lvl1pPr>
          </a:lstStyle>
          <a:p>
            <a:pPr/>
            <a:r>
              <a:t>科研院所</a:t>
            </a:r>
          </a:p>
        </p:txBody>
      </p:sp>
      <p:sp>
        <p:nvSpPr>
          <p:cNvPr id="615" name="TextBox 22"/>
          <p:cNvSpPr txBox="1"/>
          <p:nvPr/>
        </p:nvSpPr>
        <p:spPr>
          <a:xfrm>
            <a:off x="1705534" y="3376410"/>
            <a:ext cx="1323339" cy="3708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b="1" sz="1600">
                <a:solidFill>
                  <a:srgbClr val="0070C0"/>
                </a:solidFill>
                <a:latin typeface="微软雅黑"/>
                <a:ea typeface="微软雅黑"/>
                <a:cs typeface="微软雅黑"/>
                <a:sym typeface="微软雅黑"/>
              </a:defRPr>
            </a:lvl1pPr>
          </a:lstStyle>
          <a:p>
            <a:pPr/>
            <a:r>
              <a:t>包装材料厂商</a:t>
            </a:r>
          </a:p>
        </p:txBody>
      </p:sp>
      <p:sp>
        <p:nvSpPr>
          <p:cNvPr id="616" name="TextBox 24"/>
          <p:cNvSpPr txBox="1"/>
          <p:nvPr/>
        </p:nvSpPr>
        <p:spPr>
          <a:xfrm>
            <a:off x="993072" y="922727"/>
            <a:ext cx="916939" cy="3708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b="1" sz="1600">
                <a:solidFill>
                  <a:srgbClr val="0070C0"/>
                </a:solidFill>
                <a:latin typeface="微软雅黑"/>
                <a:ea typeface="微软雅黑"/>
                <a:cs typeface="微软雅黑"/>
                <a:sym typeface="微软雅黑"/>
              </a:defRPr>
            </a:lvl1pPr>
          </a:lstStyle>
          <a:p>
            <a:pPr/>
            <a:r>
              <a:t>质检机构</a:t>
            </a:r>
          </a:p>
        </p:txBody>
      </p:sp>
      <p:sp>
        <p:nvSpPr>
          <p:cNvPr id="617" name="直接连接符 29"/>
          <p:cNvSpPr/>
          <p:nvPr/>
        </p:nvSpPr>
        <p:spPr>
          <a:xfrm flipV="1">
            <a:off x="1700633" y="3317128"/>
            <a:ext cx="4903" cy="734042"/>
          </a:xfrm>
          <a:prstGeom prst="line">
            <a:avLst/>
          </a:prstGeom>
          <a:ln w="12700">
            <a:solidFill>
              <a:srgbClr val="000000"/>
            </a:solidFill>
            <a:prstDash val="dash"/>
          </a:ln>
        </p:spPr>
        <p:txBody>
          <a:bodyPr lIns="45718" tIns="45718" rIns="45718" bIns="45718"/>
          <a:lstStyle/>
          <a:p>
            <a:pPr/>
          </a:p>
        </p:txBody>
      </p:sp>
      <p:sp>
        <p:nvSpPr>
          <p:cNvPr id="618" name="直接连接符 30"/>
          <p:cNvSpPr/>
          <p:nvPr/>
        </p:nvSpPr>
        <p:spPr>
          <a:xfrm flipV="1">
            <a:off x="960262" y="1202613"/>
            <a:ext cx="2" cy="782050"/>
          </a:xfrm>
          <a:prstGeom prst="line">
            <a:avLst/>
          </a:prstGeom>
          <a:ln w="12700">
            <a:solidFill>
              <a:srgbClr val="000000"/>
            </a:solidFill>
            <a:prstDash val="dash"/>
          </a:ln>
        </p:spPr>
        <p:txBody>
          <a:bodyPr lIns="45718" tIns="45718" rIns="45718" bIns="45718"/>
          <a:lstStyle/>
          <a:p>
            <a:pPr/>
          </a:p>
        </p:txBody>
      </p:sp>
      <p:sp>
        <p:nvSpPr>
          <p:cNvPr id="619" name="TextBox 31"/>
          <p:cNvSpPr txBox="1"/>
          <p:nvPr/>
        </p:nvSpPr>
        <p:spPr>
          <a:xfrm>
            <a:off x="3563887" y="475565"/>
            <a:ext cx="2016226"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1" sz="2000">
                <a:latin typeface="微软雅黑"/>
                <a:ea typeface="微软雅黑"/>
                <a:cs typeface="微软雅黑"/>
                <a:sym typeface="微软雅黑"/>
              </a:defRPr>
            </a:lvl1pPr>
          </a:lstStyle>
          <a:p>
            <a:pPr/>
            <a:r>
              <a:t>面向客户</a:t>
            </a:r>
          </a:p>
        </p:txBody>
      </p:sp>
      <p:grpSp>
        <p:nvGrpSpPr>
          <p:cNvPr id="622" name="Picture 2"/>
          <p:cNvGrpSpPr/>
          <p:nvPr/>
        </p:nvGrpSpPr>
        <p:grpSpPr>
          <a:xfrm>
            <a:off x="5960069" y="3482135"/>
            <a:ext cx="1673654" cy="1270323"/>
            <a:chOff x="0" y="0"/>
            <a:chExt cx="1673652" cy="1270321"/>
          </a:xfrm>
        </p:grpSpPr>
        <p:sp>
          <p:nvSpPr>
            <p:cNvPr id="620" name="形状"/>
            <p:cNvSpPr/>
            <p:nvPr/>
          </p:nvSpPr>
          <p:spPr>
            <a:xfrm>
              <a:off x="-1" y="0"/>
              <a:ext cx="1673654" cy="12703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56"/>
                  </a:moveTo>
                  <a:cubicBezTo>
                    <a:pt x="0" y="831"/>
                    <a:pt x="631" y="0"/>
                    <a:pt x="1409" y="0"/>
                  </a:cubicBezTo>
                  <a:lnTo>
                    <a:pt x="20191" y="0"/>
                  </a:lnTo>
                  <a:cubicBezTo>
                    <a:pt x="20969" y="0"/>
                    <a:pt x="21600" y="831"/>
                    <a:pt x="21600" y="1856"/>
                  </a:cubicBezTo>
                  <a:lnTo>
                    <a:pt x="21600" y="19744"/>
                  </a:lnTo>
                  <a:cubicBezTo>
                    <a:pt x="21600" y="20769"/>
                    <a:pt x="20969" y="21600"/>
                    <a:pt x="20191" y="21600"/>
                  </a:cubicBezTo>
                  <a:lnTo>
                    <a:pt x="1409" y="21600"/>
                  </a:lnTo>
                  <a:cubicBezTo>
                    <a:pt x="631" y="21600"/>
                    <a:pt x="0" y="20769"/>
                    <a:pt x="0" y="19744"/>
                  </a:cubicBezTo>
                  <a:close/>
                </a:path>
              </a:pathLst>
            </a:custGeom>
            <a:solidFill>
              <a:srgbClr val="EDEDED"/>
            </a:solidFill>
            <a:ln w="12700" cap="flat">
              <a:noFill/>
              <a:miter lim="400000"/>
            </a:ln>
            <a:effectLst/>
          </p:spPr>
          <p:txBody>
            <a:bodyPr wrap="square" lIns="45718" tIns="45718" rIns="45718" bIns="45718" numCol="1" anchor="ctr">
              <a:noAutofit/>
            </a:bodyPr>
            <a:lstStyle/>
            <a:p>
              <a:pPr>
                <a:defRPr>
                  <a:latin typeface="Arial"/>
                  <a:ea typeface="Arial"/>
                  <a:cs typeface="Arial"/>
                  <a:sym typeface="Arial"/>
                </a:defRPr>
              </a:pPr>
            </a:p>
          </p:txBody>
        </p:sp>
        <p:pic>
          <p:nvPicPr>
            <p:cNvPr id="621" name="image47.jpeg" descr="image47.jpeg"/>
            <p:cNvPicPr>
              <a:picLocks noChangeAspect="1"/>
            </p:cNvPicPr>
            <p:nvPr/>
          </p:nvPicPr>
          <p:blipFill>
            <a:blip r:embed="rId2">
              <a:extLst/>
            </a:blip>
            <a:srcRect l="0" t="0" r="1" b="0"/>
            <a:stretch>
              <a:fillRect/>
            </a:stretch>
          </p:blipFill>
          <p:spPr>
            <a:xfrm>
              <a:off x="0" y="0"/>
              <a:ext cx="1673623" cy="12703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09" y="0"/>
                  </a:moveTo>
                  <a:cubicBezTo>
                    <a:pt x="630" y="0"/>
                    <a:pt x="0" y="831"/>
                    <a:pt x="0" y="1856"/>
                  </a:cubicBezTo>
                  <a:lnTo>
                    <a:pt x="0" y="19744"/>
                  </a:lnTo>
                  <a:cubicBezTo>
                    <a:pt x="0" y="20769"/>
                    <a:pt x="630" y="21600"/>
                    <a:pt x="1409" y="21600"/>
                  </a:cubicBezTo>
                  <a:lnTo>
                    <a:pt x="20191" y="21600"/>
                  </a:lnTo>
                  <a:cubicBezTo>
                    <a:pt x="20970" y="21600"/>
                    <a:pt x="21600" y="20769"/>
                    <a:pt x="21600" y="19744"/>
                  </a:cubicBezTo>
                  <a:lnTo>
                    <a:pt x="21600" y="1856"/>
                  </a:lnTo>
                  <a:cubicBezTo>
                    <a:pt x="21600" y="831"/>
                    <a:pt x="20970" y="0"/>
                    <a:pt x="20191" y="0"/>
                  </a:cubicBezTo>
                  <a:lnTo>
                    <a:pt x="1409" y="0"/>
                  </a:lnTo>
                  <a:close/>
                </a:path>
              </a:pathLst>
            </a:custGeom>
            <a:ln w="12700" cap="flat">
              <a:noFill/>
              <a:miter lim="400000"/>
            </a:ln>
            <a:effectLst>
              <a:reflection blurRad="0" stA="38000" stPos="0" endA="0" endPos="40000" dist="0" dir="5400000" fadeDir="5400000" sx="100000" sy="-100000" kx="0" ky="0" algn="bl" rotWithShape="0"/>
            </a:effectLst>
          </p:spPr>
        </p:pic>
      </p:grpSp>
      <p:sp>
        <p:nvSpPr>
          <p:cNvPr id="623" name="直接连接符 28"/>
          <p:cNvSpPr/>
          <p:nvPr/>
        </p:nvSpPr>
        <p:spPr>
          <a:xfrm flipH="1">
            <a:off x="5848772" y="3071909"/>
            <a:ext cx="9201" cy="793050"/>
          </a:xfrm>
          <a:prstGeom prst="line">
            <a:avLst/>
          </a:prstGeom>
          <a:ln w="12700">
            <a:solidFill>
              <a:srgbClr val="000000"/>
            </a:solidFill>
            <a:prstDash val="dash"/>
          </a:ln>
        </p:spPr>
        <p:txBody>
          <a:bodyPr lIns="45718" tIns="45718" rIns="45718" bIns="45718"/>
          <a:lstStyle/>
          <a:p>
            <a:pPr/>
          </a:p>
        </p:txBody>
      </p:sp>
      <p:grpSp>
        <p:nvGrpSpPr>
          <p:cNvPr id="626" name="Picture 3"/>
          <p:cNvGrpSpPr/>
          <p:nvPr/>
        </p:nvGrpSpPr>
        <p:grpSpPr>
          <a:xfrm>
            <a:off x="1025595" y="1265588"/>
            <a:ext cx="1433469" cy="1374108"/>
            <a:chOff x="0" y="0"/>
            <a:chExt cx="1433467" cy="1374107"/>
          </a:xfrm>
        </p:grpSpPr>
        <p:sp>
          <p:nvSpPr>
            <p:cNvPr id="624" name="形状"/>
            <p:cNvSpPr/>
            <p:nvPr/>
          </p:nvSpPr>
          <p:spPr>
            <a:xfrm>
              <a:off x="-1" y="-1"/>
              <a:ext cx="1433468" cy="13741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56"/>
                  </a:moveTo>
                  <a:cubicBezTo>
                    <a:pt x="0" y="831"/>
                    <a:pt x="797" y="0"/>
                    <a:pt x="1779" y="0"/>
                  </a:cubicBezTo>
                  <a:lnTo>
                    <a:pt x="19821" y="0"/>
                  </a:lnTo>
                  <a:cubicBezTo>
                    <a:pt x="20803" y="0"/>
                    <a:pt x="21600" y="831"/>
                    <a:pt x="21600" y="1856"/>
                  </a:cubicBezTo>
                  <a:lnTo>
                    <a:pt x="21600" y="19744"/>
                  </a:lnTo>
                  <a:cubicBezTo>
                    <a:pt x="21600" y="20769"/>
                    <a:pt x="20803" y="21600"/>
                    <a:pt x="19821" y="21600"/>
                  </a:cubicBezTo>
                  <a:lnTo>
                    <a:pt x="1779" y="21600"/>
                  </a:lnTo>
                  <a:cubicBezTo>
                    <a:pt x="797" y="21600"/>
                    <a:pt x="0" y="20769"/>
                    <a:pt x="0" y="19744"/>
                  </a:cubicBezTo>
                  <a:close/>
                </a:path>
              </a:pathLst>
            </a:custGeom>
            <a:solidFill>
              <a:srgbClr val="EDEDED"/>
            </a:solidFill>
            <a:ln w="12700" cap="flat">
              <a:noFill/>
              <a:miter lim="400000"/>
            </a:ln>
            <a:effectLst/>
          </p:spPr>
          <p:txBody>
            <a:bodyPr wrap="square" lIns="45718" tIns="45718" rIns="45718" bIns="45718" numCol="1" anchor="ctr">
              <a:noAutofit/>
            </a:bodyPr>
            <a:lstStyle/>
            <a:p>
              <a:pPr>
                <a:defRPr>
                  <a:latin typeface="Arial"/>
                  <a:ea typeface="Arial"/>
                  <a:cs typeface="Arial"/>
                  <a:sym typeface="Arial"/>
                </a:defRPr>
              </a:pPr>
            </a:p>
          </p:txBody>
        </p:sp>
        <p:pic>
          <p:nvPicPr>
            <p:cNvPr id="625" name="image48.jpeg" descr="image48.jpeg"/>
            <p:cNvPicPr>
              <a:picLocks noChangeAspect="1"/>
            </p:cNvPicPr>
            <p:nvPr/>
          </p:nvPicPr>
          <p:blipFill>
            <a:blip r:embed="rId3">
              <a:extLst/>
            </a:blip>
            <a:srcRect l="0" t="0" r="0" b="9"/>
            <a:stretch>
              <a:fillRect/>
            </a:stretch>
          </p:blipFill>
          <p:spPr>
            <a:xfrm>
              <a:off x="-1" y="0"/>
              <a:ext cx="1433469" cy="13739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82" y="0"/>
                  </a:moveTo>
                  <a:cubicBezTo>
                    <a:pt x="799" y="0"/>
                    <a:pt x="0" y="834"/>
                    <a:pt x="0" y="1859"/>
                  </a:cubicBezTo>
                  <a:lnTo>
                    <a:pt x="0" y="19747"/>
                  </a:lnTo>
                  <a:cubicBezTo>
                    <a:pt x="0" y="20772"/>
                    <a:pt x="799" y="21600"/>
                    <a:pt x="1782" y="21600"/>
                  </a:cubicBezTo>
                  <a:lnTo>
                    <a:pt x="19818" y="21600"/>
                  </a:lnTo>
                  <a:cubicBezTo>
                    <a:pt x="20801" y="21600"/>
                    <a:pt x="21600" y="20772"/>
                    <a:pt x="21600" y="19747"/>
                  </a:cubicBezTo>
                  <a:lnTo>
                    <a:pt x="21600" y="1859"/>
                  </a:lnTo>
                  <a:cubicBezTo>
                    <a:pt x="21600" y="834"/>
                    <a:pt x="20801" y="0"/>
                    <a:pt x="19818" y="0"/>
                  </a:cubicBezTo>
                  <a:lnTo>
                    <a:pt x="1782" y="0"/>
                  </a:lnTo>
                  <a:close/>
                </a:path>
              </a:pathLst>
            </a:custGeom>
            <a:ln w="12700" cap="flat">
              <a:noFill/>
              <a:miter lim="400000"/>
            </a:ln>
            <a:effectLst>
              <a:reflection blurRad="0" stA="38000" stPos="0" endA="0" endPos="40000" dist="0" dir="5400000" fadeDir="5400000" sx="100000" sy="-100000" kx="0" ky="0" algn="bl" rotWithShape="0"/>
            </a:effectLst>
          </p:spPr>
        </p:pic>
      </p:grpSp>
      <p:grpSp>
        <p:nvGrpSpPr>
          <p:cNvPr id="629" name="Picture 4"/>
          <p:cNvGrpSpPr/>
          <p:nvPr/>
        </p:nvGrpSpPr>
        <p:grpSpPr>
          <a:xfrm>
            <a:off x="1792306" y="3746581"/>
            <a:ext cx="1292826" cy="1141467"/>
            <a:chOff x="-1" y="0"/>
            <a:chExt cx="1292824" cy="1141465"/>
          </a:xfrm>
        </p:grpSpPr>
        <p:sp>
          <p:nvSpPr>
            <p:cNvPr id="627" name="形状"/>
            <p:cNvSpPr/>
            <p:nvPr/>
          </p:nvSpPr>
          <p:spPr>
            <a:xfrm>
              <a:off x="-2" y="-1"/>
              <a:ext cx="1292826" cy="11414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56"/>
                  </a:moveTo>
                  <a:cubicBezTo>
                    <a:pt x="0" y="831"/>
                    <a:pt x="734" y="0"/>
                    <a:pt x="1639" y="0"/>
                  </a:cubicBezTo>
                  <a:lnTo>
                    <a:pt x="19961" y="0"/>
                  </a:lnTo>
                  <a:cubicBezTo>
                    <a:pt x="20866" y="0"/>
                    <a:pt x="21600" y="831"/>
                    <a:pt x="21600" y="1856"/>
                  </a:cubicBezTo>
                  <a:lnTo>
                    <a:pt x="21600" y="19744"/>
                  </a:lnTo>
                  <a:cubicBezTo>
                    <a:pt x="21600" y="20769"/>
                    <a:pt x="20866" y="21600"/>
                    <a:pt x="19961" y="21600"/>
                  </a:cubicBezTo>
                  <a:lnTo>
                    <a:pt x="1639" y="21600"/>
                  </a:lnTo>
                  <a:cubicBezTo>
                    <a:pt x="734" y="21600"/>
                    <a:pt x="0" y="20769"/>
                    <a:pt x="0" y="19744"/>
                  </a:cubicBezTo>
                  <a:close/>
                </a:path>
              </a:pathLst>
            </a:custGeom>
            <a:solidFill>
              <a:srgbClr val="EDEDED"/>
            </a:solidFill>
            <a:ln w="12700" cap="flat">
              <a:noFill/>
              <a:miter lim="400000"/>
            </a:ln>
            <a:effectLst/>
          </p:spPr>
          <p:txBody>
            <a:bodyPr wrap="square" lIns="45718" tIns="45718" rIns="45718" bIns="45718" numCol="1" anchor="ctr">
              <a:noAutofit/>
            </a:bodyPr>
            <a:lstStyle/>
            <a:p>
              <a:pPr>
                <a:defRPr>
                  <a:latin typeface="Arial"/>
                  <a:ea typeface="Arial"/>
                  <a:cs typeface="Arial"/>
                  <a:sym typeface="Arial"/>
                </a:defRPr>
              </a:pPr>
            </a:p>
          </p:txBody>
        </p:sp>
        <p:pic>
          <p:nvPicPr>
            <p:cNvPr id="628" name="image25.jpeg" descr="image25.jpeg"/>
            <p:cNvPicPr>
              <a:picLocks noChangeAspect="1"/>
            </p:cNvPicPr>
            <p:nvPr/>
          </p:nvPicPr>
          <p:blipFill>
            <a:blip r:embed="rId4">
              <a:extLst/>
            </a:blip>
            <a:srcRect l="0" t="0" r="0" b="4"/>
            <a:stretch>
              <a:fillRect/>
            </a:stretch>
          </p:blipFill>
          <p:spPr>
            <a:xfrm>
              <a:off x="0" y="0"/>
              <a:ext cx="1292823" cy="11414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38" y="0"/>
                  </a:moveTo>
                  <a:cubicBezTo>
                    <a:pt x="733" y="0"/>
                    <a:pt x="0" y="830"/>
                    <a:pt x="0" y="1855"/>
                  </a:cubicBezTo>
                  <a:lnTo>
                    <a:pt x="0" y="19745"/>
                  </a:lnTo>
                  <a:cubicBezTo>
                    <a:pt x="0" y="20770"/>
                    <a:pt x="733" y="21600"/>
                    <a:pt x="1638" y="21600"/>
                  </a:cubicBezTo>
                  <a:lnTo>
                    <a:pt x="19956" y="21600"/>
                  </a:lnTo>
                  <a:cubicBezTo>
                    <a:pt x="20861" y="21600"/>
                    <a:pt x="21600" y="20770"/>
                    <a:pt x="21600" y="19745"/>
                  </a:cubicBezTo>
                  <a:lnTo>
                    <a:pt x="21600" y="1855"/>
                  </a:lnTo>
                  <a:cubicBezTo>
                    <a:pt x="21600" y="830"/>
                    <a:pt x="20861" y="0"/>
                    <a:pt x="19956" y="0"/>
                  </a:cubicBezTo>
                  <a:lnTo>
                    <a:pt x="1638" y="0"/>
                  </a:lnTo>
                  <a:close/>
                </a:path>
              </a:pathLst>
            </a:custGeom>
            <a:ln w="12700" cap="flat">
              <a:noFill/>
              <a:miter lim="400000"/>
            </a:ln>
            <a:effectLst>
              <a:reflection blurRad="0" stA="38000" stPos="0" endA="0" endPos="40000" dist="0" dir="5400000" fadeDir="5400000" sx="100000" sy="-100000" kx="0" ky="0" algn="bl" rotWithShape="0"/>
            </a:effectLst>
          </p:spPr>
        </p:pic>
      </p:grpSp>
      <p:grpSp>
        <p:nvGrpSpPr>
          <p:cNvPr id="632" name="Picture 7"/>
          <p:cNvGrpSpPr/>
          <p:nvPr/>
        </p:nvGrpSpPr>
        <p:grpSpPr>
          <a:xfrm>
            <a:off x="6300191" y="1232273"/>
            <a:ext cx="1593974" cy="1156996"/>
            <a:chOff x="-1" y="0"/>
            <a:chExt cx="1593972" cy="1156994"/>
          </a:xfrm>
        </p:grpSpPr>
        <p:sp>
          <p:nvSpPr>
            <p:cNvPr id="630" name="形状"/>
            <p:cNvSpPr/>
            <p:nvPr/>
          </p:nvSpPr>
          <p:spPr>
            <a:xfrm>
              <a:off x="-2" y="0"/>
              <a:ext cx="1593974" cy="11569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56"/>
                  </a:moveTo>
                  <a:cubicBezTo>
                    <a:pt x="0" y="831"/>
                    <a:pt x="603" y="0"/>
                    <a:pt x="1347" y="0"/>
                  </a:cubicBezTo>
                  <a:lnTo>
                    <a:pt x="20253" y="0"/>
                  </a:lnTo>
                  <a:cubicBezTo>
                    <a:pt x="20997" y="0"/>
                    <a:pt x="21600" y="831"/>
                    <a:pt x="21600" y="1856"/>
                  </a:cubicBezTo>
                  <a:lnTo>
                    <a:pt x="21600" y="19744"/>
                  </a:lnTo>
                  <a:cubicBezTo>
                    <a:pt x="21600" y="20769"/>
                    <a:pt x="20997" y="21600"/>
                    <a:pt x="20253" y="21600"/>
                  </a:cubicBezTo>
                  <a:lnTo>
                    <a:pt x="1347" y="21600"/>
                  </a:lnTo>
                  <a:cubicBezTo>
                    <a:pt x="603" y="21600"/>
                    <a:pt x="0" y="20769"/>
                    <a:pt x="0" y="19744"/>
                  </a:cubicBezTo>
                  <a:close/>
                </a:path>
              </a:pathLst>
            </a:custGeom>
            <a:solidFill>
              <a:srgbClr val="EDEDED"/>
            </a:solidFill>
            <a:ln w="12700" cap="flat">
              <a:noFill/>
              <a:miter lim="400000"/>
            </a:ln>
            <a:effectLst/>
          </p:spPr>
          <p:txBody>
            <a:bodyPr wrap="square" lIns="45718" tIns="45718" rIns="45718" bIns="45718" numCol="1" anchor="ctr">
              <a:noAutofit/>
            </a:bodyPr>
            <a:lstStyle/>
            <a:p>
              <a:pPr>
                <a:defRPr>
                  <a:latin typeface="Arial"/>
                  <a:ea typeface="Arial"/>
                  <a:cs typeface="Arial"/>
                  <a:sym typeface="Arial"/>
                </a:defRPr>
              </a:pPr>
            </a:p>
          </p:txBody>
        </p:sp>
        <p:pic>
          <p:nvPicPr>
            <p:cNvPr id="631" name="image49.jpeg" descr="image49.jpeg"/>
            <p:cNvPicPr>
              <a:picLocks noChangeAspect="1"/>
            </p:cNvPicPr>
            <p:nvPr/>
          </p:nvPicPr>
          <p:blipFill>
            <a:blip r:embed="rId5">
              <a:extLst/>
            </a:blip>
            <a:srcRect l="0" t="0" r="7" b="8"/>
            <a:stretch>
              <a:fillRect/>
            </a:stretch>
          </p:blipFill>
          <p:spPr>
            <a:xfrm>
              <a:off x="0" y="0"/>
              <a:ext cx="1593851" cy="11568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50" y="0"/>
                  </a:moveTo>
                  <a:cubicBezTo>
                    <a:pt x="606" y="0"/>
                    <a:pt x="0" y="835"/>
                    <a:pt x="0" y="1860"/>
                  </a:cubicBezTo>
                  <a:lnTo>
                    <a:pt x="0" y="19748"/>
                  </a:lnTo>
                  <a:cubicBezTo>
                    <a:pt x="0" y="20773"/>
                    <a:pt x="606" y="21600"/>
                    <a:pt x="1350" y="21600"/>
                  </a:cubicBezTo>
                  <a:lnTo>
                    <a:pt x="20255" y="21600"/>
                  </a:lnTo>
                  <a:cubicBezTo>
                    <a:pt x="21000" y="21600"/>
                    <a:pt x="21600" y="20773"/>
                    <a:pt x="21600" y="19748"/>
                  </a:cubicBezTo>
                  <a:lnTo>
                    <a:pt x="21600" y="1860"/>
                  </a:lnTo>
                  <a:cubicBezTo>
                    <a:pt x="21600" y="835"/>
                    <a:pt x="21000" y="0"/>
                    <a:pt x="20255" y="0"/>
                  </a:cubicBezTo>
                  <a:lnTo>
                    <a:pt x="1350" y="0"/>
                  </a:lnTo>
                  <a:close/>
                </a:path>
              </a:pathLst>
            </a:custGeom>
            <a:ln w="12700" cap="flat">
              <a:noFill/>
              <a:miter lim="400000"/>
            </a:ln>
            <a:effectLst>
              <a:reflection blurRad="0" stA="38000" stPos="0" endA="0" endPos="40000" dist="0" dir="5400000" fadeDir="5400000" sx="100000" sy="-100000" kx="0" ky="0" algn="bl" rotWithShape="0"/>
            </a:effectLst>
          </p:spPr>
        </p:pic>
      </p:grpSp>
      <p:sp>
        <p:nvSpPr>
          <p:cNvPr id="633" name="直接连接符 43"/>
          <p:cNvSpPr/>
          <p:nvPr/>
        </p:nvSpPr>
        <p:spPr>
          <a:xfrm flipH="1">
            <a:off x="6010466" y="1216794"/>
            <a:ext cx="9201" cy="793051"/>
          </a:xfrm>
          <a:prstGeom prst="line">
            <a:avLst/>
          </a:prstGeom>
          <a:ln w="12700">
            <a:solidFill>
              <a:srgbClr val="000000"/>
            </a:solidFill>
            <a:prstDash val="dash"/>
          </a:ln>
        </p:spPr>
        <p:txBody>
          <a:bodyPr lIns="45718" tIns="45718" rIns="45718" bIns="45718"/>
          <a:lstStyle/>
          <a:p>
            <a:pPr/>
          </a:p>
        </p:txBody>
      </p:sp>
      <p:pic>
        <p:nvPicPr>
          <p:cNvPr id="634" name="Picture 4" descr="Picture 4"/>
          <p:cNvPicPr>
            <a:picLocks noChangeAspect="1"/>
          </p:cNvPicPr>
          <p:nvPr/>
        </p:nvPicPr>
        <p:blipFill>
          <a:blip r:embed="rId6">
            <a:extLst/>
          </a:blip>
          <a:stretch>
            <a:fillRect/>
          </a:stretch>
        </p:blipFill>
        <p:spPr>
          <a:xfrm>
            <a:off x="8137873" y="4672083"/>
            <a:ext cx="1006127" cy="47141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0" advTm="11000" p14:dur="1200">
        <p14:prism dir="l" isContent="0" isInverted="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603"/>
                                        </p:tgtEl>
                                        <p:attrNameLst>
                                          <p:attrName>style.visibility</p:attrName>
                                        </p:attrNameLst>
                                      </p:cBhvr>
                                      <p:to>
                                        <p:strVal val="visible"/>
                                      </p:to>
                                    </p:set>
                                    <p:anim calcmode="lin" valueType="num">
                                      <p:cBhvr>
                                        <p:cTn id="7" dur="500" fill="hold"/>
                                        <p:tgtEl>
                                          <p:spTgt spid="603"/>
                                        </p:tgtEl>
                                        <p:attrNameLst>
                                          <p:attrName>ppt_x</p:attrName>
                                        </p:attrNameLst>
                                      </p:cBhvr>
                                      <p:tavLst>
                                        <p:tav tm="0">
                                          <p:val>
                                            <p:strVal val="#ppt_x"/>
                                          </p:val>
                                        </p:tav>
                                        <p:tav tm="100000">
                                          <p:val>
                                            <p:strVal val="#ppt_x"/>
                                          </p:val>
                                        </p:tav>
                                      </p:tavLst>
                                    </p:anim>
                                    <p:anim calcmode="lin" valueType="num">
                                      <p:cBhvr>
                                        <p:cTn id="8" dur="500" fill="hold"/>
                                        <p:tgtEl>
                                          <p:spTgt spid="60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Class="entr" nodeType="afterEffect" presetSubtype="8" presetID="2" grpId="2" fill="hold">
                                  <p:stCondLst>
                                    <p:cond delay="0"/>
                                  </p:stCondLst>
                                  <p:iterate type="el" backwards="0">
                                    <p:tmAbs val="0"/>
                                  </p:iterate>
                                  <p:childTnLst>
                                    <p:set>
                                      <p:cBhvr>
                                        <p:cTn id="11" fill="hold"/>
                                        <p:tgtEl>
                                          <p:spTgt spid="613"/>
                                        </p:tgtEl>
                                        <p:attrNameLst>
                                          <p:attrName>style.visibility</p:attrName>
                                        </p:attrNameLst>
                                      </p:cBhvr>
                                      <p:to>
                                        <p:strVal val="visible"/>
                                      </p:to>
                                    </p:set>
                                    <p:anim calcmode="lin" valueType="num">
                                      <p:cBhvr>
                                        <p:cTn id="12" dur="500" fill="hold"/>
                                        <p:tgtEl>
                                          <p:spTgt spid="613"/>
                                        </p:tgtEl>
                                        <p:attrNameLst>
                                          <p:attrName>ppt_x</p:attrName>
                                        </p:attrNameLst>
                                      </p:cBhvr>
                                      <p:tavLst>
                                        <p:tav tm="0">
                                          <p:val>
                                            <p:strVal val="0-#ppt_w/2"/>
                                          </p:val>
                                        </p:tav>
                                        <p:tav tm="100000">
                                          <p:val>
                                            <p:strVal val="#ppt_x"/>
                                          </p:val>
                                        </p:tav>
                                      </p:tavLst>
                                    </p:anim>
                                    <p:anim calcmode="lin" valueType="num">
                                      <p:cBhvr>
                                        <p:cTn id="13" dur="500" fill="hold"/>
                                        <p:tgtEl>
                                          <p:spTgt spid="61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Class="entr" nodeType="afterEffect" presetSubtype="4" presetID="2" grpId="3" fill="hold">
                                  <p:stCondLst>
                                    <p:cond delay="0"/>
                                  </p:stCondLst>
                                  <p:iterate type="el" backwards="0">
                                    <p:tmAbs val="0"/>
                                  </p:iterate>
                                  <p:childTnLst>
                                    <p:set>
                                      <p:cBhvr>
                                        <p:cTn id="16" fill="hold"/>
                                        <p:tgtEl>
                                          <p:spTgt spid="604"/>
                                        </p:tgtEl>
                                        <p:attrNameLst>
                                          <p:attrName>style.visibility</p:attrName>
                                        </p:attrNameLst>
                                      </p:cBhvr>
                                      <p:to>
                                        <p:strVal val="visible"/>
                                      </p:to>
                                    </p:set>
                                    <p:anim calcmode="lin" valueType="num">
                                      <p:cBhvr>
                                        <p:cTn id="17" dur="500" fill="hold"/>
                                        <p:tgtEl>
                                          <p:spTgt spid="604"/>
                                        </p:tgtEl>
                                        <p:attrNameLst>
                                          <p:attrName>ppt_x</p:attrName>
                                        </p:attrNameLst>
                                      </p:cBhvr>
                                      <p:tavLst>
                                        <p:tav tm="0">
                                          <p:val>
                                            <p:strVal val="#ppt_x"/>
                                          </p:val>
                                        </p:tav>
                                        <p:tav tm="100000">
                                          <p:val>
                                            <p:strVal val="#ppt_x"/>
                                          </p:val>
                                        </p:tav>
                                      </p:tavLst>
                                    </p:anim>
                                    <p:anim calcmode="lin" valueType="num">
                                      <p:cBhvr>
                                        <p:cTn id="18" dur="500" fill="hold"/>
                                        <p:tgtEl>
                                          <p:spTgt spid="60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Class="entr" nodeType="afterEffect" presetSubtype="4" presetID="2" grpId="4" fill="hold">
                                  <p:stCondLst>
                                    <p:cond delay="0"/>
                                  </p:stCondLst>
                                  <p:iterate type="el" backwards="0">
                                    <p:tmAbs val="0"/>
                                  </p:iterate>
                                  <p:childTnLst>
                                    <p:set>
                                      <p:cBhvr>
                                        <p:cTn id="21" fill="hold"/>
                                        <p:tgtEl>
                                          <p:spTgt spid="607"/>
                                        </p:tgtEl>
                                        <p:attrNameLst>
                                          <p:attrName>style.visibility</p:attrName>
                                        </p:attrNameLst>
                                      </p:cBhvr>
                                      <p:to>
                                        <p:strVal val="visible"/>
                                      </p:to>
                                    </p:set>
                                    <p:anim calcmode="lin" valueType="num">
                                      <p:cBhvr>
                                        <p:cTn id="22" dur="500" fill="hold"/>
                                        <p:tgtEl>
                                          <p:spTgt spid="607"/>
                                        </p:tgtEl>
                                        <p:attrNameLst>
                                          <p:attrName>ppt_x</p:attrName>
                                        </p:attrNameLst>
                                      </p:cBhvr>
                                      <p:tavLst>
                                        <p:tav tm="0">
                                          <p:val>
                                            <p:strVal val="#ppt_x"/>
                                          </p:val>
                                        </p:tav>
                                        <p:tav tm="100000">
                                          <p:val>
                                            <p:strVal val="#ppt_x"/>
                                          </p:val>
                                        </p:tav>
                                      </p:tavLst>
                                    </p:anim>
                                    <p:anim calcmode="lin" valueType="num">
                                      <p:cBhvr>
                                        <p:cTn id="23" dur="500" fill="hold"/>
                                        <p:tgtEl>
                                          <p:spTgt spid="607"/>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Class="entr" nodeType="afterEffect" presetSubtype="4" presetID="2" grpId="5" fill="hold">
                                  <p:stCondLst>
                                    <p:cond delay="0"/>
                                  </p:stCondLst>
                                  <p:iterate type="el" backwards="0">
                                    <p:tmAbs val="0"/>
                                  </p:iterate>
                                  <p:childTnLst>
                                    <p:set>
                                      <p:cBhvr>
                                        <p:cTn id="26" fill="hold"/>
                                        <p:tgtEl>
                                          <p:spTgt spid="608"/>
                                        </p:tgtEl>
                                        <p:attrNameLst>
                                          <p:attrName>style.visibility</p:attrName>
                                        </p:attrNameLst>
                                      </p:cBhvr>
                                      <p:to>
                                        <p:strVal val="visible"/>
                                      </p:to>
                                    </p:set>
                                    <p:anim calcmode="lin" valueType="num">
                                      <p:cBhvr>
                                        <p:cTn id="27" dur="500" fill="hold"/>
                                        <p:tgtEl>
                                          <p:spTgt spid="608"/>
                                        </p:tgtEl>
                                        <p:attrNameLst>
                                          <p:attrName>ppt_x</p:attrName>
                                        </p:attrNameLst>
                                      </p:cBhvr>
                                      <p:tavLst>
                                        <p:tav tm="0">
                                          <p:val>
                                            <p:strVal val="#ppt_x"/>
                                          </p:val>
                                        </p:tav>
                                        <p:tav tm="100000">
                                          <p:val>
                                            <p:strVal val="#ppt_x"/>
                                          </p:val>
                                        </p:tav>
                                      </p:tavLst>
                                    </p:anim>
                                    <p:anim calcmode="lin" valueType="num">
                                      <p:cBhvr>
                                        <p:cTn id="28" dur="500" fill="hold"/>
                                        <p:tgtEl>
                                          <p:spTgt spid="608"/>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Class="entr" nodeType="afterEffect" presetSubtype="8" presetID="2" grpId="6" fill="hold">
                                  <p:stCondLst>
                                    <p:cond delay="0"/>
                                  </p:stCondLst>
                                  <p:iterate type="el" backwards="0">
                                    <p:tmAbs val="0"/>
                                  </p:iterate>
                                  <p:childTnLst>
                                    <p:set>
                                      <p:cBhvr>
                                        <p:cTn id="31" fill="hold"/>
                                        <p:tgtEl>
                                          <p:spTgt spid="614"/>
                                        </p:tgtEl>
                                        <p:attrNameLst>
                                          <p:attrName>style.visibility</p:attrName>
                                        </p:attrNameLst>
                                      </p:cBhvr>
                                      <p:to>
                                        <p:strVal val="visible"/>
                                      </p:to>
                                    </p:set>
                                    <p:anim calcmode="lin" valueType="num">
                                      <p:cBhvr>
                                        <p:cTn id="32" dur="500" fill="hold"/>
                                        <p:tgtEl>
                                          <p:spTgt spid="614"/>
                                        </p:tgtEl>
                                        <p:attrNameLst>
                                          <p:attrName>ppt_x</p:attrName>
                                        </p:attrNameLst>
                                      </p:cBhvr>
                                      <p:tavLst>
                                        <p:tav tm="0">
                                          <p:val>
                                            <p:strVal val="0-#ppt_w/2"/>
                                          </p:val>
                                        </p:tav>
                                        <p:tav tm="100000">
                                          <p:val>
                                            <p:strVal val="#ppt_x"/>
                                          </p:val>
                                        </p:tav>
                                      </p:tavLst>
                                    </p:anim>
                                    <p:anim calcmode="lin" valueType="num">
                                      <p:cBhvr>
                                        <p:cTn id="33" dur="500" fill="hold"/>
                                        <p:tgtEl>
                                          <p:spTgt spid="614"/>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Class="entr" nodeType="afterEffect" presetSubtype="4" presetID="2" grpId="7" fill="hold">
                                  <p:stCondLst>
                                    <p:cond delay="0"/>
                                  </p:stCondLst>
                                  <p:iterate type="el" backwards="0">
                                    <p:tmAbs val="0"/>
                                  </p:iterate>
                                  <p:childTnLst>
                                    <p:set>
                                      <p:cBhvr>
                                        <p:cTn id="36" fill="hold"/>
                                        <p:tgtEl>
                                          <p:spTgt spid="611"/>
                                        </p:tgtEl>
                                        <p:attrNameLst>
                                          <p:attrName>style.visibility</p:attrName>
                                        </p:attrNameLst>
                                      </p:cBhvr>
                                      <p:to>
                                        <p:strVal val="visible"/>
                                      </p:to>
                                    </p:set>
                                    <p:anim calcmode="lin" valueType="num">
                                      <p:cBhvr>
                                        <p:cTn id="37" dur="500" fill="hold"/>
                                        <p:tgtEl>
                                          <p:spTgt spid="611"/>
                                        </p:tgtEl>
                                        <p:attrNameLst>
                                          <p:attrName>ppt_x</p:attrName>
                                        </p:attrNameLst>
                                      </p:cBhvr>
                                      <p:tavLst>
                                        <p:tav tm="0">
                                          <p:val>
                                            <p:strVal val="#ppt_x"/>
                                          </p:val>
                                        </p:tav>
                                        <p:tav tm="100000">
                                          <p:val>
                                            <p:strVal val="#ppt_x"/>
                                          </p:val>
                                        </p:tav>
                                      </p:tavLst>
                                    </p:anim>
                                    <p:anim calcmode="lin" valueType="num">
                                      <p:cBhvr>
                                        <p:cTn id="38" dur="500" fill="hold"/>
                                        <p:tgtEl>
                                          <p:spTgt spid="611"/>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Class="entr" nodeType="afterEffect" presetSubtype="8" presetID="2" grpId="8" fill="hold">
                                  <p:stCondLst>
                                    <p:cond delay="0"/>
                                  </p:stCondLst>
                                  <p:iterate type="el" backwards="0">
                                    <p:tmAbs val="0"/>
                                  </p:iterate>
                                  <p:childTnLst>
                                    <p:set>
                                      <p:cBhvr>
                                        <p:cTn id="41" fill="hold"/>
                                        <p:tgtEl>
                                          <p:spTgt spid="615"/>
                                        </p:tgtEl>
                                        <p:attrNameLst>
                                          <p:attrName>style.visibility</p:attrName>
                                        </p:attrNameLst>
                                      </p:cBhvr>
                                      <p:to>
                                        <p:strVal val="visible"/>
                                      </p:to>
                                    </p:set>
                                    <p:anim calcmode="lin" valueType="num">
                                      <p:cBhvr>
                                        <p:cTn id="42" dur="500" fill="hold"/>
                                        <p:tgtEl>
                                          <p:spTgt spid="615"/>
                                        </p:tgtEl>
                                        <p:attrNameLst>
                                          <p:attrName>ppt_x</p:attrName>
                                        </p:attrNameLst>
                                      </p:cBhvr>
                                      <p:tavLst>
                                        <p:tav tm="0">
                                          <p:val>
                                            <p:strVal val="0-#ppt_w/2"/>
                                          </p:val>
                                        </p:tav>
                                        <p:tav tm="100000">
                                          <p:val>
                                            <p:strVal val="#ppt_x"/>
                                          </p:val>
                                        </p:tav>
                                      </p:tavLst>
                                    </p:anim>
                                    <p:anim calcmode="lin" valueType="num">
                                      <p:cBhvr>
                                        <p:cTn id="43" dur="500" fill="hold"/>
                                        <p:tgtEl>
                                          <p:spTgt spid="615"/>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Class="entr" nodeType="afterEffect" presetSubtype="2" presetID="2" grpId="9" fill="hold">
                                  <p:stCondLst>
                                    <p:cond delay="0"/>
                                  </p:stCondLst>
                                  <p:iterate type="el" backwards="0">
                                    <p:tmAbs val="0"/>
                                  </p:iterate>
                                  <p:childTnLst>
                                    <p:set>
                                      <p:cBhvr>
                                        <p:cTn id="46" fill="hold"/>
                                        <p:tgtEl>
                                          <p:spTgt spid="617"/>
                                        </p:tgtEl>
                                        <p:attrNameLst>
                                          <p:attrName>style.visibility</p:attrName>
                                        </p:attrNameLst>
                                      </p:cBhvr>
                                      <p:to>
                                        <p:strVal val="visible"/>
                                      </p:to>
                                    </p:set>
                                    <p:anim calcmode="lin" valueType="num">
                                      <p:cBhvr>
                                        <p:cTn id="47" dur="500" fill="hold"/>
                                        <p:tgtEl>
                                          <p:spTgt spid="617"/>
                                        </p:tgtEl>
                                        <p:attrNameLst>
                                          <p:attrName>ppt_x</p:attrName>
                                        </p:attrNameLst>
                                      </p:cBhvr>
                                      <p:tavLst>
                                        <p:tav tm="0">
                                          <p:val>
                                            <p:strVal val="1+#ppt_w/2"/>
                                          </p:val>
                                        </p:tav>
                                        <p:tav tm="100000">
                                          <p:val>
                                            <p:strVal val="#ppt_x"/>
                                          </p:val>
                                        </p:tav>
                                      </p:tavLst>
                                    </p:anim>
                                    <p:anim calcmode="lin" valueType="num">
                                      <p:cBhvr>
                                        <p:cTn id="48" dur="500" fill="hold"/>
                                        <p:tgtEl>
                                          <p:spTgt spid="617"/>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Class="entr" nodeType="afterEffect" presetSubtype="4" presetID="2" grpId="10" fill="hold">
                                  <p:stCondLst>
                                    <p:cond delay="0"/>
                                  </p:stCondLst>
                                  <p:iterate type="el" backwards="0">
                                    <p:tmAbs val="0"/>
                                  </p:iterate>
                                  <p:childTnLst>
                                    <p:set>
                                      <p:cBhvr>
                                        <p:cTn id="51" fill="hold"/>
                                        <p:tgtEl>
                                          <p:spTgt spid="612"/>
                                        </p:tgtEl>
                                        <p:attrNameLst>
                                          <p:attrName>style.visibility</p:attrName>
                                        </p:attrNameLst>
                                      </p:cBhvr>
                                      <p:to>
                                        <p:strVal val="visible"/>
                                      </p:to>
                                    </p:set>
                                    <p:anim calcmode="lin" valueType="num">
                                      <p:cBhvr>
                                        <p:cTn id="52" dur="500" fill="hold"/>
                                        <p:tgtEl>
                                          <p:spTgt spid="612"/>
                                        </p:tgtEl>
                                        <p:attrNameLst>
                                          <p:attrName>ppt_x</p:attrName>
                                        </p:attrNameLst>
                                      </p:cBhvr>
                                      <p:tavLst>
                                        <p:tav tm="0">
                                          <p:val>
                                            <p:strVal val="#ppt_x"/>
                                          </p:val>
                                        </p:tav>
                                        <p:tav tm="100000">
                                          <p:val>
                                            <p:strVal val="#ppt_x"/>
                                          </p:val>
                                        </p:tav>
                                      </p:tavLst>
                                    </p:anim>
                                    <p:anim calcmode="lin" valueType="num">
                                      <p:cBhvr>
                                        <p:cTn id="53" dur="500" fill="hold"/>
                                        <p:tgtEl>
                                          <p:spTgt spid="612"/>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Class="entr" nodeType="afterEffect" presetSubtype="8" presetID="2" grpId="11" fill="hold">
                                  <p:stCondLst>
                                    <p:cond delay="0"/>
                                  </p:stCondLst>
                                  <p:iterate type="el" backwards="0">
                                    <p:tmAbs val="0"/>
                                  </p:iterate>
                                  <p:childTnLst>
                                    <p:set>
                                      <p:cBhvr>
                                        <p:cTn id="56" fill="hold"/>
                                        <p:tgtEl>
                                          <p:spTgt spid="616"/>
                                        </p:tgtEl>
                                        <p:attrNameLst>
                                          <p:attrName>style.visibility</p:attrName>
                                        </p:attrNameLst>
                                      </p:cBhvr>
                                      <p:to>
                                        <p:strVal val="visible"/>
                                      </p:to>
                                    </p:set>
                                    <p:anim calcmode="lin" valueType="num">
                                      <p:cBhvr>
                                        <p:cTn id="57" dur="500" fill="hold"/>
                                        <p:tgtEl>
                                          <p:spTgt spid="616"/>
                                        </p:tgtEl>
                                        <p:attrNameLst>
                                          <p:attrName>ppt_x</p:attrName>
                                        </p:attrNameLst>
                                      </p:cBhvr>
                                      <p:tavLst>
                                        <p:tav tm="0">
                                          <p:val>
                                            <p:strVal val="0-#ppt_w/2"/>
                                          </p:val>
                                        </p:tav>
                                        <p:tav tm="100000">
                                          <p:val>
                                            <p:strVal val="#ppt_x"/>
                                          </p:val>
                                        </p:tav>
                                      </p:tavLst>
                                    </p:anim>
                                    <p:anim calcmode="lin" valueType="num">
                                      <p:cBhvr>
                                        <p:cTn id="58" dur="500" fill="hold"/>
                                        <p:tgtEl>
                                          <p:spTgt spid="616"/>
                                        </p:tgtEl>
                                        <p:attrNameLst>
                                          <p:attrName>ppt_y</p:attrName>
                                        </p:attrNameLst>
                                      </p:cBhvr>
                                      <p:tavLst>
                                        <p:tav tm="0">
                                          <p:val>
                                            <p:strVal val="#ppt_y"/>
                                          </p:val>
                                        </p:tav>
                                        <p:tav tm="100000">
                                          <p:val>
                                            <p:strVal val="#ppt_y"/>
                                          </p:val>
                                        </p:tav>
                                      </p:tavLst>
                                    </p:anim>
                                  </p:childTnLst>
                                </p:cTn>
                              </p:par>
                            </p:childTnLst>
                          </p:cTn>
                        </p:par>
                        <p:par>
                          <p:cTn id="59" fill="hold">
                            <p:stCondLst>
                              <p:cond delay="5500"/>
                            </p:stCondLst>
                            <p:childTnLst>
                              <p:par>
                                <p:cTn id="60" presetClass="entr" nodeType="afterEffect" presetSubtype="2" presetID="2" grpId="12" fill="hold">
                                  <p:stCondLst>
                                    <p:cond delay="0"/>
                                  </p:stCondLst>
                                  <p:iterate type="el" backwards="0">
                                    <p:tmAbs val="0"/>
                                  </p:iterate>
                                  <p:childTnLst>
                                    <p:set>
                                      <p:cBhvr>
                                        <p:cTn id="61" fill="hold"/>
                                        <p:tgtEl>
                                          <p:spTgt spid="618"/>
                                        </p:tgtEl>
                                        <p:attrNameLst>
                                          <p:attrName>style.visibility</p:attrName>
                                        </p:attrNameLst>
                                      </p:cBhvr>
                                      <p:to>
                                        <p:strVal val="visible"/>
                                      </p:to>
                                    </p:set>
                                    <p:anim calcmode="lin" valueType="num">
                                      <p:cBhvr>
                                        <p:cTn id="62" dur="500" fill="hold"/>
                                        <p:tgtEl>
                                          <p:spTgt spid="618"/>
                                        </p:tgtEl>
                                        <p:attrNameLst>
                                          <p:attrName>ppt_x</p:attrName>
                                        </p:attrNameLst>
                                      </p:cBhvr>
                                      <p:tavLst>
                                        <p:tav tm="0">
                                          <p:val>
                                            <p:strVal val="1+#ppt_w/2"/>
                                          </p:val>
                                        </p:tav>
                                        <p:tav tm="100000">
                                          <p:val>
                                            <p:strVal val="#ppt_x"/>
                                          </p:val>
                                        </p:tav>
                                      </p:tavLst>
                                    </p:anim>
                                    <p:anim calcmode="lin" valueType="num">
                                      <p:cBhvr>
                                        <p:cTn id="63" dur="500" fill="hold"/>
                                        <p:tgtEl>
                                          <p:spTgt spid="618"/>
                                        </p:tgtEl>
                                        <p:attrNameLst>
                                          <p:attrName>ppt_y</p:attrName>
                                        </p:attrNameLst>
                                      </p:cBhvr>
                                      <p:tavLst>
                                        <p:tav tm="0">
                                          <p:val>
                                            <p:strVal val="#ppt_y"/>
                                          </p:val>
                                        </p:tav>
                                        <p:tav tm="100000">
                                          <p:val>
                                            <p:strVal val="#ppt_y"/>
                                          </p:val>
                                        </p:tav>
                                      </p:tavLst>
                                    </p:anim>
                                  </p:childTnLst>
                                </p:cTn>
                              </p:par>
                            </p:childTnLst>
                          </p:cTn>
                        </p:par>
                        <p:par>
                          <p:cTn id="64" fill="hold">
                            <p:stCondLst>
                              <p:cond delay="6000"/>
                            </p:stCondLst>
                            <p:childTnLst>
                              <p:par>
                                <p:cTn id="65" presetClass="entr" nodeType="afterEffect" presetSubtype="2" presetID="2" grpId="13" fill="hold">
                                  <p:stCondLst>
                                    <p:cond delay="0"/>
                                  </p:stCondLst>
                                  <p:iterate type="el" backwards="0">
                                    <p:tmAbs val="0"/>
                                  </p:iterate>
                                  <p:childTnLst>
                                    <p:set>
                                      <p:cBhvr>
                                        <p:cTn id="66" fill="hold"/>
                                        <p:tgtEl>
                                          <p:spTgt spid="623"/>
                                        </p:tgtEl>
                                        <p:attrNameLst>
                                          <p:attrName>style.visibility</p:attrName>
                                        </p:attrNameLst>
                                      </p:cBhvr>
                                      <p:to>
                                        <p:strVal val="visible"/>
                                      </p:to>
                                    </p:set>
                                    <p:anim calcmode="lin" valueType="num">
                                      <p:cBhvr>
                                        <p:cTn id="67" dur="500" fill="hold"/>
                                        <p:tgtEl>
                                          <p:spTgt spid="623"/>
                                        </p:tgtEl>
                                        <p:attrNameLst>
                                          <p:attrName>ppt_x</p:attrName>
                                        </p:attrNameLst>
                                      </p:cBhvr>
                                      <p:tavLst>
                                        <p:tav tm="0">
                                          <p:val>
                                            <p:strVal val="1+#ppt_w/2"/>
                                          </p:val>
                                        </p:tav>
                                        <p:tav tm="100000">
                                          <p:val>
                                            <p:strVal val="#ppt_x"/>
                                          </p:val>
                                        </p:tav>
                                      </p:tavLst>
                                    </p:anim>
                                    <p:anim calcmode="lin" valueType="num">
                                      <p:cBhvr>
                                        <p:cTn id="68" dur="500" fill="hold"/>
                                        <p:tgtEl>
                                          <p:spTgt spid="623"/>
                                        </p:tgtEl>
                                        <p:attrNameLst>
                                          <p:attrName>ppt_y</p:attrName>
                                        </p:attrNameLst>
                                      </p:cBhvr>
                                      <p:tavLst>
                                        <p:tav tm="0">
                                          <p:val>
                                            <p:strVal val="#ppt_y"/>
                                          </p:val>
                                        </p:tav>
                                        <p:tav tm="100000">
                                          <p:val>
                                            <p:strVal val="#ppt_y"/>
                                          </p:val>
                                        </p:tav>
                                      </p:tavLst>
                                    </p:anim>
                                  </p:childTnLst>
                                </p:cTn>
                              </p:par>
                            </p:childTnLst>
                          </p:cTn>
                        </p:par>
                        <p:par>
                          <p:cTn id="69" fill="hold">
                            <p:stCondLst>
                              <p:cond delay="6500"/>
                            </p:stCondLst>
                            <p:childTnLst>
                              <p:par>
                                <p:cTn id="70" presetClass="entr" nodeType="afterEffect" presetSubtype="2" presetID="2" grpId="14" fill="hold">
                                  <p:stCondLst>
                                    <p:cond delay="0"/>
                                  </p:stCondLst>
                                  <p:iterate type="el" backwards="0">
                                    <p:tmAbs val="0"/>
                                  </p:iterate>
                                  <p:childTnLst>
                                    <p:set>
                                      <p:cBhvr>
                                        <p:cTn id="71" fill="hold"/>
                                        <p:tgtEl>
                                          <p:spTgt spid="633"/>
                                        </p:tgtEl>
                                        <p:attrNameLst>
                                          <p:attrName>style.visibility</p:attrName>
                                        </p:attrNameLst>
                                      </p:cBhvr>
                                      <p:to>
                                        <p:strVal val="visible"/>
                                      </p:to>
                                    </p:set>
                                    <p:anim calcmode="lin" valueType="num">
                                      <p:cBhvr>
                                        <p:cTn id="72" dur="500" fill="hold"/>
                                        <p:tgtEl>
                                          <p:spTgt spid="633"/>
                                        </p:tgtEl>
                                        <p:attrNameLst>
                                          <p:attrName>ppt_x</p:attrName>
                                        </p:attrNameLst>
                                      </p:cBhvr>
                                      <p:tavLst>
                                        <p:tav tm="0">
                                          <p:val>
                                            <p:strVal val="1+#ppt_w/2"/>
                                          </p:val>
                                        </p:tav>
                                        <p:tav tm="100000">
                                          <p:val>
                                            <p:strVal val="#ppt_x"/>
                                          </p:val>
                                        </p:tav>
                                      </p:tavLst>
                                    </p:anim>
                                    <p:anim calcmode="lin" valueType="num">
                                      <p:cBhvr>
                                        <p:cTn id="73" dur="500" fill="hold"/>
                                        <p:tgtEl>
                                          <p:spTgt spid="6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18" grpId="12"/>
      <p:bldP build="whole" bldLvl="1" animBg="1" rev="0" advAuto="0" spid="612" grpId="10"/>
      <p:bldP build="whole" bldLvl="1" animBg="1" rev="0" advAuto="0" spid="616" grpId="11"/>
      <p:bldP build="whole" bldLvl="1" animBg="1" rev="0" advAuto="0" spid="604" grpId="3"/>
      <p:bldP build="whole" bldLvl="1" animBg="1" rev="0" advAuto="0" spid="617" grpId="9"/>
      <p:bldP build="whole" bldLvl="1" animBg="1" rev="0" advAuto="0" spid="608" grpId="5"/>
      <p:bldP build="whole" bldLvl="1" animBg="1" rev="0" advAuto="0" spid="611" grpId="7"/>
      <p:bldP build="whole" bldLvl="1" animBg="1" rev="0" advAuto="0" spid="603" grpId="1"/>
      <p:bldP build="whole" bldLvl="1" animBg="1" rev="0" advAuto="0" spid="615" grpId="8"/>
      <p:bldP build="whole" bldLvl="1" animBg="1" rev="0" advAuto="0" spid="613" grpId="2"/>
      <p:bldP build="whole" bldLvl="1" animBg="1" rev="0" advAuto="0" spid="614" grpId="6"/>
      <p:bldP build="whole" bldLvl="1" animBg="1" rev="0" advAuto="0" spid="623" grpId="13"/>
      <p:bldP build="whole" bldLvl="1" animBg="1" rev="0" advAuto="0" spid="633" grpId="14"/>
      <p:bldP build="whole" bldLvl="1" animBg="1" rev="0" advAuto="0" spid="607" grpId="4"/>
    </p:bldLst>
  </p:timing>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36" name="TextBox 31"/>
          <p:cNvSpPr txBox="1"/>
          <p:nvPr/>
        </p:nvSpPr>
        <p:spPr>
          <a:xfrm>
            <a:off x="3563887" y="475565"/>
            <a:ext cx="2016226"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1" sz="2000">
                <a:latin typeface="微软雅黑"/>
                <a:ea typeface="微软雅黑"/>
                <a:cs typeface="微软雅黑"/>
                <a:sym typeface="微软雅黑"/>
              </a:defRPr>
            </a:lvl1pPr>
          </a:lstStyle>
          <a:p>
            <a:pPr/>
            <a:r>
              <a:t>合作客户</a:t>
            </a:r>
          </a:p>
        </p:txBody>
      </p:sp>
      <p:sp>
        <p:nvSpPr>
          <p:cNvPr id="637" name="文本框 6"/>
          <p:cNvSpPr txBox="1"/>
          <p:nvPr/>
        </p:nvSpPr>
        <p:spPr>
          <a:xfrm>
            <a:off x="302096" y="1197517"/>
            <a:ext cx="3744418" cy="257482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lnSpc>
                <a:spcPct val="150000"/>
              </a:lnSpc>
              <a:defRPr sz="1400">
                <a:solidFill>
                  <a:srgbClr val="1C1C1C"/>
                </a:solidFill>
                <a:latin typeface="微软雅黑"/>
                <a:ea typeface="微软雅黑"/>
                <a:cs typeface="微软雅黑"/>
                <a:sym typeface="微软雅黑"/>
              </a:defRPr>
            </a:pPr>
            <a:r>
              <a:t>      北京产品质量技术监督检验所</a:t>
            </a:r>
            <a:endParaRPr>
              <a:latin typeface="宋体"/>
              <a:ea typeface="宋体"/>
              <a:cs typeface="宋体"/>
              <a:sym typeface="宋体"/>
            </a:endParaRPr>
          </a:p>
          <a:p>
            <a:pPr algn="ctr">
              <a:lnSpc>
                <a:spcPct val="150000"/>
              </a:lnSpc>
              <a:defRPr sz="1400">
                <a:solidFill>
                  <a:srgbClr val="1C1C1C"/>
                </a:solidFill>
                <a:latin typeface="微软雅黑"/>
                <a:ea typeface="微软雅黑"/>
                <a:cs typeface="微软雅黑"/>
                <a:sym typeface="微软雅黑"/>
              </a:defRPr>
            </a:pPr>
            <a:r>
              <a:t>国家塑料制品检测中心</a:t>
            </a:r>
          </a:p>
          <a:p>
            <a:pPr algn="ctr">
              <a:lnSpc>
                <a:spcPct val="150000"/>
              </a:lnSpc>
              <a:defRPr sz="1400">
                <a:solidFill>
                  <a:srgbClr val="1C1C1C"/>
                </a:solidFill>
                <a:latin typeface="微软雅黑"/>
                <a:ea typeface="微软雅黑"/>
                <a:cs typeface="微软雅黑"/>
                <a:sym typeface="微软雅黑"/>
              </a:defRPr>
            </a:pPr>
            <a:r>
              <a:t>    广州市产品质量监督检验所</a:t>
            </a:r>
          </a:p>
          <a:p>
            <a:pPr algn="ctr">
              <a:lnSpc>
                <a:spcPct val="150000"/>
              </a:lnSpc>
              <a:defRPr sz="1400">
                <a:solidFill>
                  <a:srgbClr val="1C1C1C"/>
                </a:solidFill>
                <a:latin typeface="微软雅黑"/>
                <a:ea typeface="微软雅黑"/>
                <a:cs typeface="微软雅黑"/>
                <a:sym typeface="微软雅黑"/>
              </a:defRPr>
            </a:pPr>
            <a:r>
              <a:t>    上海市产品质量监督检验所</a:t>
            </a:r>
            <a:endParaRPr>
              <a:latin typeface="宋体"/>
              <a:ea typeface="宋体"/>
              <a:cs typeface="宋体"/>
              <a:sym typeface="宋体"/>
            </a:endParaRPr>
          </a:p>
          <a:p>
            <a:pPr algn="ctr">
              <a:lnSpc>
                <a:spcPct val="150000"/>
              </a:lnSpc>
              <a:defRPr sz="1400">
                <a:solidFill>
                  <a:srgbClr val="1C1C1C"/>
                </a:solidFill>
                <a:latin typeface="微软雅黑"/>
                <a:ea typeface="微软雅黑"/>
                <a:cs typeface="微软雅黑"/>
                <a:sym typeface="微软雅黑"/>
              </a:defRPr>
            </a:pPr>
            <a:r>
              <a:t>     赤峰市产品质量计量检测所</a:t>
            </a:r>
          </a:p>
          <a:p>
            <a:pPr algn="ctr">
              <a:lnSpc>
                <a:spcPct val="150000"/>
              </a:lnSpc>
              <a:defRPr sz="1400">
                <a:solidFill>
                  <a:srgbClr val="1C1C1C"/>
                </a:solidFill>
                <a:latin typeface="微软雅黑"/>
                <a:ea typeface="微软雅黑"/>
                <a:cs typeface="微软雅黑"/>
                <a:sym typeface="微软雅黑"/>
              </a:defRPr>
            </a:pPr>
            <a:r>
              <a:t>     通辽市产品质量计量检测所</a:t>
            </a:r>
          </a:p>
          <a:p>
            <a:pPr algn="ctr">
              <a:defRPr sz="1400">
                <a:solidFill>
                  <a:srgbClr val="1C1C1C"/>
                </a:solidFill>
                <a:latin typeface="Arial"/>
                <a:ea typeface="Arial"/>
                <a:cs typeface="Arial"/>
                <a:sym typeface="Arial"/>
              </a:defRPr>
            </a:pPr>
            <a:r>
              <a:t>……</a:t>
            </a:r>
          </a:p>
        </p:txBody>
      </p:sp>
      <p:sp>
        <p:nvSpPr>
          <p:cNvPr id="638" name="文本框 16"/>
          <p:cNvSpPr txBox="1"/>
          <p:nvPr/>
        </p:nvSpPr>
        <p:spPr>
          <a:xfrm>
            <a:off x="4716014" y="915565"/>
            <a:ext cx="3636643" cy="361399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lnSpc>
                <a:spcPts val="2800"/>
              </a:lnSpc>
              <a:defRPr sz="1400">
                <a:solidFill>
                  <a:srgbClr val="1C1C1C"/>
                </a:solidFill>
                <a:latin typeface="微软雅黑"/>
                <a:ea typeface="微软雅黑"/>
                <a:cs typeface="微软雅黑"/>
                <a:sym typeface="微软雅黑"/>
              </a:defRPr>
            </a:pPr>
            <a:r>
              <a:t>  中国食品药品检定研究院</a:t>
            </a:r>
            <a:endParaRPr>
              <a:latin typeface="宋体"/>
              <a:ea typeface="宋体"/>
              <a:cs typeface="宋体"/>
              <a:sym typeface="宋体"/>
            </a:endParaRPr>
          </a:p>
          <a:p>
            <a:pPr algn="ctr">
              <a:lnSpc>
                <a:spcPts val="2800"/>
              </a:lnSpc>
              <a:defRPr sz="1400">
                <a:solidFill>
                  <a:srgbClr val="1C1C1C"/>
                </a:solidFill>
                <a:latin typeface="微软雅黑"/>
                <a:ea typeface="微软雅黑"/>
                <a:cs typeface="微软雅黑"/>
                <a:sym typeface="微软雅黑"/>
              </a:defRPr>
            </a:pPr>
            <a:r>
              <a:t>北京食品药品检验所</a:t>
            </a:r>
          </a:p>
          <a:p>
            <a:pPr algn="ctr">
              <a:lnSpc>
                <a:spcPts val="2800"/>
              </a:lnSpc>
              <a:defRPr sz="1400">
                <a:solidFill>
                  <a:srgbClr val="1C1C1C"/>
                </a:solidFill>
                <a:latin typeface="微软雅黑"/>
                <a:ea typeface="微软雅黑"/>
                <a:cs typeface="微软雅黑"/>
                <a:sym typeface="微软雅黑"/>
              </a:defRPr>
            </a:pPr>
            <a:r>
              <a:t>   北京药品包装材料检验所</a:t>
            </a:r>
          </a:p>
          <a:p>
            <a:pPr algn="ctr">
              <a:lnSpc>
                <a:spcPts val="2800"/>
              </a:lnSpc>
              <a:defRPr sz="1400">
                <a:solidFill>
                  <a:srgbClr val="1C1C1C"/>
                </a:solidFill>
                <a:latin typeface="微软雅黑"/>
                <a:ea typeface="微软雅黑"/>
                <a:cs typeface="微软雅黑"/>
                <a:sym typeface="微软雅黑"/>
              </a:defRPr>
            </a:pPr>
            <a:r>
              <a:t>天津市食品药品检验所</a:t>
            </a:r>
            <a:endParaRPr>
              <a:latin typeface="宋体"/>
              <a:ea typeface="宋体"/>
              <a:cs typeface="宋体"/>
              <a:sym typeface="宋体"/>
            </a:endParaRPr>
          </a:p>
          <a:p>
            <a:pPr algn="ctr">
              <a:lnSpc>
                <a:spcPts val="2800"/>
              </a:lnSpc>
              <a:defRPr sz="1400">
                <a:solidFill>
                  <a:srgbClr val="1C1C1C"/>
                </a:solidFill>
                <a:latin typeface="微软雅黑"/>
                <a:ea typeface="微软雅黑"/>
                <a:cs typeface="微软雅黑"/>
                <a:sym typeface="微软雅黑"/>
              </a:defRPr>
            </a:pPr>
            <a:r>
              <a:t>上海市食品药品检验所</a:t>
            </a:r>
            <a:r>
              <a:rPr>
                <a:solidFill>
                  <a:srgbClr val="000000"/>
                </a:solidFill>
                <a:latin typeface="Arial"/>
                <a:ea typeface="Arial"/>
                <a:cs typeface="Arial"/>
                <a:sym typeface="Arial"/>
              </a:rPr>
              <a:t> </a:t>
            </a:r>
            <a:endParaRPr>
              <a:latin typeface="宋体"/>
              <a:ea typeface="宋体"/>
              <a:cs typeface="宋体"/>
              <a:sym typeface="宋体"/>
            </a:endParaRPr>
          </a:p>
          <a:p>
            <a:pPr algn="ctr">
              <a:lnSpc>
                <a:spcPts val="2800"/>
              </a:lnSpc>
              <a:defRPr sz="1400">
                <a:solidFill>
                  <a:srgbClr val="1C1C1C"/>
                </a:solidFill>
                <a:latin typeface="微软雅黑"/>
                <a:ea typeface="微软雅黑"/>
                <a:cs typeface="微软雅黑"/>
                <a:sym typeface="微软雅黑"/>
              </a:defRPr>
            </a:pPr>
            <a:r>
              <a:t>山东省食品药品检验所</a:t>
            </a:r>
          </a:p>
          <a:p>
            <a:pPr algn="ctr">
              <a:lnSpc>
                <a:spcPts val="2800"/>
              </a:lnSpc>
              <a:defRPr sz="1400">
                <a:solidFill>
                  <a:srgbClr val="1C1C1C"/>
                </a:solidFill>
                <a:latin typeface="微软雅黑"/>
                <a:ea typeface="微软雅黑"/>
                <a:cs typeface="微软雅黑"/>
                <a:sym typeface="微软雅黑"/>
              </a:defRPr>
            </a:pPr>
            <a:r>
              <a:t>福建省食品药品检验所</a:t>
            </a:r>
          </a:p>
          <a:p>
            <a:pPr algn="ctr">
              <a:lnSpc>
                <a:spcPts val="2800"/>
              </a:lnSpc>
              <a:defRPr sz="1400">
                <a:solidFill>
                  <a:srgbClr val="1C1C1C"/>
                </a:solidFill>
                <a:latin typeface="微软雅黑"/>
                <a:ea typeface="微软雅黑"/>
                <a:cs typeface="微软雅黑"/>
                <a:sym typeface="微软雅黑"/>
              </a:defRPr>
            </a:pPr>
            <a:r>
              <a:t>江西省食品药品检验所</a:t>
            </a:r>
          </a:p>
          <a:p>
            <a:pPr algn="ctr">
              <a:lnSpc>
                <a:spcPts val="2800"/>
              </a:lnSpc>
              <a:defRPr sz="1400">
                <a:solidFill>
                  <a:srgbClr val="1C1C1C"/>
                </a:solidFill>
                <a:latin typeface="微软雅黑"/>
                <a:ea typeface="微软雅黑"/>
                <a:cs typeface="微软雅黑"/>
                <a:sym typeface="微软雅黑"/>
              </a:defRPr>
            </a:pPr>
            <a:r>
              <a:t>四川省食品药品检验所</a:t>
            </a:r>
          </a:p>
          <a:p>
            <a:pPr algn="ctr">
              <a:lnSpc>
                <a:spcPts val="2800"/>
              </a:lnSpc>
              <a:defRPr sz="1400">
                <a:solidFill>
                  <a:srgbClr val="1C1C1C"/>
                </a:solidFill>
                <a:latin typeface="Arial"/>
                <a:ea typeface="Arial"/>
                <a:cs typeface="Arial"/>
                <a:sym typeface="Arial"/>
              </a:defRPr>
            </a:pPr>
            <a:r>
              <a:t>……</a:t>
            </a:r>
          </a:p>
        </p:txBody>
      </p:sp>
      <p:grpSp>
        <p:nvGrpSpPr>
          <p:cNvPr id="643" name="组合 15"/>
          <p:cNvGrpSpPr/>
          <p:nvPr/>
        </p:nvGrpSpPr>
        <p:grpSpPr>
          <a:xfrm>
            <a:off x="2267742" y="4083916"/>
            <a:ext cx="1323872" cy="930521"/>
            <a:chOff x="0" y="0"/>
            <a:chExt cx="1323870" cy="930519"/>
          </a:xfrm>
        </p:grpSpPr>
        <p:grpSp>
          <p:nvGrpSpPr>
            <p:cNvPr id="641" name="Picture 5"/>
            <p:cNvGrpSpPr/>
            <p:nvPr/>
          </p:nvGrpSpPr>
          <p:grpSpPr>
            <a:xfrm>
              <a:off x="118483" y="-1"/>
              <a:ext cx="777297" cy="692675"/>
              <a:chOff x="0" y="0"/>
              <a:chExt cx="777296" cy="692673"/>
            </a:xfrm>
          </p:grpSpPr>
          <p:sp>
            <p:nvSpPr>
              <p:cNvPr id="639" name="形状"/>
              <p:cNvSpPr/>
              <p:nvPr/>
            </p:nvSpPr>
            <p:spPr>
              <a:xfrm>
                <a:off x="0" y="0"/>
                <a:ext cx="777297" cy="6926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56"/>
                    </a:moveTo>
                    <a:cubicBezTo>
                      <a:pt x="0" y="831"/>
                      <a:pt x="741" y="0"/>
                      <a:pt x="1654" y="0"/>
                    </a:cubicBezTo>
                    <a:lnTo>
                      <a:pt x="19946" y="0"/>
                    </a:lnTo>
                    <a:cubicBezTo>
                      <a:pt x="20859" y="0"/>
                      <a:pt x="21600" y="831"/>
                      <a:pt x="21600" y="1856"/>
                    </a:cubicBezTo>
                    <a:lnTo>
                      <a:pt x="21600" y="19744"/>
                    </a:lnTo>
                    <a:cubicBezTo>
                      <a:pt x="21600" y="20769"/>
                      <a:pt x="20859" y="21600"/>
                      <a:pt x="19946" y="21600"/>
                    </a:cubicBezTo>
                    <a:lnTo>
                      <a:pt x="1654" y="21600"/>
                    </a:lnTo>
                    <a:cubicBezTo>
                      <a:pt x="741" y="21600"/>
                      <a:pt x="0" y="20769"/>
                      <a:pt x="0" y="19744"/>
                    </a:cubicBezTo>
                    <a:close/>
                  </a:path>
                </a:pathLst>
              </a:custGeom>
              <a:solidFill>
                <a:srgbClr val="EDEDED"/>
              </a:solidFill>
              <a:ln w="12700" cap="flat">
                <a:noFill/>
                <a:miter lim="400000"/>
              </a:ln>
              <a:effectLst/>
            </p:spPr>
            <p:txBody>
              <a:bodyPr wrap="square" lIns="45718" tIns="45718" rIns="45718" bIns="45718" numCol="1" anchor="ctr">
                <a:noAutofit/>
              </a:bodyPr>
              <a:lstStyle/>
              <a:p>
                <a:pPr>
                  <a:defRPr>
                    <a:latin typeface="Arial"/>
                    <a:ea typeface="Arial"/>
                    <a:cs typeface="Arial"/>
                    <a:sym typeface="Arial"/>
                  </a:defRPr>
                </a:pPr>
              </a:p>
            </p:txBody>
          </p:sp>
          <p:pic>
            <p:nvPicPr>
              <p:cNvPr id="640" name="image3.tif" descr="image3.tif"/>
              <p:cNvPicPr>
                <a:picLocks noChangeAspect="1"/>
              </p:cNvPicPr>
              <p:nvPr/>
            </p:nvPicPr>
            <p:blipFill>
              <a:blip r:embed="rId2">
                <a:extLst/>
              </a:blip>
              <a:srcRect l="0" t="0" r="0" b="18"/>
              <a:stretch>
                <a:fillRect/>
              </a:stretch>
            </p:blipFill>
            <p:spPr>
              <a:xfrm>
                <a:off x="0" y="-1"/>
                <a:ext cx="777297" cy="6925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4" y="0"/>
                    </a:moveTo>
                    <a:cubicBezTo>
                      <a:pt x="741" y="0"/>
                      <a:pt x="0" y="831"/>
                      <a:pt x="0" y="1857"/>
                    </a:cubicBezTo>
                    <a:lnTo>
                      <a:pt x="0" y="19743"/>
                    </a:lnTo>
                    <a:cubicBezTo>
                      <a:pt x="0" y="20769"/>
                      <a:pt x="741" y="21600"/>
                      <a:pt x="1654" y="21600"/>
                    </a:cubicBezTo>
                    <a:lnTo>
                      <a:pt x="19946" y="21600"/>
                    </a:lnTo>
                    <a:cubicBezTo>
                      <a:pt x="20859" y="21600"/>
                      <a:pt x="21600" y="20769"/>
                      <a:pt x="21600" y="19743"/>
                    </a:cubicBezTo>
                    <a:lnTo>
                      <a:pt x="21600" y="1857"/>
                    </a:lnTo>
                    <a:cubicBezTo>
                      <a:pt x="21600" y="831"/>
                      <a:pt x="20859" y="0"/>
                      <a:pt x="19946" y="0"/>
                    </a:cubicBezTo>
                    <a:lnTo>
                      <a:pt x="1654" y="0"/>
                    </a:lnTo>
                    <a:close/>
                  </a:path>
                </a:pathLst>
              </a:custGeom>
              <a:ln w="12700" cap="flat">
                <a:noFill/>
                <a:miter lim="400000"/>
              </a:ln>
              <a:effectLst>
                <a:reflection blurRad="0" stA="38000" stPos="0" endA="0" endPos="40000" dist="0" dir="5400000" fadeDir="5400000" sx="100000" sy="-100000" kx="0" ky="0" algn="bl" rotWithShape="0"/>
              </a:effectLst>
            </p:spPr>
          </p:pic>
        </p:grpSp>
        <p:sp>
          <p:nvSpPr>
            <p:cNvPr id="642" name="文本框 2"/>
            <p:cNvSpPr txBox="1"/>
            <p:nvPr/>
          </p:nvSpPr>
          <p:spPr>
            <a:xfrm>
              <a:off x="0" y="661281"/>
              <a:ext cx="1323871" cy="2692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lgn="just">
                <a:defRPr sz="1000">
                  <a:latin typeface="黑体"/>
                  <a:ea typeface="黑体"/>
                  <a:cs typeface="黑体"/>
                  <a:sym typeface="黑体"/>
                </a:defRPr>
              </a:pPr>
              <a:r>
                <a:t>国制标物</a:t>
              </a:r>
              <a:r>
                <a:rPr>
                  <a:latin typeface="+mj-lt"/>
                  <a:ea typeface="+mj-ea"/>
                  <a:cs typeface="+mj-cs"/>
                  <a:sym typeface="Calibri"/>
                </a:rPr>
                <a:t>10001366</a:t>
              </a:r>
              <a:r>
                <a:t>号</a:t>
              </a:r>
            </a:p>
          </p:txBody>
        </p:sp>
      </p:grpSp>
      <p:grpSp>
        <p:nvGrpSpPr>
          <p:cNvPr id="648" name="组合 32"/>
          <p:cNvGrpSpPr/>
          <p:nvPr/>
        </p:nvGrpSpPr>
        <p:grpSpPr>
          <a:xfrm>
            <a:off x="302094" y="4083915"/>
            <a:ext cx="1965651" cy="979100"/>
            <a:chOff x="-1" y="-1"/>
            <a:chExt cx="1965649" cy="979098"/>
          </a:xfrm>
        </p:grpSpPr>
        <p:grpSp>
          <p:nvGrpSpPr>
            <p:cNvPr id="646" name="Picture 3"/>
            <p:cNvGrpSpPr/>
            <p:nvPr/>
          </p:nvGrpSpPr>
          <p:grpSpPr>
            <a:xfrm>
              <a:off x="-2" y="-2"/>
              <a:ext cx="1052911" cy="740592"/>
              <a:chOff x="-1" y="-1"/>
              <a:chExt cx="1052909" cy="740590"/>
            </a:xfrm>
          </p:grpSpPr>
          <p:sp>
            <p:nvSpPr>
              <p:cNvPr id="644" name="形状"/>
              <p:cNvSpPr/>
              <p:nvPr/>
            </p:nvSpPr>
            <p:spPr>
              <a:xfrm>
                <a:off x="-2" y="-2"/>
                <a:ext cx="1052768" cy="7405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56"/>
                    </a:moveTo>
                    <a:cubicBezTo>
                      <a:pt x="0" y="831"/>
                      <a:pt x="585" y="0"/>
                      <a:pt x="1306" y="0"/>
                    </a:cubicBezTo>
                    <a:lnTo>
                      <a:pt x="20294" y="0"/>
                    </a:lnTo>
                    <a:cubicBezTo>
                      <a:pt x="21015" y="0"/>
                      <a:pt x="21600" y="831"/>
                      <a:pt x="21600" y="1856"/>
                    </a:cubicBezTo>
                    <a:lnTo>
                      <a:pt x="21600" y="19744"/>
                    </a:lnTo>
                    <a:cubicBezTo>
                      <a:pt x="21600" y="20769"/>
                      <a:pt x="21015" y="21600"/>
                      <a:pt x="20294" y="21600"/>
                    </a:cubicBezTo>
                    <a:lnTo>
                      <a:pt x="1306" y="21600"/>
                    </a:lnTo>
                    <a:cubicBezTo>
                      <a:pt x="585" y="21600"/>
                      <a:pt x="0" y="20769"/>
                      <a:pt x="0" y="19744"/>
                    </a:cubicBezTo>
                    <a:close/>
                  </a:path>
                </a:pathLst>
              </a:custGeom>
              <a:solidFill>
                <a:srgbClr val="EDEDED"/>
              </a:solidFill>
              <a:ln w="12700" cap="flat">
                <a:noFill/>
                <a:miter lim="400000"/>
              </a:ln>
              <a:effectLst/>
            </p:spPr>
            <p:txBody>
              <a:bodyPr wrap="square" lIns="45718" tIns="45718" rIns="45718" bIns="45718" numCol="1" anchor="ctr">
                <a:noAutofit/>
              </a:bodyPr>
              <a:lstStyle/>
              <a:p>
                <a:pPr>
                  <a:defRPr>
                    <a:latin typeface="Arial"/>
                    <a:ea typeface="Arial"/>
                    <a:cs typeface="Arial"/>
                    <a:sym typeface="Arial"/>
                  </a:defRPr>
                </a:pPr>
              </a:p>
            </p:txBody>
          </p:sp>
          <p:pic>
            <p:nvPicPr>
              <p:cNvPr id="645" name="image51.jpeg" descr="image51.jpeg"/>
              <p:cNvPicPr>
                <a:picLocks noChangeAspect="1"/>
              </p:cNvPicPr>
              <p:nvPr/>
            </p:nvPicPr>
            <p:blipFill>
              <a:blip r:embed="rId3">
                <a:extLst/>
              </a:blip>
              <a:srcRect l="13699" t="26607" r="53421" b="30604"/>
              <a:stretch>
                <a:fillRect/>
              </a:stretch>
            </p:blipFill>
            <p:spPr>
              <a:xfrm>
                <a:off x="-2" y="0"/>
                <a:ext cx="1052911" cy="7405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03" y="0"/>
                    </a:moveTo>
                    <a:cubicBezTo>
                      <a:pt x="582" y="0"/>
                      <a:pt x="0" y="827"/>
                      <a:pt x="0" y="1852"/>
                    </a:cubicBezTo>
                    <a:lnTo>
                      <a:pt x="0" y="19748"/>
                    </a:lnTo>
                    <a:cubicBezTo>
                      <a:pt x="0" y="20773"/>
                      <a:pt x="582" y="21600"/>
                      <a:pt x="1303" y="21600"/>
                    </a:cubicBezTo>
                    <a:lnTo>
                      <a:pt x="20289" y="21600"/>
                    </a:lnTo>
                    <a:cubicBezTo>
                      <a:pt x="21010" y="21600"/>
                      <a:pt x="21600" y="20773"/>
                      <a:pt x="21600" y="19748"/>
                    </a:cubicBezTo>
                    <a:lnTo>
                      <a:pt x="21600" y="1852"/>
                    </a:lnTo>
                    <a:cubicBezTo>
                      <a:pt x="21600" y="827"/>
                      <a:pt x="21010" y="0"/>
                      <a:pt x="20289" y="0"/>
                    </a:cubicBezTo>
                    <a:lnTo>
                      <a:pt x="1303" y="0"/>
                    </a:lnTo>
                    <a:close/>
                  </a:path>
                </a:pathLst>
              </a:custGeom>
              <a:ln w="12700" cap="flat">
                <a:noFill/>
                <a:miter lim="400000"/>
              </a:ln>
              <a:effectLst>
                <a:reflection blurRad="0" stA="38000" stPos="0" endA="0" endPos="40000" dist="0" dir="5400000" fadeDir="5400000" sx="100000" sy="-100000" kx="0" ky="0" algn="bl" rotWithShape="0"/>
              </a:effectLst>
            </p:spPr>
          </p:pic>
        </p:grpSp>
        <p:sp>
          <p:nvSpPr>
            <p:cNvPr id="647" name="Text Box 4"/>
            <p:cNvSpPr txBox="1"/>
            <p:nvPr/>
          </p:nvSpPr>
          <p:spPr>
            <a:xfrm>
              <a:off x="1052763" y="28629"/>
              <a:ext cx="912886" cy="9504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lgn="just">
                <a:defRPr sz="1100">
                  <a:latin typeface="宋体"/>
                  <a:ea typeface="宋体"/>
                  <a:cs typeface="宋体"/>
                  <a:sym typeface="宋体"/>
                </a:defRPr>
              </a:pPr>
              <a:r>
                <a:t>中国认可</a:t>
              </a:r>
              <a:endParaRPr b="1" sz="1000">
                <a:latin typeface="Times New Roman"/>
                <a:ea typeface="Times New Roman"/>
                <a:cs typeface="Times New Roman"/>
                <a:sym typeface="Times New Roman"/>
              </a:endParaRPr>
            </a:p>
            <a:p>
              <a:pPr algn="just">
                <a:defRPr sz="1100">
                  <a:latin typeface="宋体"/>
                  <a:ea typeface="宋体"/>
                  <a:cs typeface="宋体"/>
                  <a:sym typeface="宋体"/>
                </a:defRPr>
              </a:pPr>
              <a:r>
                <a:t>检测</a:t>
              </a:r>
              <a:endParaRPr b="1" sz="1000">
                <a:latin typeface="Times New Roman"/>
                <a:ea typeface="Times New Roman"/>
                <a:cs typeface="Times New Roman"/>
                <a:sym typeface="Times New Roman"/>
              </a:endParaRPr>
            </a:p>
            <a:p>
              <a:pPr algn="just">
                <a:defRPr b="1" sz="1100">
                  <a:latin typeface="Arial"/>
                  <a:ea typeface="Arial"/>
                  <a:cs typeface="Arial"/>
                  <a:sym typeface="Arial"/>
                </a:defRPr>
              </a:pPr>
              <a:r>
                <a:t>TESTING</a:t>
              </a:r>
              <a:endParaRPr sz="1000">
                <a:latin typeface="Times New Roman"/>
                <a:ea typeface="Times New Roman"/>
                <a:cs typeface="Times New Roman"/>
                <a:sym typeface="Times New Roman"/>
              </a:endParaRPr>
            </a:p>
            <a:p>
              <a:pPr algn="just">
                <a:defRPr b="1" sz="1100">
                  <a:latin typeface="Arial"/>
                  <a:ea typeface="Arial"/>
                  <a:cs typeface="Arial"/>
                  <a:sym typeface="Arial"/>
                </a:defRPr>
              </a:pPr>
              <a:r>
                <a:t>CNAS L8185</a:t>
              </a:r>
            </a:p>
          </p:txBody>
        </p:sp>
      </p:grpSp>
      <p:pic>
        <p:nvPicPr>
          <p:cNvPr id="649" name="Picture 4" descr="Picture 4"/>
          <p:cNvPicPr>
            <a:picLocks noChangeAspect="1"/>
          </p:cNvPicPr>
          <p:nvPr/>
        </p:nvPicPr>
        <p:blipFill>
          <a:blip r:embed="rId4">
            <a:extLst/>
          </a:blip>
          <a:stretch>
            <a:fillRect/>
          </a:stretch>
        </p:blipFill>
        <p:spPr>
          <a:xfrm>
            <a:off x="8245378" y="4742996"/>
            <a:ext cx="898624" cy="42104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0" advTm="11000" p14:dur="1200">
        <p14:prism dir="l" isContent="0" isInverted="1"/>
      </p:transition>
    </mc:Choice>
    <mc:Fallback>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1" name="TextBox 71"/>
          <p:cNvSpPr txBox="1"/>
          <p:nvPr/>
        </p:nvSpPr>
        <p:spPr>
          <a:xfrm>
            <a:off x="3563887" y="475565"/>
            <a:ext cx="2016226"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1" sz="2000">
                <a:latin typeface="微软雅黑"/>
                <a:ea typeface="微软雅黑"/>
                <a:cs typeface="微软雅黑"/>
                <a:sym typeface="微软雅黑"/>
              </a:defRPr>
            </a:lvl1pPr>
          </a:lstStyle>
          <a:p>
            <a:pPr/>
            <a:r>
              <a:t>联系方式</a:t>
            </a:r>
          </a:p>
        </p:txBody>
      </p:sp>
      <p:sp>
        <p:nvSpPr>
          <p:cNvPr id="652" name="Text Box 5"/>
          <p:cNvSpPr txBox="1"/>
          <p:nvPr/>
        </p:nvSpPr>
        <p:spPr>
          <a:xfrm>
            <a:off x="406402" y="2906316"/>
            <a:ext cx="8199633" cy="179436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nSpc>
                <a:spcPct val="150000"/>
              </a:lnSpc>
              <a:defRPr sz="1700">
                <a:latin typeface="宋体"/>
                <a:ea typeface="宋体"/>
                <a:cs typeface="宋体"/>
                <a:sym typeface="宋体"/>
              </a:defRPr>
            </a:pPr>
            <a:r>
              <a:t>名称：广州标际包装设备有限公司</a:t>
            </a:r>
            <a:endParaRPr sz="3200"/>
          </a:p>
          <a:p>
            <a:pPr>
              <a:lnSpc>
                <a:spcPct val="150000"/>
              </a:lnSpc>
              <a:defRPr sz="1700">
                <a:latin typeface="宋体"/>
                <a:ea typeface="宋体"/>
                <a:cs typeface="宋体"/>
                <a:sym typeface="宋体"/>
              </a:defRPr>
            </a:pPr>
            <a:r>
              <a:t>地址：广州经济技术开发区锦绣路明华三街一号振兴工业大厦A座303</a:t>
            </a:r>
            <a:endParaRPr sz="3200"/>
          </a:p>
          <a:p>
            <a:pPr>
              <a:lnSpc>
                <a:spcPct val="150000"/>
              </a:lnSpc>
              <a:defRPr sz="1700">
                <a:latin typeface="宋体"/>
                <a:ea typeface="宋体"/>
                <a:cs typeface="宋体"/>
                <a:sym typeface="宋体"/>
              </a:defRPr>
            </a:pPr>
            <a:r>
              <a:t>电话：</a:t>
            </a:r>
            <a:r>
              <a:rPr sz="1800">
                <a:latin typeface="Arial"/>
                <a:ea typeface="Arial"/>
                <a:cs typeface="Arial"/>
                <a:sym typeface="Arial"/>
              </a:rPr>
              <a:t>020-82222550   </a:t>
            </a:r>
            <a:r>
              <a:rPr sz="1800"/>
              <a:t>传真：020-82087405</a:t>
            </a:r>
          </a:p>
          <a:p>
            <a:pPr>
              <a:lnSpc>
                <a:spcPct val="150000"/>
              </a:lnSpc>
              <a:defRPr sz="1700">
                <a:latin typeface="宋体"/>
                <a:ea typeface="宋体"/>
                <a:cs typeface="宋体"/>
                <a:sym typeface="宋体"/>
              </a:defRPr>
            </a:pPr>
            <a:r>
              <a:t>网址：www.gbtest.cn  </a:t>
            </a:r>
          </a:p>
        </p:txBody>
      </p:sp>
      <p:pic>
        <p:nvPicPr>
          <p:cNvPr id="653" name="Picture 3" descr="Picture 3"/>
          <p:cNvPicPr>
            <a:picLocks noChangeAspect="1"/>
          </p:cNvPicPr>
          <p:nvPr/>
        </p:nvPicPr>
        <p:blipFill>
          <a:blip r:embed="rId2">
            <a:extLst/>
          </a:blip>
          <a:stretch>
            <a:fillRect/>
          </a:stretch>
        </p:blipFill>
        <p:spPr>
          <a:xfrm>
            <a:off x="467543" y="1095842"/>
            <a:ext cx="2503436" cy="1620002"/>
          </a:xfrm>
          <a:prstGeom prst="rect">
            <a:avLst/>
          </a:prstGeom>
          <a:ln w="12700">
            <a:miter lim="400000"/>
          </a:ln>
        </p:spPr>
      </p:pic>
      <p:pic>
        <p:nvPicPr>
          <p:cNvPr id="654" name="Picture 6" descr="Picture 6"/>
          <p:cNvPicPr>
            <a:picLocks noChangeAspect="1"/>
          </p:cNvPicPr>
          <p:nvPr/>
        </p:nvPicPr>
        <p:blipFill>
          <a:blip r:embed="rId3">
            <a:extLst/>
          </a:blip>
          <a:stretch>
            <a:fillRect/>
          </a:stretch>
        </p:blipFill>
        <p:spPr>
          <a:xfrm>
            <a:off x="3131840" y="1131590"/>
            <a:ext cx="2359075" cy="1548509"/>
          </a:xfrm>
          <a:prstGeom prst="rect">
            <a:avLst/>
          </a:prstGeom>
          <a:ln w="12700">
            <a:miter lim="400000"/>
          </a:ln>
        </p:spPr>
      </p:pic>
      <p:pic>
        <p:nvPicPr>
          <p:cNvPr id="655" name="Picture 5" descr="Picture 5"/>
          <p:cNvPicPr>
            <a:picLocks noChangeAspect="1"/>
          </p:cNvPicPr>
          <p:nvPr/>
        </p:nvPicPr>
        <p:blipFill>
          <a:blip r:embed="rId4">
            <a:extLst/>
          </a:blip>
          <a:stretch>
            <a:fillRect/>
          </a:stretch>
        </p:blipFill>
        <p:spPr>
          <a:xfrm>
            <a:off x="5724128" y="1095842"/>
            <a:ext cx="2520282" cy="1667955"/>
          </a:xfrm>
          <a:prstGeom prst="rect">
            <a:avLst/>
          </a:prstGeom>
          <a:ln w="12700">
            <a:miter lim="400000"/>
          </a:ln>
        </p:spPr>
      </p:pic>
      <p:pic>
        <p:nvPicPr>
          <p:cNvPr id="656" name="Picture 2" descr="Picture 2"/>
          <p:cNvPicPr>
            <a:picLocks noChangeAspect="1"/>
          </p:cNvPicPr>
          <p:nvPr/>
        </p:nvPicPr>
        <p:blipFill>
          <a:blip r:embed="rId5">
            <a:extLst/>
          </a:blip>
          <a:stretch>
            <a:fillRect/>
          </a:stretch>
        </p:blipFill>
        <p:spPr>
          <a:xfrm>
            <a:off x="4932040" y="3748852"/>
            <a:ext cx="1781177" cy="1050133"/>
          </a:xfrm>
          <a:prstGeom prst="rect">
            <a:avLst/>
          </a:prstGeom>
          <a:ln w="12700">
            <a:miter lim="400000"/>
          </a:ln>
        </p:spPr>
      </p:pic>
      <p:pic>
        <p:nvPicPr>
          <p:cNvPr id="657" name="Picture 4" descr="Picture 4"/>
          <p:cNvPicPr>
            <a:picLocks noChangeAspect="1"/>
          </p:cNvPicPr>
          <p:nvPr/>
        </p:nvPicPr>
        <p:blipFill>
          <a:blip r:embed="rId6">
            <a:extLst/>
          </a:blip>
          <a:stretch>
            <a:fillRect/>
          </a:stretch>
        </p:blipFill>
        <p:spPr>
          <a:xfrm>
            <a:off x="8244406" y="4722455"/>
            <a:ext cx="898624" cy="42104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14:prism dir="l" isContent="0" isInverted="1"/>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0" name="标题 8"/>
          <p:cNvSpPr txBox="1"/>
          <p:nvPr>
            <p:ph type="title"/>
          </p:nvPr>
        </p:nvSpPr>
        <p:spPr>
          <a:xfrm>
            <a:off x="899590" y="267492"/>
            <a:ext cx="5897276" cy="330509"/>
          </a:xfrm>
          <a:prstGeom prst="rect">
            <a:avLst/>
          </a:prstGeom>
        </p:spPr>
        <p:txBody>
          <a:bodyPr/>
          <a:lstStyle/>
          <a:p>
            <a:pPr defTabSz="360045">
              <a:defRPr sz="1500"/>
            </a:pPr>
            <a:r>
              <a:t>一 、 </a:t>
            </a:r>
            <a:r>
              <a:rPr sz="1200"/>
              <a:t>包装材料阻隔性检测的重要性</a:t>
            </a:r>
          </a:p>
        </p:txBody>
      </p:sp>
      <p:sp>
        <p:nvSpPr>
          <p:cNvPr id="201" name="Rectangle 8"/>
          <p:cNvSpPr txBox="1"/>
          <p:nvPr/>
        </p:nvSpPr>
        <p:spPr>
          <a:xfrm>
            <a:off x="923924" y="3636705"/>
            <a:ext cx="127001" cy="701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2000">
                <a:effectLst>
                  <a:outerShdw sx="100000" sy="100000" kx="0" ky="0" algn="b" rotWithShape="0" blurRad="38100" dist="38100" dir="2700000">
                    <a:srgbClr val="C0C0C0"/>
                  </a:outerShdw>
                </a:effectLst>
                <a:latin typeface="AGaramond Bold"/>
                <a:ea typeface="AGaramond Bold"/>
                <a:cs typeface="AGaramond Bold"/>
                <a:sym typeface="AGaramond Bold"/>
              </a:defRPr>
            </a:lvl1pPr>
          </a:lstStyle>
          <a:p>
            <a:pPr/>
            <a:br/>
          </a:p>
        </p:txBody>
      </p:sp>
      <p:pic>
        <p:nvPicPr>
          <p:cNvPr id="202" name="Picture 12" descr="Picture 12"/>
          <p:cNvPicPr>
            <a:picLocks noChangeAspect="1"/>
          </p:cNvPicPr>
          <p:nvPr/>
        </p:nvPicPr>
        <p:blipFill>
          <a:blip r:embed="rId2">
            <a:extLst/>
          </a:blip>
          <a:srcRect l="20053" t="15854" r="19652" b="11951"/>
          <a:stretch>
            <a:fillRect/>
          </a:stretch>
        </p:blipFill>
        <p:spPr>
          <a:xfrm>
            <a:off x="4529054" y="2395862"/>
            <a:ext cx="3126772" cy="2002845"/>
          </a:xfrm>
          <a:prstGeom prst="rect">
            <a:avLst/>
          </a:prstGeom>
          <a:ln w="12700">
            <a:miter lim="400000"/>
          </a:ln>
          <a:effectLst>
            <a:outerShdw sx="100000" sy="100000" kx="0" ky="0" algn="b" rotWithShape="0" blurRad="292100" dist="139700" dir="2700000">
              <a:srgbClr val="333333">
                <a:alpha val="64999"/>
              </a:srgbClr>
            </a:outerShdw>
          </a:effectLst>
        </p:spPr>
      </p:pic>
      <p:pic>
        <p:nvPicPr>
          <p:cNvPr id="203" name="Picture 13" descr="Picture 13"/>
          <p:cNvPicPr>
            <a:picLocks noChangeAspect="1"/>
          </p:cNvPicPr>
          <p:nvPr/>
        </p:nvPicPr>
        <p:blipFill>
          <a:blip r:embed="rId3">
            <a:extLst/>
          </a:blip>
          <a:srcRect l="23003" t="14331" r="21252" b="13876"/>
          <a:stretch>
            <a:fillRect/>
          </a:stretch>
        </p:blipFill>
        <p:spPr>
          <a:xfrm>
            <a:off x="923924" y="2395862"/>
            <a:ext cx="3467070" cy="2002845"/>
          </a:xfrm>
          <a:prstGeom prst="rect">
            <a:avLst/>
          </a:prstGeom>
          <a:ln w="12700">
            <a:miter lim="400000"/>
          </a:ln>
          <a:effectLst>
            <a:outerShdw sx="100000" sy="100000" kx="0" ky="0" algn="b" rotWithShape="0" blurRad="292100" dist="139700" dir="2700000">
              <a:srgbClr val="333333">
                <a:alpha val="64999"/>
              </a:srgbClr>
            </a:outerShdw>
          </a:effectLst>
        </p:spPr>
      </p:pic>
      <p:sp>
        <p:nvSpPr>
          <p:cNvPr id="204" name="Rectangle 14"/>
          <p:cNvSpPr txBox="1"/>
          <p:nvPr/>
        </p:nvSpPr>
        <p:spPr>
          <a:xfrm>
            <a:off x="3491879" y="4508439"/>
            <a:ext cx="1526539" cy="3708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b="1" sz="1600">
                <a:effectLst>
                  <a:outerShdw sx="100000" sy="100000" kx="0" ky="0" algn="b" rotWithShape="0" blurRad="38100" dist="38100" dir="2700000">
                    <a:srgbClr val="C0C0C0"/>
                  </a:outerShdw>
                </a:effectLst>
                <a:latin typeface="楷体_GB2312"/>
                <a:ea typeface="楷体_GB2312"/>
                <a:cs typeface="楷体_GB2312"/>
                <a:sym typeface="楷体_GB2312"/>
              </a:defRPr>
            </a:lvl1pPr>
          </a:lstStyle>
          <a:p>
            <a:pPr/>
            <a:r>
              <a:t>材料渗透示意图</a:t>
            </a:r>
          </a:p>
        </p:txBody>
      </p:sp>
      <p:sp>
        <p:nvSpPr>
          <p:cNvPr id="205" name="Rectangle 4"/>
          <p:cNvSpPr txBox="1"/>
          <p:nvPr/>
        </p:nvSpPr>
        <p:spPr>
          <a:xfrm>
            <a:off x="827580" y="954907"/>
            <a:ext cx="8099364" cy="1325135"/>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chor="ctr">
            <a:normAutofit fontScale="100000" lnSpcReduction="0"/>
          </a:bodyPr>
          <a:lstStyle/>
          <a:p>
            <a:pPr defTabSz="868680">
              <a:lnSpc>
                <a:spcPct val="90000"/>
              </a:lnSpc>
              <a:defRPr b="1" sz="1600">
                <a:latin typeface="微软雅黑"/>
                <a:ea typeface="微软雅黑"/>
                <a:cs typeface="微软雅黑"/>
                <a:sym typeface="微软雅黑"/>
              </a:defRPr>
            </a:pPr>
            <a:r>
              <a:t>包装材料的渗透性</a:t>
            </a:r>
            <a:endParaRPr>
              <a:latin typeface="Arial"/>
              <a:ea typeface="Arial"/>
              <a:cs typeface="Arial"/>
              <a:sym typeface="Arial"/>
            </a:endParaRPr>
          </a:p>
          <a:p>
            <a:pPr defTabSz="868680">
              <a:lnSpc>
                <a:spcPct val="90000"/>
              </a:lnSpc>
              <a:defRPr b="1" sz="1600">
                <a:latin typeface="Arial"/>
                <a:ea typeface="Arial"/>
                <a:cs typeface="Arial"/>
                <a:sym typeface="Arial"/>
              </a:defRPr>
            </a:pPr>
            <a:br/>
            <a:r>
              <a:t>       </a:t>
            </a:r>
            <a:r>
              <a:rPr b="0"/>
              <a:t>------</a:t>
            </a:r>
            <a:r>
              <a:rPr>
                <a:latin typeface="微软雅黑"/>
                <a:ea typeface="微软雅黑"/>
                <a:cs typeface="微软雅黑"/>
                <a:sym typeface="微软雅黑"/>
              </a:rPr>
              <a:t> </a:t>
            </a:r>
            <a:r>
              <a:rPr b="0">
                <a:latin typeface="微软雅黑"/>
                <a:ea typeface="微软雅黑"/>
                <a:cs typeface="微软雅黑"/>
                <a:sym typeface="微软雅黑"/>
              </a:rPr>
              <a:t>渗透作用，取决于两侧分子浓度的高低（肉眼看不见的过程），</a:t>
            </a:r>
          </a:p>
          <a:p>
            <a:pPr defTabSz="868680">
              <a:lnSpc>
                <a:spcPct val="90000"/>
              </a:lnSpc>
              <a:defRPr b="1" sz="1600">
                <a:latin typeface="微软雅黑"/>
                <a:ea typeface="微软雅黑"/>
                <a:cs typeface="微软雅黑"/>
                <a:sym typeface="微软雅黑"/>
              </a:defRPr>
            </a:pPr>
            <a:r>
              <a:t>               所有的材料都具有渗透性。</a:t>
            </a:r>
            <a:endParaRPr>
              <a:latin typeface="Arial"/>
              <a:ea typeface="Arial"/>
              <a:cs typeface="Arial"/>
              <a:sym typeface="Arial"/>
            </a:endParaRPr>
          </a:p>
          <a:p>
            <a:pPr defTabSz="868680">
              <a:lnSpc>
                <a:spcPct val="90000"/>
              </a:lnSpc>
              <a:defRPr sz="1600">
                <a:latin typeface="Arial"/>
                <a:ea typeface="Arial"/>
                <a:cs typeface="Arial"/>
                <a:sym typeface="Arial"/>
              </a:defRPr>
            </a:pPr>
            <a:r>
              <a:t>       </a:t>
            </a:r>
            <a:r>
              <a:rPr>
                <a:latin typeface="微软雅黑"/>
                <a:ea typeface="微软雅黑"/>
                <a:cs typeface="微软雅黑"/>
                <a:sym typeface="微软雅黑"/>
              </a:rPr>
              <a:t> </a:t>
            </a:r>
          </a:p>
        </p:txBody>
      </p:sp>
    </p:spTree>
  </p:cSld>
  <p:clrMapOvr>
    <a:masterClrMapping/>
  </p:clrMapOvr>
  <mc:AlternateContent xmlns:mc="http://schemas.openxmlformats.org/markup-compatibility/2006">
    <mc:Choice xmlns:p14="http://schemas.microsoft.com/office/powerpoint/2010/main" Requires="p14">
      <p:transition spd="slow" advClick="0" advTm="11000" p14:dur="12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200"/>
                                        </p:tgtEl>
                                        <p:attrNameLst>
                                          <p:attrName>style.visibility</p:attrName>
                                        </p:attrNameLst>
                                      </p:cBhvr>
                                      <p:to>
                                        <p:strVal val="visible"/>
                                      </p:to>
                                    </p:set>
                                    <p:animEffect filter="wipe(left)" transition="in">
                                      <p:cBhvr>
                                        <p:cTn id="7" dur="1000"/>
                                        <p:tgtEl>
                                          <p:spTgt spid="2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0" grpId="1"/>
    </p:bldLst>
  </p:timing>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9" name="椭圆 17"/>
          <p:cNvSpPr/>
          <p:nvPr/>
        </p:nvSpPr>
        <p:spPr>
          <a:xfrm>
            <a:off x="4230803" y="1419620"/>
            <a:ext cx="1440000" cy="1440004"/>
          </a:xfrm>
          <a:prstGeom prst="ellipse">
            <a:avLst/>
          </a:prstGeom>
          <a:gradFill>
            <a:gsLst>
              <a:gs pos="0">
                <a:srgbClr val="CCE8CF"/>
              </a:gs>
              <a:gs pos="50000">
                <a:srgbClr val="BDE1C1"/>
              </a:gs>
              <a:gs pos="100000">
                <a:srgbClr val="81C688"/>
              </a:gs>
            </a:gsLst>
            <a:lin ang="18900000"/>
          </a:gradFill>
          <a:ln w="38100">
            <a:solidFill>
              <a:srgbClr val="B5DEBA"/>
            </a:solidFill>
          </a:ln>
          <a:effectLst>
            <a:outerShdw sx="100000" sy="100000" kx="0" ky="0" algn="b" rotWithShape="0" blurRad="444500" dist="254000" dir="8100000">
              <a:srgbClr val="000000">
                <a:alpha val="5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660" name="TextBox 18"/>
          <p:cNvSpPr txBox="1"/>
          <p:nvPr/>
        </p:nvSpPr>
        <p:spPr>
          <a:xfrm>
            <a:off x="4503449" y="1712703"/>
            <a:ext cx="894815" cy="1079417"/>
          </a:xfrm>
          <a:prstGeom prst="rect">
            <a:avLst/>
          </a:prstGeom>
          <a:ln w="12700">
            <a:miter lim="400000"/>
          </a:ln>
          <a:extLst>
            <a:ext uri="{C572A759-6A51-4108-AA02-DFA0A04FC94B}">
              <ma14:wrappingTextBoxFlag xmlns:ma14="http://schemas.microsoft.com/office/mac/drawingml/2011/main" val="1"/>
            </a:ext>
          </a:extLst>
        </p:spPr>
        <p:txBody>
          <a:bodyPr lIns="50757" tIns="50757" rIns="50757" bIns="50757">
            <a:spAutoFit/>
          </a:bodyPr>
          <a:lstStyle>
            <a:lvl1pPr algn="ctr">
              <a:defRPr b="1" sz="5500">
                <a:solidFill>
                  <a:schemeClr val="accent1"/>
                </a:solidFill>
                <a:latin typeface="微软雅黑"/>
                <a:ea typeface="微软雅黑"/>
                <a:cs typeface="微软雅黑"/>
                <a:sym typeface="微软雅黑"/>
              </a:defRPr>
            </a:lvl1pPr>
          </a:lstStyle>
          <a:p>
            <a:pPr/>
            <a:r>
              <a:t>观</a:t>
            </a:r>
          </a:p>
        </p:txBody>
      </p:sp>
      <p:sp>
        <p:nvSpPr>
          <p:cNvPr id="661" name="椭圆 20"/>
          <p:cNvSpPr/>
          <p:nvPr/>
        </p:nvSpPr>
        <p:spPr>
          <a:xfrm>
            <a:off x="5557153" y="1958493"/>
            <a:ext cx="1440003" cy="1440003"/>
          </a:xfrm>
          <a:prstGeom prst="ellipse">
            <a:avLst/>
          </a:prstGeom>
          <a:gradFill>
            <a:gsLst>
              <a:gs pos="0">
                <a:srgbClr val="CCE8CF"/>
              </a:gs>
              <a:gs pos="50000">
                <a:srgbClr val="BDE1C1"/>
              </a:gs>
              <a:gs pos="100000">
                <a:srgbClr val="81C688"/>
              </a:gs>
            </a:gsLst>
            <a:lin ang="18900000"/>
          </a:gradFill>
          <a:ln w="38100">
            <a:solidFill>
              <a:srgbClr val="B5DEBA"/>
            </a:solidFill>
          </a:ln>
          <a:effectLst>
            <a:outerShdw sx="100000" sy="100000" kx="0" ky="0" algn="b" rotWithShape="0" blurRad="444500" dist="254000" dir="8100000">
              <a:srgbClr val="000000">
                <a:alpha val="5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662" name="TextBox 21"/>
          <p:cNvSpPr txBox="1"/>
          <p:nvPr/>
        </p:nvSpPr>
        <p:spPr>
          <a:xfrm>
            <a:off x="5829803" y="2251580"/>
            <a:ext cx="894815" cy="1079417"/>
          </a:xfrm>
          <a:prstGeom prst="rect">
            <a:avLst/>
          </a:prstGeom>
          <a:ln w="12700">
            <a:miter lim="400000"/>
          </a:ln>
          <a:extLst>
            <a:ext uri="{C572A759-6A51-4108-AA02-DFA0A04FC94B}">
              <ma14:wrappingTextBoxFlag xmlns:ma14="http://schemas.microsoft.com/office/mac/drawingml/2011/main" val="1"/>
            </a:ext>
          </a:extLst>
        </p:spPr>
        <p:txBody>
          <a:bodyPr lIns="50757" tIns="50757" rIns="50757" bIns="50757">
            <a:spAutoFit/>
          </a:bodyPr>
          <a:lstStyle>
            <a:lvl1pPr algn="ctr">
              <a:defRPr b="1" sz="5500">
                <a:solidFill>
                  <a:schemeClr val="accent1"/>
                </a:solidFill>
                <a:latin typeface="微软雅黑"/>
                <a:ea typeface="微软雅黑"/>
                <a:cs typeface="微软雅黑"/>
                <a:sym typeface="微软雅黑"/>
              </a:defRPr>
            </a:lvl1pPr>
          </a:lstStyle>
          <a:p>
            <a:pPr/>
            <a:r>
              <a:t>看</a:t>
            </a:r>
          </a:p>
        </p:txBody>
      </p:sp>
      <p:sp>
        <p:nvSpPr>
          <p:cNvPr id="663" name="椭圆 14"/>
          <p:cNvSpPr/>
          <p:nvPr/>
        </p:nvSpPr>
        <p:spPr>
          <a:xfrm>
            <a:off x="3335464" y="2351451"/>
            <a:ext cx="1440004" cy="1440004"/>
          </a:xfrm>
          <a:prstGeom prst="ellipse">
            <a:avLst/>
          </a:prstGeom>
          <a:gradFill>
            <a:gsLst>
              <a:gs pos="0">
                <a:srgbClr val="CCE8CF"/>
              </a:gs>
              <a:gs pos="50000">
                <a:srgbClr val="BDE1C1"/>
              </a:gs>
              <a:gs pos="100000">
                <a:srgbClr val="81C688"/>
              </a:gs>
            </a:gsLst>
            <a:lin ang="18900000"/>
          </a:gradFill>
          <a:ln w="38100">
            <a:solidFill>
              <a:srgbClr val="B5DEBA"/>
            </a:solidFill>
          </a:ln>
          <a:effectLst>
            <a:outerShdw sx="100000" sy="100000" kx="0" ky="0" algn="b" rotWithShape="0" blurRad="444500" dist="254000" dir="8100000">
              <a:srgbClr val="000000">
                <a:alpha val="5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664" name="TextBox 15"/>
          <p:cNvSpPr txBox="1"/>
          <p:nvPr/>
        </p:nvSpPr>
        <p:spPr>
          <a:xfrm>
            <a:off x="3608115" y="2644505"/>
            <a:ext cx="894815" cy="1079417"/>
          </a:xfrm>
          <a:prstGeom prst="rect">
            <a:avLst/>
          </a:prstGeom>
          <a:ln w="12700">
            <a:miter lim="400000"/>
          </a:ln>
          <a:extLst>
            <a:ext uri="{C572A759-6A51-4108-AA02-DFA0A04FC94B}">
              <ma14:wrappingTextBoxFlag xmlns:ma14="http://schemas.microsoft.com/office/mac/drawingml/2011/main" val="1"/>
            </a:ext>
          </a:extLst>
        </p:spPr>
        <p:txBody>
          <a:bodyPr lIns="50757" tIns="50757" rIns="50757" bIns="50757">
            <a:spAutoFit/>
          </a:bodyPr>
          <a:lstStyle>
            <a:lvl1pPr algn="ctr">
              <a:defRPr b="1" sz="5500">
                <a:solidFill>
                  <a:schemeClr val="accent1"/>
                </a:solidFill>
                <a:latin typeface="微软雅黑"/>
                <a:ea typeface="微软雅黑"/>
                <a:cs typeface="微软雅黑"/>
                <a:sym typeface="微软雅黑"/>
              </a:defRPr>
            </a:lvl1pPr>
          </a:lstStyle>
          <a:p>
            <a:pPr/>
            <a:r>
              <a:t>谢</a:t>
            </a:r>
          </a:p>
        </p:txBody>
      </p:sp>
      <p:sp>
        <p:nvSpPr>
          <p:cNvPr id="665" name="椭圆 2"/>
          <p:cNvSpPr/>
          <p:nvPr/>
        </p:nvSpPr>
        <p:spPr>
          <a:xfrm>
            <a:off x="2219892" y="1635841"/>
            <a:ext cx="1440004" cy="1440004"/>
          </a:xfrm>
          <a:prstGeom prst="ellipse">
            <a:avLst/>
          </a:prstGeom>
          <a:gradFill>
            <a:gsLst>
              <a:gs pos="0">
                <a:srgbClr val="CCE8CF"/>
              </a:gs>
              <a:gs pos="50000">
                <a:srgbClr val="BDE1C1"/>
              </a:gs>
              <a:gs pos="100000">
                <a:srgbClr val="81C688"/>
              </a:gs>
            </a:gsLst>
            <a:lin ang="18900000"/>
          </a:gradFill>
          <a:ln w="38100">
            <a:solidFill>
              <a:srgbClr val="B5DEBA"/>
            </a:solidFill>
          </a:ln>
          <a:effectLst>
            <a:outerShdw sx="100000" sy="100000" kx="0" ky="0" algn="b" rotWithShape="0" blurRad="444500" dist="254000" dir="8100000">
              <a:srgbClr val="000000">
                <a:alpha val="5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666" name="TextBox 3"/>
          <p:cNvSpPr txBox="1"/>
          <p:nvPr/>
        </p:nvSpPr>
        <p:spPr>
          <a:xfrm>
            <a:off x="2501511" y="1928885"/>
            <a:ext cx="894815" cy="1079417"/>
          </a:xfrm>
          <a:prstGeom prst="rect">
            <a:avLst/>
          </a:prstGeom>
          <a:ln w="12700">
            <a:miter lim="400000"/>
          </a:ln>
          <a:extLst>
            <a:ext uri="{C572A759-6A51-4108-AA02-DFA0A04FC94B}">
              <ma14:wrappingTextBoxFlag xmlns:ma14="http://schemas.microsoft.com/office/mac/drawingml/2011/main" val="1"/>
            </a:ext>
          </a:extLst>
        </p:spPr>
        <p:txBody>
          <a:bodyPr lIns="50757" tIns="50757" rIns="50757" bIns="50757">
            <a:spAutoFit/>
          </a:bodyPr>
          <a:lstStyle>
            <a:lvl1pPr algn="ctr">
              <a:defRPr b="1" sz="5500">
                <a:solidFill>
                  <a:schemeClr val="accent1"/>
                </a:solidFill>
                <a:latin typeface="微软雅黑"/>
                <a:ea typeface="微软雅黑"/>
                <a:cs typeface="微软雅黑"/>
                <a:sym typeface="微软雅黑"/>
              </a:defRPr>
            </a:lvl1pPr>
          </a:lstStyle>
          <a:p>
            <a:pPr/>
            <a:r>
              <a:t>谢</a:t>
            </a:r>
          </a:p>
        </p:txBody>
      </p:sp>
      <p:sp>
        <p:nvSpPr>
          <p:cNvPr id="667" name="MH_Other_4"/>
          <p:cNvSpPr/>
          <p:nvPr/>
        </p:nvSpPr>
        <p:spPr>
          <a:xfrm>
            <a:off x="6517526" y="3551487"/>
            <a:ext cx="432003" cy="432003"/>
          </a:xfrm>
          <a:prstGeom prst="ellipse">
            <a:avLst/>
          </a:prstGeom>
          <a:gradFill>
            <a:gsLst>
              <a:gs pos="0">
                <a:srgbClr val="E0E0E0"/>
              </a:gs>
              <a:gs pos="100000">
                <a:srgbClr val="CCE8CF"/>
              </a:gs>
            </a:gsLst>
            <a:lin ang="8100000"/>
          </a:gradFill>
          <a:ln w="15875">
            <a:solidFill>
              <a:srgbClr val="B5DEBA"/>
            </a:solidFill>
          </a:ln>
          <a:effectLst>
            <a:outerShdw sx="100000" sy="100000" kx="0" ky="0" algn="b" rotWithShape="0" blurRad="279400" dist="101600" dir="8100000">
              <a:srgbClr val="000000">
                <a:alpha val="4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668" name="MH_Other_4"/>
          <p:cNvSpPr/>
          <p:nvPr/>
        </p:nvSpPr>
        <p:spPr>
          <a:xfrm>
            <a:off x="2394255" y="3418413"/>
            <a:ext cx="269515" cy="266403"/>
          </a:xfrm>
          <a:prstGeom prst="ellipse">
            <a:avLst/>
          </a:prstGeom>
          <a:gradFill>
            <a:gsLst>
              <a:gs pos="0">
                <a:srgbClr val="E0E0E0"/>
              </a:gs>
              <a:gs pos="100000">
                <a:srgbClr val="CCE8CF"/>
              </a:gs>
            </a:gsLst>
            <a:lin ang="8100000"/>
          </a:gradFill>
          <a:ln w="15875">
            <a:solidFill>
              <a:srgbClr val="B5DEBA"/>
            </a:solidFill>
          </a:ln>
          <a:effectLst>
            <a:outerShdw sx="100000" sy="100000" kx="0" ky="0" algn="b" rotWithShape="0" blurRad="279400" dist="101600" dir="8100000">
              <a:srgbClr val="000000">
                <a:alpha val="4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669" name="MH_Other_4"/>
          <p:cNvSpPr/>
          <p:nvPr/>
        </p:nvSpPr>
        <p:spPr>
          <a:xfrm>
            <a:off x="7615242" y="1571063"/>
            <a:ext cx="576003" cy="576003"/>
          </a:xfrm>
          <a:prstGeom prst="ellipse">
            <a:avLst/>
          </a:prstGeom>
          <a:gradFill>
            <a:gsLst>
              <a:gs pos="0">
                <a:srgbClr val="004C84"/>
              </a:gs>
              <a:gs pos="100000">
                <a:schemeClr val="accent1"/>
              </a:gs>
            </a:gsLst>
            <a:lin ang="8100000"/>
          </a:gradFill>
          <a:ln w="12700">
            <a:miter lim="400000"/>
          </a:ln>
          <a:effectLst>
            <a:outerShdw sx="100000" sy="100000" kx="0" ky="0" algn="b" rotWithShape="0" blurRad="279400" dist="101600" dir="8100000">
              <a:srgbClr val="000000">
                <a:alpha val="4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670" name="MH_Other_4"/>
          <p:cNvSpPr/>
          <p:nvPr/>
        </p:nvSpPr>
        <p:spPr>
          <a:xfrm>
            <a:off x="702473" y="2495417"/>
            <a:ext cx="576003" cy="576003"/>
          </a:xfrm>
          <a:prstGeom prst="ellipse">
            <a:avLst/>
          </a:prstGeom>
          <a:gradFill>
            <a:gsLst>
              <a:gs pos="0">
                <a:srgbClr val="004C84"/>
              </a:gs>
              <a:gs pos="100000">
                <a:schemeClr val="accent1"/>
              </a:gs>
            </a:gsLst>
            <a:lin ang="8100000"/>
          </a:gradFill>
          <a:ln w="12700">
            <a:miter lim="400000"/>
          </a:ln>
          <a:effectLst>
            <a:outerShdw sx="100000" sy="100000" kx="0" ky="0" algn="b" rotWithShape="0" blurRad="279400" dist="101600" dir="8100000">
              <a:srgbClr val="000000">
                <a:alpha val="4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671" name="MH_Other_4"/>
          <p:cNvSpPr/>
          <p:nvPr/>
        </p:nvSpPr>
        <p:spPr>
          <a:xfrm>
            <a:off x="1422555" y="3172249"/>
            <a:ext cx="355393" cy="351287"/>
          </a:xfrm>
          <a:prstGeom prst="ellipse">
            <a:avLst/>
          </a:prstGeom>
          <a:gradFill>
            <a:gsLst>
              <a:gs pos="0">
                <a:srgbClr val="E0E0E0"/>
              </a:gs>
              <a:gs pos="100000">
                <a:srgbClr val="CCE8CF"/>
              </a:gs>
            </a:gsLst>
            <a:lin ang="8100000"/>
          </a:gradFill>
          <a:ln w="15875">
            <a:solidFill>
              <a:srgbClr val="B5DEBA"/>
            </a:solidFill>
          </a:ln>
          <a:effectLst>
            <a:outerShdw sx="100000" sy="100000" kx="0" ky="0" algn="b" rotWithShape="0" blurRad="279400" dist="101600" dir="8100000">
              <a:srgbClr val="000000">
                <a:alpha val="4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672" name="MH_Other_4"/>
          <p:cNvSpPr/>
          <p:nvPr/>
        </p:nvSpPr>
        <p:spPr>
          <a:xfrm>
            <a:off x="6131800" y="1290930"/>
            <a:ext cx="288003" cy="288003"/>
          </a:xfrm>
          <a:prstGeom prst="ellipse">
            <a:avLst/>
          </a:prstGeom>
          <a:gradFill>
            <a:gsLst>
              <a:gs pos="0">
                <a:srgbClr val="E0E0E0"/>
              </a:gs>
              <a:gs pos="100000">
                <a:srgbClr val="CCE8CF"/>
              </a:gs>
            </a:gsLst>
            <a:lin ang="8100000"/>
          </a:gradFill>
          <a:ln w="15875">
            <a:solidFill>
              <a:srgbClr val="B5DEBA"/>
            </a:solidFill>
          </a:ln>
          <a:effectLst>
            <a:outerShdw sx="100000" sy="100000" kx="0" ky="0" algn="b" rotWithShape="0" blurRad="279400" dist="101600" dir="8100000">
              <a:srgbClr val="000000">
                <a:alpha val="4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673" name="MH_Other_4"/>
          <p:cNvSpPr/>
          <p:nvPr/>
        </p:nvSpPr>
        <p:spPr>
          <a:xfrm>
            <a:off x="2412201" y="1117007"/>
            <a:ext cx="351851" cy="347787"/>
          </a:xfrm>
          <a:prstGeom prst="ellipse">
            <a:avLst/>
          </a:prstGeom>
          <a:gradFill>
            <a:gsLst>
              <a:gs pos="0">
                <a:srgbClr val="E0E0E0"/>
              </a:gs>
              <a:gs pos="100000">
                <a:srgbClr val="CCE8CF"/>
              </a:gs>
            </a:gsLst>
            <a:lin ang="8100000"/>
          </a:gradFill>
          <a:ln w="15875">
            <a:solidFill>
              <a:srgbClr val="B5DEBA"/>
            </a:solidFill>
          </a:ln>
          <a:effectLst>
            <a:outerShdw sx="100000" sy="100000" kx="0" ky="0" algn="b" rotWithShape="0" blurRad="279400" dist="101600" dir="8100000">
              <a:srgbClr val="000000">
                <a:alpha val="4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674" name="MH_Other_4"/>
          <p:cNvSpPr/>
          <p:nvPr/>
        </p:nvSpPr>
        <p:spPr>
          <a:xfrm>
            <a:off x="5099198" y="3250451"/>
            <a:ext cx="234003" cy="231301"/>
          </a:xfrm>
          <a:prstGeom prst="ellipse">
            <a:avLst/>
          </a:prstGeom>
          <a:gradFill>
            <a:gsLst>
              <a:gs pos="0">
                <a:srgbClr val="E0E0E0"/>
              </a:gs>
              <a:gs pos="100000">
                <a:srgbClr val="CCE8CF"/>
              </a:gs>
            </a:gsLst>
            <a:lin ang="8100000"/>
          </a:gradFill>
          <a:ln w="15875">
            <a:solidFill>
              <a:srgbClr val="B5DEBA"/>
            </a:solidFill>
          </a:ln>
          <a:effectLst>
            <a:outerShdw sx="100000" sy="100000" kx="0" ky="0" algn="b" rotWithShape="0" blurRad="279400" dist="101600" dir="8100000">
              <a:srgbClr val="000000">
                <a:alpha val="4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675" name="MH_Other_4"/>
          <p:cNvSpPr/>
          <p:nvPr/>
        </p:nvSpPr>
        <p:spPr>
          <a:xfrm>
            <a:off x="7255043" y="3324842"/>
            <a:ext cx="360003" cy="360003"/>
          </a:xfrm>
          <a:prstGeom prst="ellipse">
            <a:avLst/>
          </a:prstGeom>
          <a:gradFill>
            <a:gsLst>
              <a:gs pos="0">
                <a:srgbClr val="004C84"/>
              </a:gs>
              <a:gs pos="100000">
                <a:schemeClr val="accent1"/>
              </a:gs>
            </a:gsLst>
            <a:lin ang="8100000"/>
          </a:gradFill>
          <a:ln w="12700">
            <a:miter lim="400000"/>
          </a:ln>
          <a:effectLst>
            <a:outerShdw sx="100000" sy="100000" kx="0" ky="0" algn="b" rotWithShape="0" blurRad="279400" dist="101600" dir="8100000">
              <a:srgbClr val="000000">
                <a:alpha val="4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676" name="MH_Other_4"/>
          <p:cNvSpPr/>
          <p:nvPr/>
        </p:nvSpPr>
        <p:spPr>
          <a:xfrm>
            <a:off x="1467158" y="1927494"/>
            <a:ext cx="324003" cy="324003"/>
          </a:xfrm>
          <a:prstGeom prst="ellipse">
            <a:avLst/>
          </a:prstGeom>
          <a:solidFill>
            <a:schemeClr val="accent2"/>
          </a:solidFill>
          <a:ln w="12700">
            <a:miter lim="400000"/>
          </a:ln>
          <a:effectLst>
            <a:outerShdw sx="100000" sy="100000" kx="0" ky="0" algn="b" rotWithShape="0" blurRad="279400" dist="101600" dir="8100000">
              <a:srgbClr val="000000">
                <a:alpha val="4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677" name="MH_Other_4"/>
          <p:cNvSpPr/>
          <p:nvPr/>
        </p:nvSpPr>
        <p:spPr>
          <a:xfrm>
            <a:off x="3493763" y="1571063"/>
            <a:ext cx="288003" cy="288003"/>
          </a:xfrm>
          <a:prstGeom prst="ellipse">
            <a:avLst/>
          </a:prstGeom>
          <a:solidFill>
            <a:schemeClr val="accent2"/>
          </a:solidFill>
          <a:ln w="12700">
            <a:miter lim="400000"/>
          </a:ln>
          <a:effectLst>
            <a:outerShdw sx="100000" sy="100000" kx="0" ky="0" algn="b" rotWithShape="0" blurRad="279400" dist="101600" dir="8100000">
              <a:srgbClr val="000000">
                <a:alpha val="4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678" name="MH_Other_4"/>
          <p:cNvSpPr/>
          <p:nvPr/>
        </p:nvSpPr>
        <p:spPr>
          <a:xfrm>
            <a:off x="5673938" y="3524458"/>
            <a:ext cx="200777" cy="200777"/>
          </a:xfrm>
          <a:prstGeom prst="ellipse">
            <a:avLst/>
          </a:prstGeom>
          <a:solidFill>
            <a:schemeClr val="accent2"/>
          </a:solidFill>
          <a:ln w="12700">
            <a:miter lim="400000"/>
          </a:ln>
          <a:effectLst>
            <a:outerShdw sx="100000" sy="100000" kx="0" ky="0" algn="b" rotWithShape="0" blurRad="279400" dist="101600" dir="8100000">
              <a:srgbClr val="000000">
                <a:alpha val="4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679" name="MH_Other_4"/>
          <p:cNvSpPr/>
          <p:nvPr/>
        </p:nvSpPr>
        <p:spPr>
          <a:xfrm>
            <a:off x="5129907" y="1059617"/>
            <a:ext cx="216003" cy="216003"/>
          </a:xfrm>
          <a:prstGeom prst="ellipse">
            <a:avLst/>
          </a:prstGeom>
          <a:gradFill>
            <a:gsLst>
              <a:gs pos="0">
                <a:srgbClr val="004C84"/>
              </a:gs>
              <a:gs pos="100000">
                <a:schemeClr val="accent1"/>
              </a:gs>
            </a:gsLst>
            <a:lin ang="8100000"/>
          </a:gradFill>
          <a:ln w="12700">
            <a:miter lim="400000"/>
          </a:ln>
          <a:effectLst>
            <a:outerShdw sx="100000" sy="100000" kx="0" ky="0" algn="b" rotWithShape="0" blurRad="279400" dist="101600" dir="8100000">
              <a:srgbClr val="000000">
                <a:alpha val="4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680" name="MH_Other_4"/>
          <p:cNvSpPr/>
          <p:nvPr/>
        </p:nvSpPr>
        <p:spPr>
          <a:xfrm>
            <a:off x="3062933" y="3366060"/>
            <a:ext cx="180003" cy="180003"/>
          </a:xfrm>
          <a:prstGeom prst="ellipse">
            <a:avLst/>
          </a:prstGeom>
          <a:gradFill>
            <a:gsLst>
              <a:gs pos="0">
                <a:srgbClr val="004C84"/>
              </a:gs>
              <a:gs pos="100000">
                <a:schemeClr val="accent1"/>
              </a:gs>
            </a:gsLst>
            <a:lin ang="8100000"/>
          </a:gradFill>
          <a:ln w="12700">
            <a:miter lim="400000"/>
          </a:ln>
          <a:effectLst>
            <a:outerShdw sx="100000" sy="100000" kx="0" ky="0" algn="b" rotWithShape="0" blurRad="279400" dist="101600" dir="8100000">
              <a:srgbClr val="000000">
                <a:alpha val="4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681" name="MH_Other_4"/>
          <p:cNvSpPr/>
          <p:nvPr/>
        </p:nvSpPr>
        <p:spPr>
          <a:xfrm>
            <a:off x="7363044" y="2495417"/>
            <a:ext cx="144003" cy="144003"/>
          </a:xfrm>
          <a:prstGeom prst="ellipse">
            <a:avLst/>
          </a:prstGeom>
          <a:solidFill>
            <a:schemeClr val="accent2"/>
          </a:solidFill>
          <a:ln w="12700">
            <a:miter lim="400000"/>
          </a:ln>
          <a:effectLst>
            <a:outerShdw sx="100000" sy="100000" kx="0" ky="0" algn="b" rotWithShape="0" blurRad="279400" dist="101600" dir="8100000">
              <a:srgbClr val="000000">
                <a:alpha val="4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682" name="MH_Other_4"/>
          <p:cNvSpPr/>
          <p:nvPr/>
        </p:nvSpPr>
        <p:spPr>
          <a:xfrm>
            <a:off x="4521560" y="3713898"/>
            <a:ext cx="252003" cy="252003"/>
          </a:xfrm>
          <a:prstGeom prst="ellipse">
            <a:avLst/>
          </a:prstGeom>
          <a:gradFill>
            <a:gsLst>
              <a:gs pos="0">
                <a:srgbClr val="004C84"/>
              </a:gs>
              <a:gs pos="100000">
                <a:schemeClr val="accent1"/>
              </a:gs>
            </a:gsLst>
            <a:lin ang="8100000"/>
          </a:gradFill>
          <a:ln w="12700">
            <a:miter lim="400000"/>
          </a:ln>
          <a:effectLst>
            <a:outerShdw sx="100000" sy="100000" kx="0" ky="0" algn="b" rotWithShape="0" blurRad="279400" dist="101600" dir="8100000">
              <a:srgbClr val="000000">
                <a:alpha val="4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9" presetID="2" grpId="1" fill="hold">
                                  <p:stCondLst>
                                    <p:cond delay="0"/>
                                  </p:stCondLst>
                                  <p:iterate type="el" backwards="0">
                                    <p:tmAbs val="0"/>
                                  </p:iterate>
                                  <p:childTnLst>
                                    <p:set>
                                      <p:cBhvr>
                                        <p:cTn id="6" fill="hold"/>
                                        <p:tgtEl>
                                          <p:spTgt spid="665"/>
                                        </p:tgtEl>
                                        <p:attrNameLst>
                                          <p:attrName>style.visibility</p:attrName>
                                        </p:attrNameLst>
                                      </p:cBhvr>
                                      <p:to>
                                        <p:strVal val="visible"/>
                                      </p:to>
                                    </p:set>
                                    <p:anim calcmode="lin" valueType="num">
                                      <p:cBhvr>
                                        <p:cTn id="7" dur="1500" fill="hold"/>
                                        <p:tgtEl>
                                          <p:spTgt spid="665"/>
                                        </p:tgtEl>
                                        <p:attrNameLst>
                                          <p:attrName>ppt_x</p:attrName>
                                        </p:attrNameLst>
                                      </p:cBhvr>
                                      <p:tavLst>
                                        <p:tav tm="0">
                                          <p:val>
                                            <p:strVal val="0-#ppt_w/2"/>
                                          </p:val>
                                        </p:tav>
                                        <p:tav tm="100000">
                                          <p:val>
                                            <p:strVal val="#ppt_x"/>
                                          </p:val>
                                        </p:tav>
                                      </p:tavLst>
                                    </p:anim>
                                    <p:anim calcmode="lin" valueType="num">
                                      <p:cBhvr>
                                        <p:cTn id="8" dur="1500" fill="hold"/>
                                        <p:tgtEl>
                                          <p:spTgt spid="665"/>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Class="entr" nodeType="afterEffect" presetSubtype="6" presetID="2" grpId="2" fill="hold">
                                  <p:stCondLst>
                                    <p:cond delay="500"/>
                                  </p:stCondLst>
                                  <p:iterate type="el" backwards="0">
                                    <p:tmAbs val="0"/>
                                  </p:iterate>
                                  <p:childTnLst>
                                    <p:set>
                                      <p:cBhvr>
                                        <p:cTn id="11" fill="hold"/>
                                        <p:tgtEl>
                                          <p:spTgt spid="663"/>
                                        </p:tgtEl>
                                        <p:attrNameLst>
                                          <p:attrName>style.visibility</p:attrName>
                                        </p:attrNameLst>
                                      </p:cBhvr>
                                      <p:to>
                                        <p:strVal val="visible"/>
                                      </p:to>
                                    </p:set>
                                    <p:anim calcmode="lin" valueType="num">
                                      <p:cBhvr>
                                        <p:cTn id="12" dur="1500" fill="hold"/>
                                        <p:tgtEl>
                                          <p:spTgt spid="663"/>
                                        </p:tgtEl>
                                        <p:attrNameLst>
                                          <p:attrName>ppt_x</p:attrName>
                                        </p:attrNameLst>
                                      </p:cBhvr>
                                      <p:tavLst>
                                        <p:tav tm="0">
                                          <p:val>
                                            <p:strVal val="1+#ppt_w/2"/>
                                          </p:val>
                                        </p:tav>
                                        <p:tav tm="100000">
                                          <p:val>
                                            <p:strVal val="#ppt_x"/>
                                          </p:val>
                                        </p:tav>
                                      </p:tavLst>
                                    </p:anim>
                                    <p:anim calcmode="lin" valueType="num">
                                      <p:cBhvr>
                                        <p:cTn id="13" dur="1500" fill="hold"/>
                                        <p:tgtEl>
                                          <p:spTgt spid="663"/>
                                        </p:tgtEl>
                                        <p:attrNameLst>
                                          <p:attrName>ppt_y</p:attrName>
                                        </p:attrNameLst>
                                      </p:cBhvr>
                                      <p:tavLst>
                                        <p:tav tm="0">
                                          <p:val>
                                            <p:strVal val="1+#ppt_h/2"/>
                                          </p:val>
                                        </p:tav>
                                        <p:tav tm="100000">
                                          <p:val>
                                            <p:strVal val="#ppt_y"/>
                                          </p:val>
                                        </p:tav>
                                      </p:tavLst>
                                    </p:anim>
                                  </p:childTnLst>
                                </p:cTn>
                              </p:par>
                            </p:childTnLst>
                          </p:cTn>
                        </p:par>
                        <p:par>
                          <p:cTn id="14" fill="hold">
                            <p:stCondLst>
                              <p:cond delay="3500"/>
                            </p:stCondLst>
                            <p:childTnLst>
                              <p:par>
                                <p:cTn id="15" presetClass="entr" nodeType="afterEffect" presetSubtype="12" presetID="2" grpId="3" fill="hold">
                                  <p:stCondLst>
                                    <p:cond delay="1000"/>
                                  </p:stCondLst>
                                  <p:iterate type="el" backwards="0">
                                    <p:tmAbs val="0"/>
                                  </p:iterate>
                                  <p:childTnLst>
                                    <p:set>
                                      <p:cBhvr>
                                        <p:cTn id="16" fill="hold"/>
                                        <p:tgtEl>
                                          <p:spTgt spid="659"/>
                                        </p:tgtEl>
                                        <p:attrNameLst>
                                          <p:attrName>style.visibility</p:attrName>
                                        </p:attrNameLst>
                                      </p:cBhvr>
                                      <p:to>
                                        <p:strVal val="visible"/>
                                      </p:to>
                                    </p:set>
                                    <p:anim calcmode="lin" valueType="num">
                                      <p:cBhvr>
                                        <p:cTn id="17" dur="1500" fill="hold"/>
                                        <p:tgtEl>
                                          <p:spTgt spid="659"/>
                                        </p:tgtEl>
                                        <p:attrNameLst>
                                          <p:attrName>ppt_x</p:attrName>
                                        </p:attrNameLst>
                                      </p:cBhvr>
                                      <p:tavLst>
                                        <p:tav tm="0">
                                          <p:val>
                                            <p:strVal val="0-#ppt_w/2"/>
                                          </p:val>
                                        </p:tav>
                                        <p:tav tm="100000">
                                          <p:val>
                                            <p:strVal val="#ppt_x"/>
                                          </p:val>
                                        </p:tav>
                                      </p:tavLst>
                                    </p:anim>
                                    <p:anim calcmode="lin" valueType="num">
                                      <p:cBhvr>
                                        <p:cTn id="18" dur="1500" fill="hold"/>
                                        <p:tgtEl>
                                          <p:spTgt spid="659"/>
                                        </p:tgtEl>
                                        <p:attrNameLst>
                                          <p:attrName>ppt_y</p:attrName>
                                        </p:attrNameLst>
                                      </p:cBhvr>
                                      <p:tavLst>
                                        <p:tav tm="0">
                                          <p:val>
                                            <p:strVal val="1+#ppt_h/2"/>
                                          </p:val>
                                        </p:tav>
                                        <p:tav tm="100000">
                                          <p:val>
                                            <p:strVal val="#ppt_y"/>
                                          </p:val>
                                        </p:tav>
                                      </p:tavLst>
                                    </p:anim>
                                  </p:childTnLst>
                                </p:cTn>
                              </p:par>
                            </p:childTnLst>
                          </p:cTn>
                        </p:par>
                        <p:par>
                          <p:cTn id="19" fill="hold">
                            <p:stCondLst>
                              <p:cond delay="6000"/>
                            </p:stCondLst>
                            <p:childTnLst>
                              <p:par>
                                <p:cTn id="20" presetClass="entr" nodeType="afterEffect" presetSubtype="3" presetID="2" grpId="4" fill="hold">
                                  <p:stCondLst>
                                    <p:cond delay="1500"/>
                                  </p:stCondLst>
                                  <p:iterate type="el" backwards="0">
                                    <p:tmAbs val="0"/>
                                  </p:iterate>
                                  <p:childTnLst>
                                    <p:set>
                                      <p:cBhvr>
                                        <p:cTn id="21" fill="hold"/>
                                        <p:tgtEl>
                                          <p:spTgt spid="661"/>
                                        </p:tgtEl>
                                        <p:attrNameLst>
                                          <p:attrName>style.visibility</p:attrName>
                                        </p:attrNameLst>
                                      </p:cBhvr>
                                      <p:to>
                                        <p:strVal val="visible"/>
                                      </p:to>
                                    </p:set>
                                    <p:anim calcmode="lin" valueType="num">
                                      <p:cBhvr>
                                        <p:cTn id="22" dur="1500" fill="hold"/>
                                        <p:tgtEl>
                                          <p:spTgt spid="661"/>
                                        </p:tgtEl>
                                        <p:attrNameLst>
                                          <p:attrName>ppt_x</p:attrName>
                                        </p:attrNameLst>
                                      </p:cBhvr>
                                      <p:tavLst>
                                        <p:tav tm="0">
                                          <p:val>
                                            <p:strVal val="1+#ppt_w/2"/>
                                          </p:val>
                                        </p:tav>
                                        <p:tav tm="100000">
                                          <p:val>
                                            <p:strVal val="#ppt_x"/>
                                          </p:val>
                                        </p:tav>
                                      </p:tavLst>
                                    </p:anim>
                                    <p:anim calcmode="lin" valueType="num">
                                      <p:cBhvr>
                                        <p:cTn id="23" dur="1500" fill="hold"/>
                                        <p:tgtEl>
                                          <p:spTgt spid="661"/>
                                        </p:tgtEl>
                                        <p:attrNameLst>
                                          <p:attrName>ppt_y</p:attrName>
                                        </p:attrNameLst>
                                      </p:cBhvr>
                                      <p:tavLst>
                                        <p:tav tm="0">
                                          <p:val>
                                            <p:strVal val="0-#ppt_h/2"/>
                                          </p:val>
                                        </p:tav>
                                        <p:tav tm="100000">
                                          <p:val>
                                            <p:strVal val="#ppt_y"/>
                                          </p:val>
                                        </p:tav>
                                      </p:tavLst>
                                    </p:anim>
                                  </p:childTnLst>
                                </p:cTn>
                              </p:par>
                            </p:childTnLst>
                          </p:cTn>
                        </p:par>
                        <p:par>
                          <p:cTn id="24" fill="hold">
                            <p:stCondLst>
                              <p:cond delay="9000"/>
                            </p:stCondLst>
                            <p:childTnLst>
                              <p:par>
                                <p:cTn id="25" presetClass="entr" nodeType="afterEffect" presetSubtype="9" presetID="15" grpId="5" fill="hold">
                                  <p:stCondLst>
                                    <p:cond delay="2500"/>
                                  </p:stCondLst>
                                  <p:iterate type="el" backwards="0">
                                    <p:tmAbs val="0"/>
                                  </p:iterate>
                                  <p:childTnLst>
                                    <p:set>
                                      <p:cBhvr>
                                        <p:cTn id="26" fill="hold"/>
                                        <p:tgtEl>
                                          <p:spTgt spid="666"/>
                                        </p:tgtEl>
                                        <p:attrNameLst>
                                          <p:attrName>style.visibility</p:attrName>
                                        </p:attrNameLst>
                                      </p:cBhvr>
                                      <p:to>
                                        <p:strVal val="visible"/>
                                      </p:to>
                                    </p:set>
                                    <p:anim calcmode="lin" valueType="num">
                                      <p:cBhvr>
                                        <p:cTn id="27" dur="1000" fill="hold"/>
                                        <p:tgtEl>
                                          <p:spTgt spid="666"/>
                                        </p:tgtEl>
                                        <p:attrNameLst>
                                          <p:attrName>ppt_w</p:attrName>
                                        </p:attrNameLst>
                                      </p:cBhvr>
                                      <p:tavLst>
                                        <p:tav tm="0">
                                          <p:val>
                                            <p:fltVal val="0"/>
                                          </p:val>
                                        </p:tav>
                                        <p:tav tm="100000">
                                          <p:val>
                                            <p:strVal val="#ppt_w"/>
                                          </p:val>
                                        </p:tav>
                                      </p:tavLst>
                                    </p:anim>
                                    <p:anim calcmode="lin" valueType="num">
                                      <p:cBhvr>
                                        <p:cTn id="28" dur="1000" fill="hold"/>
                                        <p:tgtEl>
                                          <p:spTgt spid="666"/>
                                        </p:tgtEl>
                                        <p:attrNameLst>
                                          <p:attrName>ppt_h</p:attrName>
                                        </p:attrNameLst>
                                      </p:cBhvr>
                                      <p:tavLst>
                                        <p:tav tm="0">
                                          <p:val>
                                            <p:fltVal val="0"/>
                                          </p:val>
                                        </p:tav>
                                        <p:tav tm="100000">
                                          <p:val>
                                            <p:strVal val="#ppt_h"/>
                                          </p:val>
                                        </p:tav>
                                      </p:tavLst>
                                    </p:anim>
                                    <p:anim calcmode="lin" valueType="num">
                                      <p:cBhvr>
                                        <p:cTn id="29" dur="1000" fill="hold"/>
                                        <p:tgtEl>
                                          <p:spTgt spid="666"/>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666"/>
                                        </p:tgtEl>
                                        <p:attrNameLst>
                                          <p:attrName>ppt_y</p:attrName>
                                        </p:attrNameLst>
                                      </p:cBhvr>
                                      <p:tavLst>
                                        <p:tav tm="0" fmla="#ppt_y+(sin(-2*pi*(1-$))*-#ppt_x+cos(-2*pi*(1-$))*(1-#ppt_y))*(1-$)">
                                          <p:val>
                                            <p:fltVal val="0"/>
                                          </p:val>
                                        </p:tav>
                                        <p:tav tm="100000">
                                          <p:val>
                                            <p:fltVal val="1"/>
                                          </p:val>
                                        </p:tav>
                                      </p:tavLst>
                                    </p:anim>
                                  </p:childTnLst>
                                </p:cTn>
                              </p:par>
                            </p:childTnLst>
                          </p:cTn>
                        </p:par>
                        <p:par>
                          <p:cTn id="31" fill="hold">
                            <p:stCondLst>
                              <p:cond delay="12500"/>
                            </p:stCondLst>
                            <p:childTnLst>
                              <p:par>
                                <p:cTn id="32" presetClass="entr" nodeType="afterEffect" presetSubtype="9" presetID="15" grpId="6" fill="hold">
                                  <p:stCondLst>
                                    <p:cond delay="3000"/>
                                  </p:stCondLst>
                                  <p:iterate type="el" backwards="0">
                                    <p:tmAbs val="0"/>
                                  </p:iterate>
                                  <p:childTnLst>
                                    <p:set>
                                      <p:cBhvr>
                                        <p:cTn id="33" fill="hold"/>
                                        <p:tgtEl>
                                          <p:spTgt spid="664"/>
                                        </p:tgtEl>
                                        <p:attrNameLst>
                                          <p:attrName>style.visibility</p:attrName>
                                        </p:attrNameLst>
                                      </p:cBhvr>
                                      <p:to>
                                        <p:strVal val="visible"/>
                                      </p:to>
                                    </p:set>
                                    <p:anim calcmode="lin" valueType="num">
                                      <p:cBhvr>
                                        <p:cTn id="34" dur="1000" fill="hold"/>
                                        <p:tgtEl>
                                          <p:spTgt spid="664"/>
                                        </p:tgtEl>
                                        <p:attrNameLst>
                                          <p:attrName>ppt_w</p:attrName>
                                        </p:attrNameLst>
                                      </p:cBhvr>
                                      <p:tavLst>
                                        <p:tav tm="0">
                                          <p:val>
                                            <p:fltVal val="0"/>
                                          </p:val>
                                        </p:tav>
                                        <p:tav tm="100000">
                                          <p:val>
                                            <p:strVal val="#ppt_w"/>
                                          </p:val>
                                        </p:tav>
                                      </p:tavLst>
                                    </p:anim>
                                    <p:anim calcmode="lin" valueType="num">
                                      <p:cBhvr>
                                        <p:cTn id="35" dur="1000" fill="hold"/>
                                        <p:tgtEl>
                                          <p:spTgt spid="664"/>
                                        </p:tgtEl>
                                        <p:attrNameLst>
                                          <p:attrName>ppt_h</p:attrName>
                                        </p:attrNameLst>
                                      </p:cBhvr>
                                      <p:tavLst>
                                        <p:tav tm="0">
                                          <p:val>
                                            <p:fltVal val="0"/>
                                          </p:val>
                                        </p:tav>
                                        <p:tav tm="100000">
                                          <p:val>
                                            <p:strVal val="#ppt_h"/>
                                          </p:val>
                                        </p:tav>
                                      </p:tavLst>
                                    </p:anim>
                                    <p:anim calcmode="lin" valueType="num">
                                      <p:cBhvr>
                                        <p:cTn id="36" dur="1000" fill="hold"/>
                                        <p:tgtEl>
                                          <p:spTgt spid="664"/>
                                        </p:tgtEl>
                                        <p:attrNameLst>
                                          <p:attrName>ppt_x</p:attrName>
                                        </p:attrNameLst>
                                      </p:cBhvr>
                                      <p:tavLst>
                                        <p:tav tm="0" fmla="#ppt_x+(cos(-2*pi*(1-$))*-#ppt_x-sin(-2*pi*(1-$))*(1-#ppt_y))*(1-$)">
                                          <p:val>
                                            <p:fltVal val="0"/>
                                          </p:val>
                                        </p:tav>
                                        <p:tav tm="100000">
                                          <p:val>
                                            <p:fltVal val="1"/>
                                          </p:val>
                                        </p:tav>
                                      </p:tavLst>
                                    </p:anim>
                                    <p:anim calcmode="lin" valueType="num">
                                      <p:cBhvr>
                                        <p:cTn id="37" dur="1000" fill="hold"/>
                                        <p:tgtEl>
                                          <p:spTgt spid="664"/>
                                        </p:tgtEl>
                                        <p:attrNameLst>
                                          <p:attrName>ppt_y</p:attrName>
                                        </p:attrNameLst>
                                      </p:cBhvr>
                                      <p:tavLst>
                                        <p:tav tm="0" fmla="#ppt_y+(sin(-2*pi*(1-$))*-#ppt_x+cos(-2*pi*(1-$))*(1-#ppt_y))*(1-$)">
                                          <p:val>
                                            <p:fltVal val="0"/>
                                          </p:val>
                                        </p:tav>
                                        <p:tav tm="100000">
                                          <p:val>
                                            <p:fltVal val="1"/>
                                          </p:val>
                                        </p:tav>
                                      </p:tavLst>
                                    </p:anim>
                                  </p:childTnLst>
                                </p:cTn>
                              </p:par>
                            </p:childTnLst>
                          </p:cTn>
                        </p:par>
                        <p:par>
                          <p:cTn id="38" fill="hold">
                            <p:stCondLst>
                              <p:cond delay="16500"/>
                            </p:stCondLst>
                            <p:childTnLst>
                              <p:par>
                                <p:cTn id="39" presetClass="entr" nodeType="afterEffect" presetSubtype="9" presetID="15" grpId="7" fill="hold">
                                  <p:stCondLst>
                                    <p:cond delay="3500"/>
                                  </p:stCondLst>
                                  <p:iterate type="el" backwards="0">
                                    <p:tmAbs val="0"/>
                                  </p:iterate>
                                  <p:childTnLst>
                                    <p:set>
                                      <p:cBhvr>
                                        <p:cTn id="40" fill="hold"/>
                                        <p:tgtEl>
                                          <p:spTgt spid="660"/>
                                        </p:tgtEl>
                                        <p:attrNameLst>
                                          <p:attrName>style.visibility</p:attrName>
                                        </p:attrNameLst>
                                      </p:cBhvr>
                                      <p:to>
                                        <p:strVal val="visible"/>
                                      </p:to>
                                    </p:set>
                                    <p:anim calcmode="lin" valueType="num">
                                      <p:cBhvr>
                                        <p:cTn id="41" dur="1000" fill="hold"/>
                                        <p:tgtEl>
                                          <p:spTgt spid="660"/>
                                        </p:tgtEl>
                                        <p:attrNameLst>
                                          <p:attrName>ppt_w</p:attrName>
                                        </p:attrNameLst>
                                      </p:cBhvr>
                                      <p:tavLst>
                                        <p:tav tm="0">
                                          <p:val>
                                            <p:fltVal val="0"/>
                                          </p:val>
                                        </p:tav>
                                        <p:tav tm="100000">
                                          <p:val>
                                            <p:strVal val="#ppt_w"/>
                                          </p:val>
                                        </p:tav>
                                      </p:tavLst>
                                    </p:anim>
                                    <p:anim calcmode="lin" valueType="num">
                                      <p:cBhvr>
                                        <p:cTn id="42" dur="1000" fill="hold"/>
                                        <p:tgtEl>
                                          <p:spTgt spid="660"/>
                                        </p:tgtEl>
                                        <p:attrNameLst>
                                          <p:attrName>ppt_h</p:attrName>
                                        </p:attrNameLst>
                                      </p:cBhvr>
                                      <p:tavLst>
                                        <p:tav tm="0">
                                          <p:val>
                                            <p:fltVal val="0"/>
                                          </p:val>
                                        </p:tav>
                                        <p:tav tm="100000">
                                          <p:val>
                                            <p:strVal val="#ppt_h"/>
                                          </p:val>
                                        </p:tav>
                                      </p:tavLst>
                                    </p:anim>
                                    <p:anim calcmode="lin" valueType="num">
                                      <p:cBhvr>
                                        <p:cTn id="43" dur="1000" fill="hold"/>
                                        <p:tgtEl>
                                          <p:spTgt spid="660"/>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660"/>
                                        </p:tgtEl>
                                        <p:attrNameLst>
                                          <p:attrName>ppt_y</p:attrName>
                                        </p:attrNameLst>
                                      </p:cBhvr>
                                      <p:tavLst>
                                        <p:tav tm="0" fmla="#ppt_y+(sin(-2*pi*(1-$))*-#ppt_x+cos(-2*pi*(1-$))*(1-#ppt_y))*(1-$)">
                                          <p:val>
                                            <p:fltVal val="0"/>
                                          </p:val>
                                        </p:tav>
                                        <p:tav tm="100000">
                                          <p:val>
                                            <p:fltVal val="1"/>
                                          </p:val>
                                        </p:tav>
                                      </p:tavLst>
                                    </p:anim>
                                  </p:childTnLst>
                                </p:cTn>
                              </p:par>
                            </p:childTnLst>
                          </p:cTn>
                        </p:par>
                        <p:par>
                          <p:cTn id="45" fill="hold">
                            <p:stCondLst>
                              <p:cond delay="21000"/>
                            </p:stCondLst>
                            <p:childTnLst>
                              <p:par>
                                <p:cTn id="46" presetClass="entr" nodeType="afterEffect" presetSubtype="9" presetID="15" grpId="8" fill="hold">
                                  <p:stCondLst>
                                    <p:cond delay="4000"/>
                                  </p:stCondLst>
                                  <p:iterate type="el" backwards="0">
                                    <p:tmAbs val="0"/>
                                  </p:iterate>
                                  <p:childTnLst>
                                    <p:set>
                                      <p:cBhvr>
                                        <p:cTn id="47" fill="hold"/>
                                        <p:tgtEl>
                                          <p:spTgt spid="662"/>
                                        </p:tgtEl>
                                        <p:attrNameLst>
                                          <p:attrName>style.visibility</p:attrName>
                                        </p:attrNameLst>
                                      </p:cBhvr>
                                      <p:to>
                                        <p:strVal val="visible"/>
                                      </p:to>
                                    </p:set>
                                    <p:anim calcmode="lin" valueType="num">
                                      <p:cBhvr>
                                        <p:cTn id="48" dur="1000" fill="hold"/>
                                        <p:tgtEl>
                                          <p:spTgt spid="662"/>
                                        </p:tgtEl>
                                        <p:attrNameLst>
                                          <p:attrName>ppt_w</p:attrName>
                                        </p:attrNameLst>
                                      </p:cBhvr>
                                      <p:tavLst>
                                        <p:tav tm="0">
                                          <p:val>
                                            <p:fltVal val="0"/>
                                          </p:val>
                                        </p:tav>
                                        <p:tav tm="100000">
                                          <p:val>
                                            <p:strVal val="#ppt_w"/>
                                          </p:val>
                                        </p:tav>
                                      </p:tavLst>
                                    </p:anim>
                                    <p:anim calcmode="lin" valueType="num">
                                      <p:cBhvr>
                                        <p:cTn id="49" dur="1000" fill="hold"/>
                                        <p:tgtEl>
                                          <p:spTgt spid="662"/>
                                        </p:tgtEl>
                                        <p:attrNameLst>
                                          <p:attrName>ppt_h</p:attrName>
                                        </p:attrNameLst>
                                      </p:cBhvr>
                                      <p:tavLst>
                                        <p:tav tm="0">
                                          <p:val>
                                            <p:fltVal val="0"/>
                                          </p:val>
                                        </p:tav>
                                        <p:tav tm="100000">
                                          <p:val>
                                            <p:strVal val="#ppt_h"/>
                                          </p:val>
                                        </p:tav>
                                      </p:tavLst>
                                    </p:anim>
                                    <p:anim calcmode="lin" valueType="num">
                                      <p:cBhvr>
                                        <p:cTn id="50" dur="1000" fill="hold"/>
                                        <p:tgtEl>
                                          <p:spTgt spid="662"/>
                                        </p:tgtEl>
                                        <p:attrNameLst>
                                          <p:attrName>ppt_x</p:attrName>
                                        </p:attrNameLst>
                                      </p:cBhvr>
                                      <p:tavLst>
                                        <p:tav tm="0" fmla="#ppt_x+(cos(-2*pi*(1-$))*-#ppt_x-sin(-2*pi*(1-$))*(1-#ppt_y))*(1-$)">
                                          <p:val>
                                            <p:fltVal val="0"/>
                                          </p:val>
                                        </p:tav>
                                        <p:tav tm="100000">
                                          <p:val>
                                            <p:fltVal val="1"/>
                                          </p:val>
                                        </p:tav>
                                      </p:tavLst>
                                    </p:anim>
                                    <p:anim calcmode="lin" valueType="num">
                                      <p:cBhvr>
                                        <p:cTn id="51" dur="1000" fill="hold"/>
                                        <p:tgtEl>
                                          <p:spTgt spid="662"/>
                                        </p:tgtEl>
                                        <p:attrNameLst>
                                          <p:attrName>ppt_y</p:attrName>
                                        </p:attrNameLst>
                                      </p:cBhvr>
                                      <p:tavLst>
                                        <p:tav tm="0" fmla="#ppt_y+(sin(-2*pi*(1-$))*-#ppt_x+cos(-2*pi*(1-$))*(1-#ppt_y))*(1-$)">
                                          <p:val>
                                            <p:fltVal val="0"/>
                                          </p:val>
                                        </p:tav>
                                        <p:tav tm="100000">
                                          <p:val>
                                            <p:fltVal val="1"/>
                                          </p:val>
                                        </p:tav>
                                      </p:tavLst>
                                    </p:anim>
                                  </p:childTnLst>
                                </p:cTn>
                              </p:par>
                            </p:childTnLst>
                          </p:cTn>
                        </p:par>
                        <p:par>
                          <p:cTn id="52" fill="hold">
                            <p:stCondLst>
                              <p:cond delay="26000"/>
                            </p:stCondLst>
                            <p:childTnLst>
                              <p:par>
                                <p:cTn id="53" presetClass="entr" nodeType="afterEffect" presetID="9" grpId="9" fill="hold">
                                  <p:stCondLst>
                                    <p:cond delay="2500"/>
                                  </p:stCondLst>
                                  <p:iterate type="el" backwards="0">
                                    <p:tmAbs val="0"/>
                                  </p:iterate>
                                  <p:childTnLst>
                                    <p:set>
                                      <p:cBhvr>
                                        <p:cTn id="54" fill="hold"/>
                                        <p:tgtEl>
                                          <p:spTgt spid="670"/>
                                        </p:tgtEl>
                                        <p:attrNameLst>
                                          <p:attrName>style.visibility</p:attrName>
                                        </p:attrNameLst>
                                      </p:cBhvr>
                                      <p:to>
                                        <p:strVal val="visible"/>
                                      </p:to>
                                    </p:set>
                                    <p:animEffect filter="dissolve" transition="in">
                                      <p:cBhvr>
                                        <p:cTn id="55" dur="500"/>
                                        <p:tgtEl>
                                          <p:spTgt spid="670"/>
                                        </p:tgtEl>
                                      </p:cBhvr>
                                    </p:animEffect>
                                  </p:childTnLst>
                                </p:cTn>
                              </p:par>
                            </p:childTnLst>
                          </p:cTn>
                        </p:par>
                        <p:par>
                          <p:cTn id="56" fill="hold">
                            <p:stCondLst>
                              <p:cond delay="0"/>
                            </p:stCondLst>
                            <p:childTnLst>
                              <p:par>
                                <p:cTn id="57" presetClass="path" nodeType="afterEffect" presetSubtype="0" presetID="-1" grpId="10" accel="50000" decel="50000" fill="hold">
                                  <p:stCondLst>
                                    <p:cond delay="2000"/>
                                  </p:stCondLst>
                                  <p:childTnLst>
                                    <p:animMotion path="M 0.000000 0.000000 L 0.228468 -0.125972" origin="layout" pathEditMode="relative">
                                      <p:cBhvr>
                                        <p:cTn id="58" dur="500" fill="hold"/>
                                        <p:tgtEl>
                                          <p:spTgt spid="670"/>
                                        </p:tgtEl>
                                        <p:attrNameLst>
                                          <p:attrName>ppt_x</p:attrName>
                                          <p:attrName>ppt_y</p:attrName>
                                        </p:attrNameLst>
                                      </p:cBhvr>
                                    </p:animMotion>
                                  </p:childTnLst>
                                </p:cTn>
                              </p:par>
                            </p:childTnLst>
                          </p:cTn>
                        </p:par>
                        <p:par>
                          <p:cTn id="59" fill="hold">
                            <p:stCondLst>
                              <p:cond delay="2500"/>
                            </p:stCondLst>
                            <p:childTnLst>
                              <p:par>
                                <p:cTn id="60" presetClass="entr" nodeType="afterEffect" presetID="9" grpId="11" fill="hold">
                                  <p:stCondLst>
                                    <p:cond delay="2650"/>
                                  </p:stCondLst>
                                  <p:iterate type="el" backwards="0">
                                    <p:tmAbs val="0"/>
                                  </p:iterate>
                                  <p:childTnLst>
                                    <p:set>
                                      <p:cBhvr>
                                        <p:cTn id="61" fill="hold"/>
                                        <p:tgtEl>
                                          <p:spTgt spid="671"/>
                                        </p:tgtEl>
                                        <p:attrNameLst>
                                          <p:attrName>style.visibility</p:attrName>
                                        </p:attrNameLst>
                                      </p:cBhvr>
                                      <p:to>
                                        <p:strVal val="visible"/>
                                      </p:to>
                                    </p:set>
                                    <p:animEffect filter="dissolve" transition="in">
                                      <p:cBhvr>
                                        <p:cTn id="62" dur="500"/>
                                        <p:tgtEl>
                                          <p:spTgt spid="671"/>
                                        </p:tgtEl>
                                      </p:cBhvr>
                                    </p:animEffect>
                                  </p:childTnLst>
                                </p:cTn>
                              </p:par>
                            </p:childTnLst>
                          </p:cTn>
                        </p:par>
                        <p:par>
                          <p:cTn id="63" fill="hold">
                            <p:stCondLst>
                              <p:cond delay="0"/>
                            </p:stCondLst>
                            <p:childTnLst>
                              <p:par>
                                <p:cTn id="64" presetClass="path" nodeType="afterEffect" presetSubtype="0" presetID="-1" grpId="12" accel="50000" decel="50000" fill="hold">
                                  <p:stCondLst>
                                    <p:cond delay="2150"/>
                                  </p:stCondLst>
                                  <p:childTnLst>
                                    <p:animMotion path="M 0.000000 0.000000 L 0.177782 -0.232789" origin="layout" pathEditMode="relative">
                                      <p:cBhvr>
                                        <p:cTn id="65" dur="500" fill="hold"/>
                                        <p:tgtEl>
                                          <p:spTgt spid="671"/>
                                        </p:tgtEl>
                                        <p:attrNameLst>
                                          <p:attrName>ppt_x</p:attrName>
                                          <p:attrName>ppt_y</p:attrName>
                                        </p:attrNameLst>
                                      </p:cBhvr>
                                    </p:animMotion>
                                  </p:childTnLst>
                                </p:cTn>
                              </p:par>
                            </p:childTnLst>
                          </p:cTn>
                        </p:par>
                        <p:par>
                          <p:cTn id="66" fill="hold">
                            <p:stCondLst>
                              <p:cond delay="2650"/>
                            </p:stCondLst>
                            <p:childTnLst>
                              <p:par>
                                <p:cTn id="67" presetClass="entr" nodeType="afterEffect" presetID="9" grpId="13" fill="hold">
                                  <p:stCondLst>
                                    <p:cond delay="2800"/>
                                  </p:stCondLst>
                                  <p:iterate type="el" backwards="0">
                                    <p:tmAbs val="0"/>
                                  </p:iterate>
                                  <p:childTnLst>
                                    <p:set>
                                      <p:cBhvr>
                                        <p:cTn id="68" fill="hold"/>
                                        <p:tgtEl>
                                          <p:spTgt spid="680"/>
                                        </p:tgtEl>
                                        <p:attrNameLst>
                                          <p:attrName>style.visibility</p:attrName>
                                        </p:attrNameLst>
                                      </p:cBhvr>
                                      <p:to>
                                        <p:strVal val="visible"/>
                                      </p:to>
                                    </p:set>
                                    <p:animEffect filter="dissolve" transition="in">
                                      <p:cBhvr>
                                        <p:cTn id="69" dur="500"/>
                                        <p:tgtEl>
                                          <p:spTgt spid="680"/>
                                        </p:tgtEl>
                                      </p:cBhvr>
                                    </p:animEffect>
                                  </p:childTnLst>
                                </p:cTn>
                              </p:par>
                            </p:childTnLst>
                          </p:cTn>
                        </p:par>
                        <p:par>
                          <p:cTn id="70" fill="hold">
                            <p:stCondLst>
                              <p:cond delay="0"/>
                            </p:stCondLst>
                            <p:childTnLst>
                              <p:par>
                                <p:cTn id="71" presetClass="path" nodeType="afterEffect" presetSubtype="0" presetID="-1" grpId="14" accel="50000" decel="50000" fill="hold">
                                  <p:stCondLst>
                                    <p:cond delay="2300"/>
                                  </p:stCondLst>
                                  <p:childTnLst>
                                    <p:animMotion path="M 0.000000 0.000000 L 0.102261 -0.059886" origin="layout" pathEditMode="relative">
                                      <p:cBhvr>
                                        <p:cTn id="72" dur="500" fill="hold"/>
                                        <p:tgtEl>
                                          <p:spTgt spid="680"/>
                                        </p:tgtEl>
                                        <p:attrNameLst>
                                          <p:attrName>ppt_x</p:attrName>
                                          <p:attrName>ppt_y</p:attrName>
                                        </p:attrNameLst>
                                      </p:cBhvr>
                                    </p:animMotion>
                                  </p:childTnLst>
                                </p:cTn>
                              </p:par>
                            </p:childTnLst>
                          </p:cTn>
                        </p:par>
                        <p:par>
                          <p:cTn id="73" fill="hold">
                            <p:stCondLst>
                              <p:cond delay="2800"/>
                            </p:stCondLst>
                            <p:childTnLst>
                              <p:par>
                                <p:cTn id="74" presetClass="entr" nodeType="afterEffect" presetID="9" grpId="15" fill="hold">
                                  <p:stCondLst>
                                    <p:cond delay="2950"/>
                                  </p:stCondLst>
                                  <p:iterate type="el" backwards="0">
                                    <p:tmAbs val="0"/>
                                  </p:iterate>
                                  <p:childTnLst>
                                    <p:set>
                                      <p:cBhvr>
                                        <p:cTn id="75" fill="hold"/>
                                        <p:tgtEl>
                                          <p:spTgt spid="668"/>
                                        </p:tgtEl>
                                        <p:attrNameLst>
                                          <p:attrName>style.visibility</p:attrName>
                                        </p:attrNameLst>
                                      </p:cBhvr>
                                      <p:to>
                                        <p:strVal val="visible"/>
                                      </p:to>
                                    </p:set>
                                    <p:animEffect filter="dissolve" transition="in">
                                      <p:cBhvr>
                                        <p:cTn id="76" dur="500"/>
                                        <p:tgtEl>
                                          <p:spTgt spid="668"/>
                                        </p:tgtEl>
                                      </p:cBhvr>
                                    </p:animEffect>
                                  </p:childTnLst>
                                </p:cTn>
                              </p:par>
                            </p:childTnLst>
                          </p:cTn>
                        </p:par>
                        <p:par>
                          <p:cTn id="77" fill="hold">
                            <p:stCondLst>
                              <p:cond delay="0"/>
                            </p:stCondLst>
                            <p:childTnLst>
                              <p:par>
                                <p:cTn id="78" presetClass="path" nodeType="afterEffect" presetSubtype="0" presetID="-1" grpId="16" accel="50000" decel="50000" fill="hold">
                                  <p:stCondLst>
                                    <p:cond delay="2450"/>
                                  </p:stCondLst>
                                  <p:childTnLst>
                                    <p:animMotion path="M 0.000000 0.000000 L 0.060242 -0.246372" origin="layout" pathEditMode="relative">
                                      <p:cBhvr>
                                        <p:cTn id="79" dur="500" fill="hold"/>
                                        <p:tgtEl>
                                          <p:spTgt spid="668"/>
                                        </p:tgtEl>
                                        <p:attrNameLst>
                                          <p:attrName>ppt_x</p:attrName>
                                          <p:attrName>ppt_y</p:attrName>
                                        </p:attrNameLst>
                                      </p:cBhvr>
                                    </p:animMotion>
                                  </p:childTnLst>
                                </p:cTn>
                              </p:par>
                            </p:childTnLst>
                          </p:cTn>
                        </p:par>
                        <p:par>
                          <p:cTn id="80" fill="hold">
                            <p:stCondLst>
                              <p:cond delay="2950"/>
                            </p:stCondLst>
                            <p:childTnLst>
                              <p:par>
                                <p:cTn id="81" presetClass="entr" nodeType="afterEffect" presetID="9" grpId="17" fill="hold">
                                  <p:stCondLst>
                                    <p:cond delay="3100"/>
                                  </p:stCondLst>
                                  <p:iterate type="el" backwards="0">
                                    <p:tmAbs val="0"/>
                                  </p:iterate>
                                  <p:childTnLst>
                                    <p:set>
                                      <p:cBhvr>
                                        <p:cTn id="82" fill="hold"/>
                                        <p:tgtEl>
                                          <p:spTgt spid="677"/>
                                        </p:tgtEl>
                                        <p:attrNameLst>
                                          <p:attrName>style.visibility</p:attrName>
                                        </p:attrNameLst>
                                      </p:cBhvr>
                                      <p:to>
                                        <p:strVal val="visible"/>
                                      </p:to>
                                    </p:set>
                                    <p:animEffect filter="dissolve" transition="in">
                                      <p:cBhvr>
                                        <p:cTn id="83" dur="500"/>
                                        <p:tgtEl>
                                          <p:spTgt spid="677"/>
                                        </p:tgtEl>
                                      </p:cBhvr>
                                    </p:animEffect>
                                  </p:childTnLst>
                                </p:cTn>
                              </p:par>
                            </p:childTnLst>
                          </p:cTn>
                        </p:par>
                        <p:par>
                          <p:cTn id="84" fill="hold">
                            <p:stCondLst>
                              <p:cond delay="0"/>
                            </p:stCondLst>
                            <p:childTnLst>
                              <p:par>
                                <p:cTn id="85" presetClass="path" nodeType="afterEffect" presetSubtype="0" presetID="-1" grpId="18" accel="50000" decel="50000" fill="hold">
                                  <p:stCondLst>
                                    <p:cond delay="2600"/>
                                  </p:stCondLst>
                                  <p:childTnLst>
                                    <p:animMotion path="M 0.000000 0.000000 L 0.041136 0.250999" origin="layout" pathEditMode="relative">
                                      <p:cBhvr>
                                        <p:cTn id="86" dur="500" fill="hold"/>
                                        <p:tgtEl>
                                          <p:spTgt spid="677"/>
                                        </p:tgtEl>
                                        <p:attrNameLst>
                                          <p:attrName>ppt_x</p:attrName>
                                          <p:attrName>ppt_y</p:attrName>
                                        </p:attrNameLst>
                                      </p:cBhvr>
                                    </p:animMotion>
                                  </p:childTnLst>
                                </p:cTn>
                              </p:par>
                            </p:childTnLst>
                          </p:cTn>
                        </p:par>
                        <p:par>
                          <p:cTn id="87" fill="hold">
                            <p:stCondLst>
                              <p:cond delay="3100"/>
                            </p:stCondLst>
                            <p:childTnLst>
                              <p:par>
                                <p:cTn id="88" presetClass="entr" nodeType="afterEffect" presetID="9" grpId="19" fill="hold">
                                  <p:stCondLst>
                                    <p:cond delay="3250"/>
                                  </p:stCondLst>
                                  <p:iterate type="el" backwards="0">
                                    <p:tmAbs val="0"/>
                                  </p:iterate>
                                  <p:childTnLst>
                                    <p:set>
                                      <p:cBhvr>
                                        <p:cTn id="89" fill="hold"/>
                                        <p:tgtEl>
                                          <p:spTgt spid="667"/>
                                        </p:tgtEl>
                                        <p:attrNameLst>
                                          <p:attrName>style.visibility</p:attrName>
                                        </p:attrNameLst>
                                      </p:cBhvr>
                                      <p:to>
                                        <p:strVal val="visible"/>
                                      </p:to>
                                    </p:set>
                                    <p:animEffect filter="dissolve" transition="in">
                                      <p:cBhvr>
                                        <p:cTn id="90" dur="500"/>
                                        <p:tgtEl>
                                          <p:spTgt spid="667"/>
                                        </p:tgtEl>
                                      </p:cBhvr>
                                    </p:animEffect>
                                  </p:childTnLst>
                                </p:cTn>
                              </p:par>
                            </p:childTnLst>
                          </p:cTn>
                        </p:par>
                        <p:par>
                          <p:cTn id="91" fill="hold">
                            <p:stCondLst>
                              <p:cond delay="0"/>
                            </p:stCondLst>
                            <p:childTnLst>
                              <p:par>
                                <p:cTn id="92" presetClass="path" nodeType="afterEffect" presetSubtype="0" presetID="-1" grpId="20" accel="50000" decel="50000" fill="hold">
                                  <p:stCondLst>
                                    <p:cond delay="2750"/>
                                  </p:stCondLst>
                                  <p:childTnLst>
                                    <p:animMotion path="M 0.000000 0.000000 L -0.045312 -0.204393" origin="layout" pathEditMode="relative">
                                      <p:cBhvr>
                                        <p:cTn id="93" dur="500" fill="hold"/>
                                        <p:tgtEl>
                                          <p:spTgt spid="667"/>
                                        </p:tgtEl>
                                        <p:attrNameLst>
                                          <p:attrName>ppt_x</p:attrName>
                                          <p:attrName>ppt_y</p:attrName>
                                        </p:attrNameLst>
                                      </p:cBhvr>
                                    </p:animMotion>
                                  </p:childTnLst>
                                </p:cTn>
                              </p:par>
                            </p:childTnLst>
                          </p:cTn>
                        </p:par>
                        <p:par>
                          <p:cTn id="94" fill="hold">
                            <p:stCondLst>
                              <p:cond delay="3250"/>
                            </p:stCondLst>
                            <p:childTnLst>
                              <p:par>
                                <p:cTn id="95" presetClass="entr" nodeType="afterEffect" presetID="9" grpId="21" fill="hold">
                                  <p:stCondLst>
                                    <p:cond delay="3400"/>
                                  </p:stCondLst>
                                  <p:iterate type="el" backwards="0">
                                    <p:tmAbs val="0"/>
                                  </p:iterate>
                                  <p:childTnLst>
                                    <p:set>
                                      <p:cBhvr>
                                        <p:cTn id="96" fill="hold"/>
                                        <p:tgtEl>
                                          <p:spTgt spid="673"/>
                                        </p:tgtEl>
                                        <p:attrNameLst>
                                          <p:attrName>style.visibility</p:attrName>
                                        </p:attrNameLst>
                                      </p:cBhvr>
                                      <p:to>
                                        <p:strVal val="visible"/>
                                      </p:to>
                                    </p:set>
                                    <p:animEffect filter="dissolve" transition="in">
                                      <p:cBhvr>
                                        <p:cTn id="97" dur="500"/>
                                        <p:tgtEl>
                                          <p:spTgt spid="673"/>
                                        </p:tgtEl>
                                      </p:cBhvr>
                                    </p:animEffect>
                                  </p:childTnLst>
                                </p:cTn>
                              </p:par>
                            </p:childTnLst>
                          </p:cTn>
                        </p:par>
                        <p:par>
                          <p:cTn id="98" fill="hold">
                            <p:stCondLst>
                              <p:cond delay="0"/>
                            </p:stCondLst>
                            <p:childTnLst>
                              <p:par>
                                <p:cTn id="99" presetClass="path" nodeType="afterEffect" presetSubtype="0" presetID="-1" grpId="22" accel="50000" decel="50000" fill="hold">
                                  <p:stCondLst>
                                    <p:cond delay="2900"/>
                                  </p:stCondLst>
                                  <p:childTnLst>
                                    <p:animMotion path="M 0.000000 0.000000 L 0.045659 0.179367" origin="layout" pathEditMode="relative">
                                      <p:cBhvr>
                                        <p:cTn id="100" dur="500" fill="hold"/>
                                        <p:tgtEl>
                                          <p:spTgt spid="673"/>
                                        </p:tgtEl>
                                        <p:attrNameLst>
                                          <p:attrName>ppt_x</p:attrName>
                                          <p:attrName>ppt_y</p:attrName>
                                        </p:attrNameLst>
                                      </p:cBhvr>
                                    </p:animMotion>
                                  </p:childTnLst>
                                </p:cTn>
                              </p:par>
                            </p:childTnLst>
                          </p:cTn>
                        </p:par>
                        <p:par>
                          <p:cTn id="101" fill="hold">
                            <p:stCondLst>
                              <p:cond delay="3400"/>
                            </p:stCondLst>
                            <p:childTnLst>
                              <p:par>
                                <p:cTn id="102" presetClass="entr" nodeType="afterEffect" presetID="9" grpId="23" fill="hold">
                                  <p:stCondLst>
                                    <p:cond delay="3550"/>
                                  </p:stCondLst>
                                  <p:iterate type="el" backwards="0">
                                    <p:tmAbs val="0"/>
                                  </p:iterate>
                                  <p:childTnLst>
                                    <p:set>
                                      <p:cBhvr>
                                        <p:cTn id="103" fill="hold"/>
                                        <p:tgtEl>
                                          <p:spTgt spid="676"/>
                                        </p:tgtEl>
                                        <p:attrNameLst>
                                          <p:attrName>style.visibility</p:attrName>
                                        </p:attrNameLst>
                                      </p:cBhvr>
                                      <p:to>
                                        <p:strVal val="visible"/>
                                      </p:to>
                                    </p:set>
                                    <p:animEffect filter="dissolve" transition="in">
                                      <p:cBhvr>
                                        <p:cTn id="104" dur="500"/>
                                        <p:tgtEl>
                                          <p:spTgt spid="676"/>
                                        </p:tgtEl>
                                      </p:cBhvr>
                                    </p:animEffect>
                                  </p:childTnLst>
                                </p:cTn>
                              </p:par>
                            </p:childTnLst>
                          </p:cTn>
                        </p:par>
                        <p:par>
                          <p:cTn id="105" fill="hold">
                            <p:stCondLst>
                              <p:cond delay="0"/>
                            </p:stCondLst>
                            <p:childTnLst>
                              <p:par>
                                <p:cTn id="106" presetClass="path" nodeType="afterEffect" presetSubtype="0" presetID="-1" grpId="24" accel="50000" decel="50000" fill="hold">
                                  <p:stCondLst>
                                    <p:cond delay="3050"/>
                                  </p:stCondLst>
                                  <p:childTnLst>
                                    <p:animMotion path="M 0.000000 0.000000 L 0.142708 0.051560" origin="layout" pathEditMode="relative">
                                      <p:cBhvr>
                                        <p:cTn id="107" dur="500" fill="hold"/>
                                        <p:tgtEl>
                                          <p:spTgt spid="676"/>
                                        </p:tgtEl>
                                        <p:attrNameLst>
                                          <p:attrName>ppt_x</p:attrName>
                                          <p:attrName>ppt_y</p:attrName>
                                        </p:attrNameLst>
                                      </p:cBhvr>
                                    </p:animMotion>
                                  </p:childTnLst>
                                </p:cTn>
                              </p:par>
                            </p:childTnLst>
                          </p:cTn>
                        </p:par>
                        <p:par>
                          <p:cTn id="108" fill="hold">
                            <p:stCondLst>
                              <p:cond delay="3550"/>
                            </p:stCondLst>
                            <p:childTnLst>
                              <p:par>
                                <p:cTn id="109" presetClass="entr" nodeType="afterEffect" presetID="9" grpId="25" fill="hold">
                                  <p:stCondLst>
                                    <p:cond delay="3700"/>
                                  </p:stCondLst>
                                  <p:iterate type="el" backwards="0">
                                    <p:tmAbs val="0"/>
                                  </p:iterate>
                                  <p:childTnLst>
                                    <p:set>
                                      <p:cBhvr>
                                        <p:cTn id="110" fill="hold"/>
                                        <p:tgtEl>
                                          <p:spTgt spid="675"/>
                                        </p:tgtEl>
                                        <p:attrNameLst>
                                          <p:attrName>style.visibility</p:attrName>
                                        </p:attrNameLst>
                                      </p:cBhvr>
                                      <p:to>
                                        <p:strVal val="visible"/>
                                      </p:to>
                                    </p:set>
                                    <p:animEffect filter="dissolve" transition="in">
                                      <p:cBhvr>
                                        <p:cTn id="111" dur="500"/>
                                        <p:tgtEl>
                                          <p:spTgt spid="675"/>
                                        </p:tgtEl>
                                      </p:cBhvr>
                                    </p:animEffect>
                                  </p:childTnLst>
                                </p:cTn>
                              </p:par>
                            </p:childTnLst>
                          </p:cTn>
                        </p:par>
                        <p:par>
                          <p:cTn id="112" fill="hold">
                            <p:stCondLst>
                              <p:cond delay="0"/>
                            </p:stCondLst>
                            <p:childTnLst>
                              <p:par>
                                <p:cTn id="113" presetClass="path" nodeType="afterEffect" presetSubtype="0" presetID="-1" grpId="26" accel="50000" decel="50000" fill="hold">
                                  <p:stCondLst>
                                    <p:cond delay="3200"/>
                                  </p:stCondLst>
                                  <p:childTnLst>
                                    <p:animMotion path="M 0.000000 0.000000 L -0.122036 -0.167345" origin="layout" pathEditMode="relative">
                                      <p:cBhvr>
                                        <p:cTn id="114" dur="500" fill="hold"/>
                                        <p:tgtEl>
                                          <p:spTgt spid="675"/>
                                        </p:tgtEl>
                                        <p:attrNameLst>
                                          <p:attrName>ppt_x</p:attrName>
                                          <p:attrName>ppt_y</p:attrName>
                                        </p:attrNameLst>
                                      </p:cBhvr>
                                    </p:animMotion>
                                  </p:childTnLst>
                                </p:cTn>
                              </p:par>
                            </p:childTnLst>
                          </p:cTn>
                        </p:par>
                        <p:par>
                          <p:cTn id="115" fill="hold">
                            <p:stCondLst>
                              <p:cond delay="3700"/>
                            </p:stCondLst>
                            <p:childTnLst>
                              <p:par>
                                <p:cTn id="116" presetClass="entr" nodeType="afterEffect" presetID="9" grpId="27" fill="hold">
                                  <p:stCondLst>
                                    <p:cond delay="3850"/>
                                  </p:stCondLst>
                                  <p:iterate type="el" backwards="0">
                                    <p:tmAbs val="0"/>
                                  </p:iterate>
                                  <p:childTnLst>
                                    <p:set>
                                      <p:cBhvr>
                                        <p:cTn id="117" fill="hold"/>
                                        <p:tgtEl>
                                          <p:spTgt spid="679"/>
                                        </p:tgtEl>
                                        <p:attrNameLst>
                                          <p:attrName>style.visibility</p:attrName>
                                        </p:attrNameLst>
                                      </p:cBhvr>
                                      <p:to>
                                        <p:strVal val="visible"/>
                                      </p:to>
                                    </p:set>
                                    <p:animEffect filter="dissolve" transition="in">
                                      <p:cBhvr>
                                        <p:cTn id="118" dur="500"/>
                                        <p:tgtEl>
                                          <p:spTgt spid="679"/>
                                        </p:tgtEl>
                                      </p:cBhvr>
                                    </p:animEffect>
                                  </p:childTnLst>
                                </p:cTn>
                              </p:par>
                            </p:childTnLst>
                          </p:cTn>
                        </p:par>
                        <p:par>
                          <p:cTn id="119" fill="hold">
                            <p:stCondLst>
                              <p:cond delay="0"/>
                            </p:stCondLst>
                            <p:childTnLst>
                              <p:par>
                                <p:cTn id="120" presetClass="path" nodeType="afterEffect" presetSubtype="0" presetID="-1" grpId="28" accel="50000" decel="50000" fill="hold">
                                  <p:stCondLst>
                                    <p:cond delay="3350"/>
                                  </p:stCondLst>
                                  <p:childTnLst>
                                    <p:animMotion path="M 0.000000 0.000000 L -0.023444 0.188954" origin="layout" pathEditMode="relative">
                                      <p:cBhvr>
                                        <p:cTn id="121" dur="500" fill="hold"/>
                                        <p:tgtEl>
                                          <p:spTgt spid="679"/>
                                        </p:tgtEl>
                                        <p:attrNameLst>
                                          <p:attrName>ppt_x</p:attrName>
                                          <p:attrName>ppt_y</p:attrName>
                                        </p:attrNameLst>
                                      </p:cBhvr>
                                    </p:animMotion>
                                  </p:childTnLst>
                                </p:cTn>
                              </p:par>
                            </p:childTnLst>
                          </p:cTn>
                        </p:par>
                        <p:par>
                          <p:cTn id="122" fill="hold">
                            <p:stCondLst>
                              <p:cond delay="3850"/>
                            </p:stCondLst>
                            <p:childTnLst>
                              <p:par>
                                <p:cTn id="123" presetClass="entr" nodeType="afterEffect" presetID="9" grpId="29" fill="hold">
                                  <p:stCondLst>
                                    <p:cond delay="4000"/>
                                  </p:stCondLst>
                                  <p:iterate type="el" backwards="0">
                                    <p:tmAbs val="0"/>
                                  </p:iterate>
                                  <p:childTnLst>
                                    <p:set>
                                      <p:cBhvr>
                                        <p:cTn id="124" fill="hold"/>
                                        <p:tgtEl>
                                          <p:spTgt spid="682"/>
                                        </p:tgtEl>
                                        <p:attrNameLst>
                                          <p:attrName>style.visibility</p:attrName>
                                        </p:attrNameLst>
                                      </p:cBhvr>
                                      <p:to>
                                        <p:strVal val="visible"/>
                                      </p:to>
                                    </p:set>
                                    <p:animEffect filter="dissolve" transition="in">
                                      <p:cBhvr>
                                        <p:cTn id="125" dur="500"/>
                                        <p:tgtEl>
                                          <p:spTgt spid="682"/>
                                        </p:tgtEl>
                                      </p:cBhvr>
                                    </p:animEffect>
                                  </p:childTnLst>
                                </p:cTn>
                              </p:par>
                            </p:childTnLst>
                          </p:cTn>
                        </p:par>
                        <p:par>
                          <p:cTn id="126" fill="hold">
                            <p:stCondLst>
                              <p:cond delay="0"/>
                            </p:stCondLst>
                            <p:childTnLst>
                              <p:par>
                                <p:cTn id="127" presetClass="path" nodeType="afterEffect" presetSubtype="0" presetID="-1" grpId="30" accel="50000" decel="50000" fill="hold">
                                  <p:stCondLst>
                                    <p:cond delay="3500"/>
                                  </p:stCondLst>
                                  <p:childTnLst>
                                    <p:animMotion path="M 0.000000 0.000000 L -0.069267 -0.148501" origin="layout" pathEditMode="relative">
                                      <p:cBhvr>
                                        <p:cTn id="128" dur="500" fill="hold"/>
                                        <p:tgtEl>
                                          <p:spTgt spid="682"/>
                                        </p:tgtEl>
                                        <p:attrNameLst>
                                          <p:attrName>ppt_x</p:attrName>
                                          <p:attrName>ppt_y</p:attrName>
                                        </p:attrNameLst>
                                      </p:cBhvr>
                                    </p:animMotion>
                                  </p:childTnLst>
                                </p:cTn>
                              </p:par>
                            </p:childTnLst>
                          </p:cTn>
                        </p:par>
                        <p:par>
                          <p:cTn id="129" fill="hold">
                            <p:stCondLst>
                              <p:cond delay="4000"/>
                            </p:stCondLst>
                            <p:childTnLst>
                              <p:par>
                                <p:cTn id="130" presetClass="entr" nodeType="afterEffect" presetID="9" grpId="31" fill="hold">
                                  <p:stCondLst>
                                    <p:cond delay="4150"/>
                                  </p:stCondLst>
                                  <p:iterate type="el" backwards="0">
                                    <p:tmAbs val="0"/>
                                  </p:iterate>
                                  <p:childTnLst>
                                    <p:set>
                                      <p:cBhvr>
                                        <p:cTn id="131" fill="hold"/>
                                        <p:tgtEl>
                                          <p:spTgt spid="669"/>
                                        </p:tgtEl>
                                        <p:attrNameLst>
                                          <p:attrName>style.visibility</p:attrName>
                                        </p:attrNameLst>
                                      </p:cBhvr>
                                      <p:to>
                                        <p:strVal val="visible"/>
                                      </p:to>
                                    </p:set>
                                    <p:animEffect filter="dissolve" transition="in">
                                      <p:cBhvr>
                                        <p:cTn id="132" dur="500"/>
                                        <p:tgtEl>
                                          <p:spTgt spid="669"/>
                                        </p:tgtEl>
                                      </p:cBhvr>
                                    </p:animEffect>
                                  </p:childTnLst>
                                </p:cTn>
                              </p:par>
                            </p:childTnLst>
                          </p:cTn>
                        </p:par>
                        <p:par>
                          <p:cTn id="133" fill="hold">
                            <p:stCondLst>
                              <p:cond delay="0"/>
                            </p:stCondLst>
                            <p:childTnLst>
                              <p:par>
                                <p:cTn id="134" presetClass="path" nodeType="afterEffect" presetSubtype="0" presetID="-1" grpId="32" accel="50000" decel="50000" fill="hold">
                                  <p:stCondLst>
                                    <p:cond delay="3650"/>
                                  </p:stCondLst>
                                  <p:childTnLst>
                                    <p:animMotion path="M 0.000000 0.000000 L -0.241323 -0.125972" origin="layout" pathEditMode="relative">
                                      <p:cBhvr>
                                        <p:cTn id="135" dur="500" fill="hold"/>
                                        <p:tgtEl>
                                          <p:spTgt spid="669"/>
                                        </p:tgtEl>
                                        <p:attrNameLst>
                                          <p:attrName>ppt_x</p:attrName>
                                          <p:attrName>ppt_y</p:attrName>
                                        </p:attrNameLst>
                                      </p:cBhvr>
                                    </p:animMotion>
                                  </p:childTnLst>
                                </p:cTn>
                              </p:par>
                            </p:childTnLst>
                          </p:cTn>
                        </p:par>
                        <p:par>
                          <p:cTn id="136" fill="hold">
                            <p:stCondLst>
                              <p:cond delay="4150"/>
                            </p:stCondLst>
                            <p:childTnLst>
                              <p:par>
                                <p:cTn id="137" presetClass="entr" nodeType="afterEffect" presetID="9" grpId="33" fill="hold">
                                  <p:stCondLst>
                                    <p:cond delay="4300"/>
                                  </p:stCondLst>
                                  <p:iterate type="el" backwards="0">
                                    <p:tmAbs val="0"/>
                                  </p:iterate>
                                  <p:childTnLst>
                                    <p:set>
                                      <p:cBhvr>
                                        <p:cTn id="138" fill="hold"/>
                                        <p:tgtEl>
                                          <p:spTgt spid="681"/>
                                        </p:tgtEl>
                                        <p:attrNameLst>
                                          <p:attrName>style.visibility</p:attrName>
                                        </p:attrNameLst>
                                      </p:cBhvr>
                                      <p:to>
                                        <p:strVal val="visible"/>
                                      </p:to>
                                    </p:set>
                                    <p:animEffect filter="dissolve" transition="in">
                                      <p:cBhvr>
                                        <p:cTn id="139" dur="500"/>
                                        <p:tgtEl>
                                          <p:spTgt spid="681"/>
                                        </p:tgtEl>
                                      </p:cBhvr>
                                    </p:animEffect>
                                  </p:childTnLst>
                                </p:cTn>
                              </p:par>
                            </p:childTnLst>
                          </p:cTn>
                        </p:par>
                        <p:par>
                          <p:cTn id="140" fill="hold">
                            <p:stCondLst>
                              <p:cond delay="0"/>
                            </p:stCondLst>
                            <p:childTnLst>
                              <p:par>
                                <p:cTn id="141" presetClass="path" nodeType="afterEffect" presetSubtype="0" presetID="-1" grpId="34" accel="50000" decel="50000" fill="hold">
                                  <p:stCondLst>
                                    <p:cond delay="3800"/>
                                  </p:stCondLst>
                                  <p:childTnLst>
                                    <p:animMotion path="M 0.000000 0.000000 L -0.106246 0.000931" origin="layout" pathEditMode="relative">
                                      <p:cBhvr>
                                        <p:cTn id="142" dur="500" fill="hold"/>
                                        <p:tgtEl>
                                          <p:spTgt spid="681"/>
                                        </p:tgtEl>
                                        <p:attrNameLst>
                                          <p:attrName>ppt_x</p:attrName>
                                          <p:attrName>ppt_y</p:attrName>
                                        </p:attrNameLst>
                                      </p:cBhvr>
                                    </p:animMotion>
                                  </p:childTnLst>
                                </p:cTn>
                              </p:par>
                            </p:childTnLst>
                          </p:cTn>
                        </p:par>
                        <p:par>
                          <p:cTn id="143" fill="hold">
                            <p:stCondLst>
                              <p:cond delay="4300"/>
                            </p:stCondLst>
                            <p:childTnLst>
                              <p:par>
                                <p:cTn id="144" presetClass="entr" nodeType="afterEffect" presetID="9" grpId="35" fill="hold">
                                  <p:stCondLst>
                                    <p:cond delay="4450"/>
                                  </p:stCondLst>
                                  <p:iterate type="el" backwards="0">
                                    <p:tmAbs val="0"/>
                                  </p:iterate>
                                  <p:childTnLst>
                                    <p:set>
                                      <p:cBhvr>
                                        <p:cTn id="145" fill="hold"/>
                                        <p:tgtEl>
                                          <p:spTgt spid="674"/>
                                        </p:tgtEl>
                                        <p:attrNameLst>
                                          <p:attrName>style.visibility</p:attrName>
                                        </p:attrNameLst>
                                      </p:cBhvr>
                                      <p:to>
                                        <p:strVal val="visible"/>
                                      </p:to>
                                    </p:set>
                                    <p:animEffect filter="dissolve" transition="in">
                                      <p:cBhvr>
                                        <p:cTn id="146" dur="500"/>
                                        <p:tgtEl>
                                          <p:spTgt spid="674"/>
                                        </p:tgtEl>
                                      </p:cBhvr>
                                    </p:animEffect>
                                  </p:childTnLst>
                                </p:cTn>
                              </p:par>
                            </p:childTnLst>
                          </p:cTn>
                        </p:par>
                        <p:par>
                          <p:cTn id="147" fill="hold">
                            <p:stCondLst>
                              <p:cond delay="0"/>
                            </p:stCondLst>
                            <p:childTnLst>
                              <p:par>
                                <p:cTn id="148" presetClass="path" nodeType="afterEffect" presetSubtype="0" presetID="-1" grpId="36" accel="50000" decel="50000" fill="hold">
                                  <p:stCondLst>
                                    <p:cond delay="3950"/>
                                  </p:stCondLst>
                                  <p:childTnLst>
                                    <p:animMotion path="M 0.000000 0.000000 L -0.013538 -0.252239" origin="layout" pathEditMode="relative">
                                      <p:cBhvr>
                                        <p:cTn id="149" dur="500" fill="hold"/>
                                        <p:tgtEl>
                                          <p:spTgt spid="674"/>
                                        </p:tgtEl>
                                        <p:attrNameLst>
                                          <p:attrName>ppt_x</p:attrName>
                                          <p:attrName>ppt_y</p:attrName>
                                        </p:attrNameLst>
                                      </p:cBhvr>
                                    </p:animMotion>
                                  </p:childTnLst>
                                </p:cTn>
                              </p:par>
                            </p:childTnLst>
                          </p:cTn>
                        </p:par>
                        <p:par>
                          <p:cTn id="150" fill="hold">
                            <p:stCondLst>
                              <p:cond delay="4450"/>
                            </p:stCondLst>
                            <p:childTnLst>
                              <p:par>
                                <p:cTn id="151" presetClass="entr" nodeType="afterEffect" presetID="9" grpId="37" fill="hold">
                                  <p:stCondLst>
                                    <p:cond delay="4600"/>
                                  </p:stCondLst>
                                  <p:iterate type="el" backwards="0">
                                    <p:tmAbs val="0"/>
                                  </p:iterate>
                                  <p:childTnLst>
                                    <p:set>
                                      <p:cBhvr>
                                        <p:cTn id="152" fill="hold"/>
                                        <p:tgtEl>
                                          <p:spTgt spid="678"/>
                                        </p:tgtEl>
                                        <p:attrNameLst>
                                          <p:attrName>style.visibility</p:attrName>
                                        </p:attrNameLst>
                                      </p:cBhvr>
                                      <p:to>
                                        <p:strVal val="visible"/>
                                      </p:to>
                                    </p:set>
                                    <p:animEffect filter="dissolve" transition="in">
                                      <p:cBhvr>
                                        <p:cTn id="153" dur="500"/>
                                        <p:tgtEl>
                                          <p:spTgt spid="678"/>
                                        </p:tgtEl>
                                      </p:cBhvr>
                                    </p:animEffect>
                                  </p:childTnLst>
                                </p:cTn>
                              </p:par>
                            </p:childTnLst>
                          </p:cTn>
                        </p:par>
                        <p:par>
                          <p:cTn id="154" fill="hold">
                            <p:stCondLst>
                              <p:cond delay="0"/>
                            </p:stCondLst>
                            <p:childTnLst>
                              <p:par>
                                <p:cTn id="155" presetClass="path" nodeType="afterEffect" presetSubtype="0" presetID="-1" grpId="38" accel="50000" decel="50000" fill="hold">
                                  <p:stCondLst>
                                    <p:cond delay="4100"/>
                                  </p:stCondLst>
                                  <p:childTnLst>
                                    <p:animMotion path="M 0.000000 0.000000 L 0.059546 -0.176600" origin="layout" pathEditMode="relative">
                                      <p:cBhvr>
                                        <p:cTn id="156" dur="500" fill="hold"/>
                                        <p:tgtEl>
                                          <p:spTgt spid="678"/>
                                        </p:tgtEl>
                                        <p:attrNameLst>
                                          <p:attrName>ppt_x</p:attrName>
                                          <p:attrName>ppt_y</p:attrName>
                                        </p:attrNameLst>
                                      </p:cBhvr>
                                    </p:animMotion>
                                  </p:childTnLst>
                                </p:cTn>
                              </p:par>
                            </p:childTnLst>
                          </p:cTn>
                        </p:par>
                        <p:par>
                          <p:cTn id="157" fill="hold">
                            <p:stCondLst>
                              <p:cond delay="4600"/>
                            </p:stCondLst>
                            <p:childTnLst>
                              <p:par>
                                <p:cTn id="158" presetClass="entr" nodeType="afterEffect" presetID="9" grpId="39" fill="hold">
                                  <p:stCondLst>
                                    <p:cond delay="4750"/>
                                  </p:stCondLst>
                                  <p:iterate type="el" backwards="0">
                                    <p:tmAbs val="0"/>
                                  </p:iterate>
                                  <p:childTnLst>
                                    <p:set>
                                      <p:cBhvr>
                                        <p:cTn id="159" fill="hold"/>
                                        <p:tgtEl>
                                          <p:spTgt spid="672"/>
                                        </p:tgtEl>
                                        <p:attrNameLst>
                                          <p:attrName>style.visibility</p:attrName>
                                        </p:attrNameLst>
                                      </p:cBhvr>
                                      <p:to>
                                        <p:strVal val="visible"/>
                                      </p:to>
                                    </p:set>
                                    <p:animEffect filter="dissolve" transition="in">
                                      <p:cBhvr>
                                        <p:cTn id="160" dur="500"/>
                                        <p:tgtEl>
                                          <p:spTgt spid="672"/>
                                        </p:tgtEl>
                                      </p:cBhvr>
                                    </p:animEffect>
                                  </p:childTnLst>
                                </p:cTn>
                              </p:par>
                            </p:childTnLst>
                          </p:cTn>
                        </p:par>
                        <p:par>
                          <p:cTn id="161" fill="hold">
                            <p:stCondLst>
                              <p:cond delay="0"/>
                            </p:stCondLst>
                            <p:childTnLst>
                              <p:par>
                                <p:cTn id="162" presetClass="path" nodeType="afterEffect" presetSubtype="0" presetID="-1" grpId="40" accel="50000" decel="50000" fill="hold">
                                  <p:stCondLst>
                                    <p:cond delay="4250"/>
                                  </p:stCondLst>
                                  <p:childTnLst>
                                    <p:animMotion path="M 0.000000 0.000000 L -0.136796 0.123192" origin="layout" pathEditMode="relative">
                                      <p:cBhvr>
                                        <p:cTn id="163" dur="500" fill="hold"/>
                                        <p:tgtEl>
                                          <p:spTgt spid="672"/>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77" grpId="17"/>
      <p:bldP build="whole" bldLvl="1" animBg="1" rev="0" advAuto="0" spid="682" grpId="29"/>
      <p:bldP build="whole" bldLvl="1" animBg="1" rev="0" advAuto="0" spid="663" grpId="2"/>
      <p:bldP build="whole" bldLvl="1" animBg="1" rev="0" advAuto="0" spid="674" grpId="35"/>
      <p:bldP build="whole" bldLvl="1" animBg="1" rev="0" advAuto="0" spid="659" grpId="3"/>
      <p:bldP build="whole" bldLvl="1" animBg="1" rev="0" advAuto="0" spid="667" grpId="19"/>
      <p:bldP build="whole" bldLvl="1" animBg="1" rev="0" advAuto="0" spid="671" grpId="11"/>
      <p:bldP build="whole" bldLvl="1" animBg="1" rev="0" advAuto="0" spid="666" grpId="5"/>
      <p:bldP build="whole" bldLvl="1" animBg="1" rev="0" advAuto="0" spid="680" grpId="13"/>
      <p:bldP build="whole" bldLvl="1" animBg="1" rev="0" advAuto="0" spid="664" grpId="6"/>
      <p:bldP build="whole" bldLvl="1" animBg="1" rev="0" advAuto="0" spid="669" grpId="31"/>
      <p:bldP build="whole" bldLvl="1" animBg="1" rev="0" advAuto="0" spid="665" grpId="1"/>
      <p:bldP build="whole" bldLvl="1" animBg="1" rev="0" advAuto="0" spid="670" grpId="9"/>
      <p:bldP build="whole" bldLvl="1" animBg="1" rev="0" advAuto="0" spid="662" grpId="8"/>
      <p:bldP build="whole" bldLvl="1" animBg="1" rev="0" advAuto="0" spid="675" grpId="25"/>
      <p:bldP build="whole" bldLvl="1" animBg="1" rev="0" advAuto="0" spid="679" grpId="27"/>
      <p:bldP build="whole" bldLvl="1" animBg="1" rev="0" advAuto="0" spid="661" grpId="4"/>
      <p:bldP build="whole" bldLvl="1" animBg="1" rev="0" advAuto="0" spid="660" grpId="7"/>
      <p:bldP build="whole" bldLvl="1" animBg="1" rev="0" advAuto="0" spid="668" grpId="15"/>
      <p:bldP build="whole" bldLvl="1" animBg="1" rev="0" advAuto="0" spid="681" grpId="33"/>
      <p:bldP build="whole" bldLvl="1" animBg="1" rev="0" advAuto="0" spid="676" grpId="23"/>
      <p:bldP build="whole" bldLvl="1" animBg="1" rev="0" advAuto="0" spid="673" grpId="21"/>
      <p:bldP build="whole" bldLvl="1" animBg="1" rev="0" advAuto="0" spid="678" grpId="37"/>
      <p:bldP build="whole" bldLvl="1" animBg="1" rev="0" advAuto="0" spid="672" grpId="39"/>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7" name="矩形 3"/>
          <p:cNvSpPr txBox="1"/>
          <p:nvPr/>
        </p:nvSpPr>
        <p:spPr>
          <a:xfrm>
            <a:off x="683568" y="1041477"/>
            <a:ext cx="7344817" cy="9931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b="1">
                <a:latin typeface="微软雅黑"/>
                <a:ea typeface="微软雅黑"/>
                <a:cs typeface="微软雅黑"/>
                <a:sym typeface="微软雅黑"/>
              </a:defRPr>
            </a:pPr>
            <a:r>
              <a:t>包装材料的阻隔性</a:t>
            </a:r>
            <a:endParaRPr>
              <a:latin typeface="Arial"/>
              <a:ea typeface="Arial"/>
              <a:cs typeface="Arial"/>
              <a:sym typeface="Arial"/>
            </a:endParaRPr>
          </a:p>
          <a:p>
            <a:pPr>
              <a:defRPr b="1">
                <a:latin typeface="Arial"/>
                <a:ea typeface="Arial"/>
                <a:cs typeface="Arial"/>
                <a:sym typeface="Arial"/>
              </a:defRPr>
            </a:pPr>
          </a:p>
          <a:p>
            <a:pPr>
              <a:defRPr>
                <a:latin typeface="Arial"/>
                <a:ea typeface="Arial"/>
                <a:cs typeface="Arial"/>
                <a:sym typeface="Arial"/>
              </a:defRPr>
            </a:pPr>
            <a:r>
              <a:t>         --------</a:t>
            </a:r>
            <a:r>
              <a:rPr>
                <a:latin typeface="微软雅黑"/>
                <a:ea typeface="微软雅黑"/>
                <a:cs typeface="微软雅黑"/>
                <a:sym typeface="微软雅黑"/>
              </a:rPr>
              <a:t>包装材料对可以进行</a:t>
            </a:r>
            <a:r>
              <a:rPr b="1">
                <a:latin typeface="微软雅黑"/>
                <a:ea typeface="微软雅黑"/>
                <a:cs typeface="微软雅黑"/>
                <a:sym typeface="微软雅黑"/>
              </a:rPr>
              <a:t>渗透作用物质</a:t>
            </a:r>
            <a:r>
              <a:rPr>
                <a:latin typeface="微软雅黑"/>
                <a:ea typeface="微软雅黑"/>
                <a:cs typeface="微软雅黑"/>
                <a:sym typeface="微软雅黑"/>
              </a:rPr>
              <a:t>的阻碍性能。</a:t>
            </a:r>
          </a:p>
        </p:txBody>
      </p:sp>
      <p:sp>
        <p:nvSpPr>
          <p:cNvPr id="208" name="标题 8"/>
          <p:cNvSpPr txBox="1"/>
          <p:nvPr>
            <p:ph type="title"/>
          </p:nvPr>
        </p:nvSpPr>
        <p:spPr>
          <a:xfrm>
            <a:off x="899590" y="267492"/>
            <a:ext cx="5897276" cy="330509"/>
          </a:xfrm>
          <a:prstGeom prst="rect">
            <a:avLst/>
          </a:prstGeom>
        </p:spPr>
        <p:txBody>
          <a:bodyPr/>
          <a:lstStyle/>
          <a:p>
            <a:pPr defTabSz="360045">
              <a:defRPr sz="1500"/>
            </a:pPr>
            <a:r>
              <a:t>一 、 </a:t>
            </a:r>
            <a:r>
              <a:rPr sz="1200"/>
              <a:t>包装材料阻隔性检测的重要性</a:t>
            </a:r>
          </a:p>
        </p:txBody>
      </p:sp>
      <p:pic>
        <p:nvPicPr>
          <p:cNvPr id="209" name="Picture 2" descr="Picture 2"/>
          <p:cNvPicPr>
            <a:picLocks noChangeAspect="1"/>
          </p:cNvPicPr>
          <p:nvPr/>
        </p:nvPicPr>
        <p:blipFill>
          <a:blip r:embed="rId2">
            <a:extLst/>
          </a:blip>
          <a:stretch>
            <a:fillRect/>
          </a:stretch>
        </p:blipFill>
        <p:spPr>
          <a:xfrm>
            <a:off x="876873" y="2067692"/>
            <a:ext cx="7221053" cy="239191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0" advTm="8000" p14:dur="12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208"/>
                                        </p:tgtEl>
                                        <p:attrNameLst>
                                          <p:attrName>style.visibility</p:attrName>
                                        </p:attrNameLst>
                                      </p:cBhvr>
                                      <p:to>
                                        <p:strVal val="visible"/>
                                      </p:to>
                                    </p:set>
                                    <p:animEffect filter="wipe(left)" transition="in">
                                      <p:cBhvr>
                                        <p:cTn id="7" dur="1000"/>
                                        <p:tgtEl>
                                          <p:spTgt spid="2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8"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1" name="MH_Other_7"/>
          <p:cNvSpPr/>
          <p:nvPr/>
        </p:nvSpPr>
        <p:spPr>
          <a:xfrm>
            <a:off x="1322705" y="3611112"/>
            <a:ext cx="6202364" cy="2"/>
          </a:xfrm>
          <a:prstGeom prst="line">
            <a:avLst/>
          </a:prstGeom>
          <a:ln w="6350">
            <a:solidFill>
              <a:srgbClr val="A8ABB8"/>
            </a:solidFill>
            <a:custDash>
              <a:ds d="200000" sp="200000"/>
            </a:custDash>
            <a:miter/>
          </a:ln>
        </p:spPr>
        <p:txBody>
          <a:bodyPr lIns="45718" tIns="45718" rIns="45718" bIns="45718"/>
          <a:lstStyle/>
          <a:p>
            <a:pPr/>
          </a:p>
        </p:txBody>
      </p:sp>
      <p:sp>
        <p:nvSpPr>
          <p:cNvPr id="212" name="MH_Desc_1"/>
          <p:cNvSpPr txBox="1"/>
          <p:nvPr/>
        </p:nvSpPr>
        <p:spPr>
          <a:xfrm>
            <a:off x="1322706" y="3673826"/>
            <a:ext cx="7129544" cy="370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b="1" sz="1600">
                <a:latin typeface="微软雅黑"/>
                <a:ea typeface="微软雅黑"/>
                <a:cs typeface="微软雅黑"/>
                <a:sym typeface="微软雅黑"/>
              </a:defRPr>
            </a:pPr>
            <a:r>
              <a:t>阻隔性能是包装材料的最基本的特性，也是最基本的要求。</a:t>
            </a:r>
            <a:r>
              <a:rPr b="0"/>
              <a:t>主要分为两类：</a:t>
            </a:r>
          </a:p>
        </p:txBody>
      </p:sp>
      <p:grpSp>
        <p:nvGrpSpPr>
          <p:cNvPr id="216" name="组合 15"/>
          <p:cNvGrpSpPr/>
          <p:nvPr/>
        </p:nvGrpSpPr>
        <p:grpSpPr>
          <a:xfrm>
            <a:off x="691628" y="3388944"/>
            <a:ext cx="504006" cy="504005"/>
            <a:chOff x="-1" y="-1"/>
            <a:chExt cx="504004" cy="504004"/>
          </a:xfrm>
        </p:grpSpPr>
        <p:sp>
          <p:nvSpPr>
            <p:cNvPr id="213" name="椭圆 16"/>
            <p:cNvSpPr/>
            <p:nvPr/>
          </p:nvSpPr>
          <p:spPr>
            <a:xfrm>
              <a:off x="-2" y="-2"/>
              <a:ext cx="504005" cy="504005"/>
            </a:xfrm>
            <a:prstGeom prst="ellipse">
              <a:avLst/>
            </a:prstGeom>
            <a:solidFill>
              <a:schemeClr val="accent1"/>
            </a:solidFill>
            <a:ln w="12700" cap="flat">
              <a:noFill/>
              <a:miter lim="400000"/>
            </a:ln>
            <a:effectLst>
              <a:outerShdw sx="100000" sy="100000" kx="0" ky="0" algn="b" rotWithShape="0" blurRad="279400" dist="101600" dir="8100000">
                <a:srgbClr val="000000">
                  <a:alpha val="40000"/>
                </a:srgbClr>
              </a:outerShdw>
            </a:effectLst>
          </p:spPr>
          <p:txBody>
            <a:bodyPr wrap="square" lIns="45718" tIns="45718" rIns="45718" bIns="45718" numCol="1" anchor="ctr">
              <a:noAutofit/>
            </a:bodyPr>
            <a:lstStyle/>
            <a:p>
              <a:pPr algn="ctr">
                <a:defRPr>
                  <a:solidFill>
                    <a:srgbClr val="FFFFFF"/>
                  </a:solidFill>
                  <a:latin typeface="Times New Roman"/>
                  <a:ea typeface="Times New Roman"/>
                  <a:cs typeface="Times New Roman"/>
                  <a:sym typeface="Times New Roman"/>
                </a:defRPr>
              </a:pPr>
            </a:p>
          </p:txBody>
        </p:sp>
        <p:sp>
          <p:nvSpPr>
            <p:cNvPr id="214" name="MH_Other_5"/>
            <p:cNvSpPr/>
            <p:nvPr/>
          </p:nvSpPr>
          <p:spPr>
            <a:xfrm>
              <a:off x="107999" y="107999"/>
              <a:ext cx="288002" cy="2880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971" y="10800"/>
                  </a:moveTo>
                  <a:cubicBezTo>
                    <a:pt x="1971" y="15676"/>
                    <a:pt x="5924" y="19629"/>
                    <a:pt x="10800" y="19629"/>
                  </a:cubicBezTo>
                  <a:cubicBezTo>
                    <a:pt x="15676" y="19629"/>
                    <a:pt x="19629" y="15676"/>
                    <a:pt x="19629" y="10800"/>
                  </a:cubicBezTo>
                  <a:cubicBezTo>
                    <a:pt x="19629" y="5924"/>
                    <a:pt x="15676" y="1971"/>
                    <a:pt x="10800" y="1971"/>
                  </a:cubicBezTo>
                  <a:cubicBezTo>
                    <a:pt x="5924" y="1971"/>
                    <a:pt x="1971" y="5924"/>
                    <a:pt x="1971" y="10800"/>
                  </a:cubicBezTo>
                  <a:close/>
                </a:path>
              </a:pathLst>
            </a:custGeom>
            <a:solidFill>
              <a:srgbClr val="FFFFFF"/>
            </a:solidFill>
            <a:ln w="12700" cap="flat">
              <a:noFill/>
              <a:miter lim="400000"/>
            </a:ln>
            <a:effectLst/>
          </p:spPr>
          <p:txBody>
            <a:bodyPr wrap="square" lIns="45718" tIns="45718" rIns="45718" bIns="45718" numCol="1" anchor="ctr">
              <a:noAutofit/>
            </a:bodyPr>
            <a:lstStyle/>
            <a:p>
              <a:pPr algn="ctr">
                <a:defRPr sz="1400">
                  <a:latin typeface="Times New Roman"/>
                  <a:ea typeface="Times New Roman"/>
                  <a:cs typeface="Times New Roman"/>
                  <a:sym typeface="Times New Roman"/>
                </a:defRPr>
              </a:pPr>
            </a:p>
          </p:txBody>
        </p:sp>
        <p:sp>
          <p:nvSpPr>
            <p:cNvPr id="215" name="MH_Other_6"/>
            <p:cNvSpPr/>
            <p:nvPr/>
          </p:nvSpPr>
          <p:spPr>
            <a:xfrm>
              <a:off x="184137" y="197379"/>
              <a:ext cx="135727" cy="109244"/>
            </a:xfrm>
            <a:prstGeom prst="rightArrow">
              <a:avLst>
                <a:gd name="adj1" fmla="val 50000"/>
                <a:gd name="adj2" fmla="val 50000"/>
              </a:avLst>
            </a:prstGeom>
            <a:solidFill>
              <a:srgbClr val="FFFFFF"/>
            </a:solidFill>
            <a:ln w="12700" cap="flat">
              <a:noFill/>
              <a:miter lim="400000"/>
            </a:ln>
            <a:effectLst/>
          </p:spPr>
          <p:txBody>
            <a:bodyPr wrap="square" lIns="45718" tIns="45718" rIns="45718" bIns="45718" numCol="1" anchor="ctr">
              <a:noAutofit/>
            </a:bodyPr>
            <a:lstStyle/>
            <a:p>
              <a:pPr algn="ctr">
                <a:defRPr sz="1400">
                  <a:solidFill>
                    <a:srgbClr val="FFFFFF"/>
                  </a:solidFill>
                  <a:latin typeface="Times New Roman"/>
                  <a:ea typeface="Times New Roman"/>
                  <a:cs typeface="Times New Roman"/>
                  <a:sym typeface="Times New Roman"/>
                </a:defRPr>
              </a:pPr>
            </a:p>
          </p:txBody>
        </p:sp>
      </p:grpSp>
      <p:pic>
        <p:nvPicPr>
          <p:cNvPr id="217" name="Picture 2" descr="Picture 2"/>
          <p:cNvPicPr>
            <a:picLocks noChangeAspect="1"/>
          </p:cNvPicPr>
          <p:nvPr/>
        </p:nvPicPr>
        <p:blipFill>
          <a:blip r:embed="rId2">
            <a:extLst/>
          </a:blip>
          <a:stretch>
            <a:fillRect/>
          </a:stretch>
        </p:blipFill>
        <p:spPr>
          <a:xfrm>
            <a:off x="1763688" y="1249371"/>
            <a:ext cx="2592290" cy="2128167"/>
          </a:xfrm>
          <a:prstGeom prst="rect">
            <a:avLst/>
          </a:prstGeom>
          <a:ln w="88900" cap="sq">
            <a:solidFill>
              <a:srgbClr val="000000"/>
            </a:solidFill>
            <a:miter/>
          </a:ln>
        </p:spPr>
      </p:pic>
      <p:pic>
        <p:nvPicPr>
          <p:cNvPr id="218" name="Picture 3" descr="Picture 3"/>
          <p:cNvPicPr>
            <a:picLocks noChangeAspect="1"/>
          </p:cNvPicPr>
          <p:nvPr/>
        </p:nvPicPr>
        <p:blipFill>
          <a:blip r:embed="rId3">
            <a:extLst/>
          </a:blip>
          <a:stretch>
            <a:fillRect/>
          </a:stretch>
        </p:blipFill>
        <p:spPr>
          <a:xfrm>
            <a:off x="4716016" y="1261217"/>
            <a:ext cx="2849735" cy="2128168"/>
          </a:xfrm>
          <a:prstGeom prst="rect">
            <a:avLst/>
          </a:prstGeom>
          <a:ln w="88900" cap="sq">
            <a:solidFill>
              <a:srgbClr val="000000"/>
            </a:solidFill>
            <a:miter/>
          </a:ln>
        </p:spPr>
      </p:pic>
      <p:sp>
        <p:nvSpPr>
          <p:cNvPr id="219" name="标题 8"/>
          <p:cNvSpPr txBox="1"/>
          <p:nvPr>
            <p:ph type="title"/>
          </p:nvPr>
        </p:nvSpPr>
        <p:spPr>
          <a:xfrm>
            <a:off x="899590" y="267492"/>
            <a:ext cx="5897276" cy="330509"/>
          </a:xfrm>
          <a:prstGeom prst="rect">
            <a:avLst/>
          </a:prstGeom>
        </p:spPr>
        <p:txBody>
          <a:bodyPr/>
          <a:lstStyle/>
          <a:p>
            <a:pPr defTabSz="360045">
              <a:defRPr sz="1500"/>
            </a:pPr>
            <a:r>
              <a:t>一 、 </a:t>
            </a:r>
            <a:r>
              <a:rPr sz="1200"/>
              <a:t>包装材料阻隔性检测的重要性</a:t>
            </a:r>
          </a:p>
        </p:txBody>
      </p:sp>
      <p:sp>
        <p:nvSpPr>
          <p:cNvPr id="220" name="MH_Desc_1"/>
          <p:cNvSpPr txBox="1"/>
          <p:nvPr/>
        </p:nvSpPr>
        <p:spPr>
          <a:xfrm>
            <a:off x="2576110" y="4083915"/>
            <a:ext cx="7129544" cy="65887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85750" indent="-285750">
              <a:buSzPct val="100000"/>
              <a:buChar char="p"/>
              <a:defRPr sz="1600">
                <a:latin typeface="微软雅黑"/>
                <a:ea typeface="微软雅黑"/>
                <a:cs typeface="微软雅黑"/>
                <a:sym typeface="微软雅黑"/>
              </a:defRPr>
            </a:pPr>
            <a:r>
              <a:t>阻挡氧气分子</a:t>
            </a:r>
            <a:r>
              <a:rPr>
                <a:latin typeface="Times New Roman"/>
                <a:ea typeface="Times New Roman"/>
                <a:cs typeface="Times New Roman"/>
                <a:sym typeface="Times New Roman"/>
              </a:rPr>
              <a:t>---------------   </a:t>
            </a:r>
            <a:r>
              <a:t>氧气透过量</a:t>
            </a:r>
            <a:endParaRPr>
              <a:latin typeface="Times New Roman"/>
              <a:ea typeface="Times New Roman"/>
              <a:cs typeface="Times New Roman"/>
              <a:sym typeface="Times New Roman"/>
            </a:endParaRPr>
          </a:p>
          <a:p>
            <a:pPr marL="285750" indent="-285750">
              <a:buSzPct val="100000"/>
              <a:buChar char="p"/>
              <a:defRPr sz="1600">
                <a:latin typeface="微软雅黑"/>
                <a:ea typeface="微软雅黑"/>
                <a:cs typeface="微软雅黑"/>
                <a:sym typeface="微软雅黑"/>
              </a:defRPr>
            </a:pPr>
            <a:r>
              <a:t>阻挡水分子     </a:t>
            </a:r>
            <a:r>
              <a:rPr>
                <a:latin typeface="Times New Roman"/>
                <a:ea typeface="Times New Roman"/>
                <a:cs typeface="Times New Roman"/>
                <a:sym typeface="Times New Roman"/>
              </a:rPr>
              <a:t>---------------  </a:t>
            </a:r>
            <a:r>
              <a:t>水蒸气透过量</a:t>
            </a:r>
          </a:p>
        </p:txBody>
      </p:sp>
    </p:spTree>
  </p:cSld>
  <p:clrMapOvr>
    <a:masterClrMapping/>
  </p:clrMapOvr>
  <mc:AlternateContent xmlns:mc="http://schemas.openxmlformats.org/markup-compatibility/2006">
    <mc:Choice xmlns:p14="http://schemas.microsoft.com/office/powerpoint/2010/main" Requires="p14">
      <p:transition spd="slow" advClick="0" advTm="36000" p14:dur="12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219"/>
                                        </p:tgtEl>
                                        <p:attrNameLst>
                                          <p:attrName>style.visibility</p:attrName>
                                        </p:attrNameLst>
                                      </p:cBhvr>
                                      <p:to>
                                        <p:strVal val="visible"/>
                                      </p:to>
                                    </p:set>
                                    <p:animEffect filter="wipe(left)" transition="in">
                                      <p:cBhvr>
                                        <p:cTn id="7" dur="1000"/>
                                        <p:tgtEl>
                                          <p:spTgt spid="219"/>
                                        </p:tgtEl>
                                      </p:cBhvr>
                                    </p:animEffect>
                                  </p:childTnLst>
                                </p:cTn>
                              </p:par>
                            </p:childTnLst>
                          </p:cTn>
                        </p:par>
                        <p:par>
                          <p:cTn id="8" fill="hold">
                            <p:stCondLst>
                              <p:cond delay="1000"/>
                            </p:stCondLst>
                            <p:childTnLst>
                              <p:par>
                                <p:cTn id="9" presetClass="entr" nodeType="afterEffect" presetSubtype="8" presetID="2" grpId="2" fill="hold">
                                  <p:stCondLst>
                                    <p:cond delay="0"/>
                                  </p:stCondLst>
                                  <p:iterate type="el" backwards="0">
                                    <p:tmAbs val="0"/>
                                  </p:iterate>
                                  <p:childTnLst>
                                    <p:set>
                                      <p:cBhvr>
                                        <p:cTn id="10" fill="hold"/>
                                        <p:tgtEl>
                                          <p:spTgt spid="216"/>
                                        </p:tgtEl>
                                        <p:attrNameLst>
                                          <p:attrName>style.visibility</p:attrName>
                                        </p:attrNameLst>
                                      </p:cBhvr>
                                      <p:to>
                                        <p:strVal val="visible"/>
                                      </p:to>
                                    </p:set>
                                    <p:anim calcmode="lin" valueType="num">
                                      <p:cBhvr>
                                        <p:cTn id="11" dur="1000" fill="hold"/>
                                        <p:tgtEl>
                                          <p:spTgt spid="216"/>
                                        </p:tgtEl>
                                        <p:attrNameLst>
                                          <p:attrName>ppt_x</p:attrName>
                                        </p:attrNameLst>
                                      </p:cBhvr>
                                      <p:tavLst>
                                        <p:tav tm="0">
                                          <p:val>
                                            <p:strVal val="0-#ppt_w/2"/>
                                          </p:val>
                                        </p:tav>
                                        <p:tav tm="100000">
                                          <p:val>
                                            <p:strVal val="#ppt_x"/>
                                          </p:val>
                                        </p:tav>
                                      </p:tavLst>
                                    </p:anim>
                                    <p:anim calcmode="lin" valueType="num">
                                      <p:cBhvr>
                                        <p:cTn id="12" dur="1000" fill="hold"/>
                                        <p:tgtEl>
                                          <p:spTgt spid="216"/>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Class="entr" nodeType="afterEffect" presetSubtype="4" presetID="22" grpId="3" fill="hold">
                                  <p:stCondLst>
                                    <p:cond delay="500"/>
                                  </p:stCondLst>
                                  <p:iterate type="el" backwards="0">
                                    <p:tmAbs val="0"/>
                                  </p:iterate>
                                  <p:childTnLst>
                                    <p:set>
                                      <p:cBhvr>
                                        <p:cTn id="15" fill="hold"/>
                                        <p:tgtEl>
                                          <p:spTgt spid="211"/>
                                        </p:tgtEl>
                                        <p:attrNameLst>
                                          <p:attrName>style.visibility</p:attrName>
                                        </p:attrNameLst>
                                      </p:cBhvr>
                                      <p:to>
                                        <p:strVal val="visible"/>
                                      </p:to>
                                    </p:set>
                                    <p:animEffect filter="wipe(down)" transition="in">
                                      <p:cBhvr>
                                        <p:cTn id="16" dur="500"/>
                                        <p:tgtEl>
                                          <p:spTgt spid="211"/>
                                        </p:tgtEl>
                                      </p:cBhvr>
                                    </p:animEffect>
                                  </p:childTnLst>
                                </p:cTn>
                              </p:par>
                            </p:childTnLst>
                          </p:cTn>
                        </p:par>
                        <p:par>
                          <p:cTn id="17" fill="hold">
                            <p:stCondLst>
                              <p:cond delay="3000"/>
                            </p:stCondLst>
                            <p:childTnLst>
                              <p:par>
                                <p:cTn id="18" presetClass="entr" nodeType="afterEffect" presetSubtype="16" presetID="23" grpId="4" fill="hold">
                                  <p:stCondLst>
                                    <p:cond delay="0"/>
                                  </p:stCondLst>
                                  <p:iterate type="el" backwards="0">
                                    <p:tmAbs val="0"/>
                                  </p:iterate>
                                  <p:childTnLst>
                                    <p:set>
                                      <p:cBhvr>
                                        <p:cTn id="19" fill="hold"/>
                                        <p:tgtEl>
                                          <p:spTgt spid="212"/>
                                        </p:tgtEl>
                                        <p:attrNameLst>
                                          <p:attrName>style.visibility</p:attrName>
                                        </p:attrNameLst>
                                      </p:cBhvr>
                                      <p:to>
                                        <p:strVal val="visible"/>
                                      </p:to>
                                    </p:set>
                                    <p:anim calcmode="lin" valueType="num">
                                      <p:cBhvr>
                                        <p:cTn id="20" dur="500" fill="hold"/>
                                        <p:tgtEl>
                                          <p:spTgt spid="212"/>
                                        </p:tgtEl>
                                        <p:attrNameLst>
                                          <p:attrName>ppt_w</p:attrName>
                                        </p:attrNameLst>
                                      </p:cBhvr>
                                      <p:tavLst>
                                        <p:tav tm="0">
                                          <p:val>
                                            <p:fltVal val="0"/>
                                          </p:val>
                                        </p:tav>
                                        <p:tav tm="100000">
                                          <p:val>
                                            <p:strVal val="#ppt_w"/>
                                          </p:val>
                                        </p:tav>
                                      </p:tavLst>
                                    </p:anim>
                                    <p:anim calcmode="lin" valueType="num">
                                      <p:cBhvr>
                                        <p:cTn id="21" dur="500" fill="hold"/>
                                        <p:tgtEl>
                                          <p:spTgt spid="212"/>
                                        </p:tgtEl>
                                        <p:attrNameLst>
                                          <p:attrName>ppt_h</p:attrName>
                                        </p:attrNameLst>
                                      </p:cBhvr>
                                      <p:tavLst>
                                        <p:tav tm="0">
                                          <p:val>
                                            <p:fltVal val="0"/>
                                          </p:val>
                                        </p:tav>
                                        <p:tav tm="100000">
                                          <p:val>
                                            <p:strVal val="#ppt_h"/>
                                          </p:val>
                                        </p:tav>
                                      </p:tavLst>
                                    </p:anim>
                                  </p:childTnLst>
                                </p:cTn>
                              </p:par>
                            </p:childTnLst>
                          </p:cTn>
                        </p:par>
                        <p:par>
                          <p:cTn id="22" fill="hold">
                            <p:stCondLst>
                              <p:cond delay="3500"/>
                            </p:stCondLst>
                            <p:childTnLst>
                              <p:par>
                                <p:cTn id="23" presetClass="entr" nodeType="afterEffect" presetSubtype="16" presetID="23" grpId="5" fill="hold">
                                  <p:stCondLst>
                                    <p:cond delay="0"/>
                                  </p:stCondLst>
                                  <p:iterate type="el" backwards="0">
                                    <p:tmAbs val="0"/>
                                  </p:iterate>
                                  <p:childTnLst>
                                    <p:set>
                                      <p:cBhvr>
                                        <p:cTn id="24" fill="hold"/>
                                        <p:tgtEl>
                                          <p:spTgt spid="220"/>
                                        </p:tgtEl>
                                        <p:attrNameLst>
                                          <p:attrName>style.visibility</p:attrName>
                                        </p:attrNameLst>
                                      </p:cBhvr>
                                      <p:to>
                                        <p:strVal val="visible"/>
                                      </p:to>
                                    </p:set>
                                    <p:anim calcmode="lin" valueType="num">
                                      <p:cBhvr>
                                        <p:cTn id="25" dur="500" fill="hold"/>
                                        <p:tgtEl>
                                          <p:spTgt spid="220"/>
                                        </p:tgtEl>
                                        <p:attrNameLst>
                                          <p:attrName>ppt_w</p:attrName>
                                        </p:attrNameLst>
                                      </p:cBhvr>
                                      <p:tavLst>
                                        <p:tav tm="0">
                                          <p:val>
                                            <p:fltVal val="0"/>
                                          </p:val>
                                        </p:tav>
                                        <p:tav tm="100000">
                                          <p:val>
                                            <p:strVal val="#ppt_w"/>
                                          </p:val>
                                        </p:tav>
                                      </p:tavLst>
                                    </p:anim>
                                    <p:anim calcmode="lin" valueType="num">
                                      <p:cBhvr>
                                        <p:cTn id="26" dur="500" fill="hold"/>
                                        <p:tgtEl>
                                          <p:spTgt spid="22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6" grpId="2"/>
      <p:bldP build="whole" bldLvl="1" animBg="1" rev="0" advAuto="0" spid="212" grpId="4"/>
      <p:bldP build="whole" bldLvl="1" animBg="1" rev="0" advAuto="0" spid="211" grpId="3"/>
      <p:bldP build="whole" bldLvl="1" animBg="1" rev="0" advAuto="0" spid="220" grpId="5"/>
      <p:bldP build="whole" bldLvl="1" animBg="1" rev="0" advAuto="0" spid="219"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2" name="弧形 2"/>
          <p:cNvSpPr/>
          <p:nvPr/>
        </p:nvSpPr>
        <p:spPr>
          <a:xfrm rot="5400000">
            <a:off x="1459836" y="2361207"/>
            <a:ext cx="2735984" cy="1573535"/>
          </a:xfrm>
          <a:custGeom>
            <a:avLst/>
            <a:gdLst/>
            <a:ahLst/>
            <a:cxnLst>
              <a:cxn ang="0">
                <a:pos x="wd2" y="hd2"/>
              </a:cxn>
              <a:cxn ang="5400000">
                <a:pos x="wd2" y="hd2"/>
              </a:cxn>
              <a:cxn ang="10800000">
                <a:pos x="wd2" y="hd2"/>
              </a:cxn>
              <a:cxn ang="16200000">
                <a:pos x="wd2" y="hd2"/>
              </a:cxn>
            </a:cxnLst>
            <a:rect l="0" t="0" r="r" b="b"/>
            <a:pathLst>
              <a:path w="21600" h="21350" fill="norm" stroke="1" extrusionOk="0">
                <a:moveTo>
                  <a:pt x="0" y="20888"/>
                </a:moveTo>
                <a:cubicBezTo>
                  <a:pt x="129" y="9099"/>
                  <a:pt x="5069" y="-250"/>
                  <a:pt x="11033" y="5"/>
                </a:cubicBezTo>
                <a:cubicBezTo>
                  <a:pt x="16906" y="257"/>
                  <a:pt x="21600" y="9739"/>
                  <a:pt x="21600" y="21350"/>
                </a:cubicBezTo>
              </a:path>
            </a:pathLst>
          </a:custGeom>
          <a:ln>
            <a:solidFill>
              <a:srgbClr val="63B96C"/>
            </a:solidFill>
          </a:ln>
        </p:spPr>
        <p:txBody>
          <a:bodyPr lIns="45718" tIns="45718" rIns="45718" bIns="45718" anchor="ctr"/>
          <a:lstStyle/>
          <a:p>
            <a:pPr algn="ctr">
              <a:defRPr>
                <a:latin typeface="Arial"/>
                <a:ea typeface="Arial"/>
                <a:cs typeface="Arial"/>
                <a:sym typeface="Arial"/>
              </a:defRPr>
            </a:pPr>
          </a:p>
        </p:txBody>
      </p:sp>
      <p:grpSp>
        <p:nvGrpSpPr>
          <p:cNvPr id="225" name="椭圆 56"/>
          <p:cNvGrpSpPr/>
          <p:nvPr/>
        </p:nvGrpSpPr>
        <p:grpSpPr>
          <a:xfrm>
            <a:off x="2555775" y="1737717"/>
            <a:ext cx="266718" cy="350661"/>
            <a:chOff x="0" y="0"/>
            <a:chExt cx="266717" cy="350659"/>
          </a:xfrm>
        </p:grpSpPr>
        <p:sp>
          <p:nvSpPr>
            <p:cNvPr id="223" name="圆形"/>
            <p:cNvSpPr/>
            <p:nvPr/>
          </p:nvSpPr>
          <p:spPr>
            <a:xfrm>
              <a:off x="0" y="41943"/>
              <a:ext cx="266718" cy="266777"/>
            </a:xfrm>
            <a:prstGeom prst="ellipse">
              <a:avLst/>
            </a:prstGeom>
            <a:solidFill>
              <a:schemeClr val="accent1"/>
            </a:solidFill>
            <a:ln w="12700" cap="flat">
              <a:noFill/>
              <a:miter lim="400000"/>
            </a:ln>
            <a:effectLst>
              <a:outerShdw sx="100000" sy="100000" kx="0" ky="0" algn="b" rotWithShape="0" blurRad="279400" dist="190500" dir="8100000">
                <a:srgbClr val="000000">
                  <a:alpha val="40000"/>
                </a:srgbClr>
              </a:outerShdw>
            </a:effectLst>
          </p:spPr>
          <p:txBody>
            <a:bodyPr wrap="square" lIns="45718" tIns="45718" rIns="45718" bIns="45718" numCol="1" anchor="ctr">
              <a:noAutofit/>
            </a:bodyPr>
            <a:lstStyle/>
            <a:p>
              <a:pPr algn="ctr">
                <a:defRPr>
                  <a:solidFill>
                    <a:srgbClr val="CCE8CF"/>
                  </a:solidFill>
                  <a:latin typeface="Arial"/>
                  <a:ea typeface="Arial"/>
                  <a:cs typeface="Arial"/>
                  <a:sym typeface="Arial"/>
                </a:defRPr>
              </a:pPr>
            </a:p>
          </p:txBody>
        </p:sp>
        <p:sp>
          <p:nvSpPr>
            <p:cNvPr id="224" name="1"/>
            <p:cNvSpPr txBox="1"/>
            <p:nvPr/>
          </p:nvSpPr>
          <p:spPr>
            <a:xfrm>
              <a:off x="39060" y="0"/>
              <a:ext cx="188598" cy="3506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a:solidFill>
                    <a:srgbClr val="CCE8CF"/>
                  </a:solidFill>
                  <a:latin typeface="Arial"/>
                  <a:ea typeface="Arial"/>
                  <a:cs typeface="Arial"/>
                  <a:sym typeface="Arial"/>
                </a:defRPr>
              </a:lvl1pPr>
            </a:lstStyle>
            <a:p>
              <a:pPr/>
              <a:r>
                <a:t>1</a:t>
              </a:r>
            </a:p>
          </p:txBody>
        </p:sp>
      </p:grpSp>
      <p:grpSp>
        <p:nvGrpSpPr>
          <p:cNvPr id="228" name="椭圆 57"/>
          <p:cNvGrpSpPr/>
          <p:nvPr/>
        </p:nvGrpSpPr>
        <p:grpSpPr>
          <a:xfrm>
            <a:off x="3443173" y="2750267"/>
            <a:ext cx="266719" cy="350660"/>
            <a:chOff x="0" y="0"/>
            <a:chExt cx="266717" cy="350659"/>
          </a:xfrm>
        </p:grpSpPr>
        <p:sp>
          <p:nvSpPr>
            <p:cNvPr id="226" name="圆形"/>
            <p:cNvSpPr/>
            <p:nvPr/>
          </p:nvSpPr>
          <p:spPr>
            <a:xfrm>
              <a:off x="0" y="41943"/>
              <a:ext cx="266718" cy="266777"/>
            </a:xfrm>
            <a:prstGeom prst="ellipse">
              <a:avLst/>
            </a:prstGeom>
            <a:solidFill>
              <a:schemeClr val="accent2"/>
            </a:solidFill>
            <a:ln w="12700" cap="flat">
              <a:noFill/>
              <a:miter lim="400000"/>
            </a:ln>
            <a:effectLst>
              <a:outerShdw sx="100000" sy="100000" kx="0" ky="0" algn="b" rotWithShape="0" blurRad="279400" dist="190500" dir="8100000">
                <a:srgbClr val="000000">
                  <a:alpha val="40000"/>
                </a:srgbClr>
              </a:outerShdw>
            </a:effectLst>
          </p:spPr>
          <p:txBody>
            <a:bodyPr wrap="square" lIns="45718" tIns="45718" rIns="45718" bIns="45718" numCol="1" anchor="ctr">
              <a:noAutofit/>
            </a:bodyPr>
            <a:lstStyle/>
            <a:p>
              <a:pPr algn="ctr">
                <a:defRPr>
                  <a:solidFill>
                    <a:srgbClr val="CCE8CF"/>
                  </a:solidFill>
                  <a:latin typeface="Arial"/>
                  <a:ea typeface="Arial"/>
                  <a:cs typeface="Arial"/>
                  <a:sym typeface="Arial"/>
                </a:defRPr>
              </a:pPr>
            </a:p>
          </p:txBody>
        </p:sp>
        <p:sp>
          <p:nvSpPr>
            <p:cNvPr id="227" name="2"/>
            <p:cNvSpPr txBox="1"/>
            <p:nvPr/>
          </p:nvSpPr>
          <p:spPr>
            <a:xfrm>
              <a:off x="39060" y="0"/>
              <a:ext cx="188598" cy="3506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a:solidFill>
                    <a:srgbClr val="CCE8CF"/>
                  </a:solidFill>
                  <a:latin typeface="Arial"/>
                  <a:ea typeface="Arial"/>
                  <a:cs typeface="Arial"/>
                  <a:sym typeface="Arial"/>
                </a:defRPr>
              </a:lvl1pPr>
            </a:lstStyle>
            <a:p>
              <a:pPr/>
              <a:r>
                <a:t>2</a:t>
              </a:r>
            </a:p>
          </p:txBody>
        </p:sp>
      </p:grpSp>
      <p:grpSp>
        <p:nvGrpSpPr>
          <p:cNvPr id="231" name="椭圆 61"/>
          <p:cNvGrpSpPr/>
          <p:nvPr/>
        </p:nvGrpSpPr>
        <p:grpSpPr>
          <a:xfrm>
            <a:off x="3059832" y="3931656"/>
            <a:ext cx="266719" cy="350660"/>
            <a:chOff x="0" y="0"/>
            <a:chExt cx="266717" cy="350659"/>
          </a:xfrm>
        </p:grpSpPr>
        <p:sp>
          <p:nvSpPr>
            <p:cNvPr id="229" name="圆形"/>
            <p:cNvSpPr/>
            <p:nvPr/>
          </p:nvSpPr>
          <p:spPr>
            <a:xfrm>
              <a:off x="0" y="41943"/>
              <a:ext cx="266718" cy="266777"/>
            </a:xfrm>
            <a:prstGeom prst="ellipse">
              <a:avLst/>
            </a:prstGeom>
            <a:solidFill>
              <a:schemeClr val="accent1"/>
            </a:solidFill>
            <a:ln w="12700" cap="flat">
              <a:noFill/>
              <a:miter lim="400000"/>
            </a:ln>
            <a:effectLst>
              <a:outerShdw sx="100000" sy="100000" kx="0" ky="0" algn="b" rotWithShape="0" blurRad="279400" dist="190500" dir="8100000">
                <a:srgbClr val="000000">
                  <a:alpha val="40000"/>
                </a:srgbClr>
              </a:outerShdw>
            </a:effectLst>
          </p:spPr>
          <p:txBody>
            <a:bodyPr wrap="square" lIns="45718" tIns="45718" rIns="45718" bIns="45718" numCol="1" anchor="ctr">
              <a:noAutofit/>
            </a:bodyPr>
            <a:lstStyle/>
            <a:p>
              <a:pPr algn="ctr">
                <a:defRPr>
                  <a:solidFill>
                    <a:srgbClr val="CCE8CF"/>
                  </a:solidFill>
                  <a:latin typeface="Arial"/>
                  <a:ea typeface="Arial"/>
                  <a:cs typeface="Arial"/>
                  <a:sym typeface="Arial"/>
                </a:defRPr>
              </a:pPr>
            </a:p>
          </p:txBody>
        </p:sp>
        <p:sp>
          <p:nvSpPr>
            <p:cNvPr id="230" name="3"/>
            <p:cNvSpPr txBox="1"/>
            <p:nvPr/>
          </p:nvSpPr>
          <p:spPr>
            <a:xfrm>
              <a:off x="39060" y="0"/>
              <a:ext cx="188598" cy="3506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a:solidFill>
                    <a:srgbClr val="CCE8CF"/>
                  </a:solidFill>
                  <a:latin typeface="Arial"/>
                  <a:ea typeface="Arial"/>
                  <a:cs typeface="Arial"/>
                  <a:sym typeface="Arial"/>
                </a:defRPr>
              </a:lvl1pPr>
            </a:lstStyle>
            <a:p>
              <a:pPr/>
              <a:r>
                <a:t>3</a:t>
              </a:r>
            </a:p>
          </p:txBody>
        </p:sp>
      </p:grpSp>
      <p:sp>
        <p:nvSpPr>
          <p:cNvPr id="232" name="圆角矩形 38"/>
          <p:cNvSpPr/>
          <p:nvPr/>
        </p:nvSpPr>
        <p:spPr>
          <a:xfrm flipH="1">
            <a:off x="4139817" y="3743793"/>
            <a:ext cx="3888433" cy="612876"/>
          </a:xfrm>
          <a:prstGeom prst="roundRect">
            <a:avLst>
              <a:gd name="adj" fmla="val 50000"/>
            </a:avLst>
          </a:prstGeom>
          <a:gradFill>
            <a:gsLst>
              <a:gs pos="0">
                <a:srgbClr val="CCE8CF"/>
              </a:gs>
              <a:gs pos="100000">
                <a:srgbClr val="E0E0E0"/>
              </a:gs>
            </a:gsLst>
            <a:lin ang="5400000"/>
          </a:gradFill>
          <a:ln w="12700">
            <a:miter lim="400000"/>
          </a:ln>
          <a:effectLst>
            <a:outerShdw sx="100000" sy="100000" kx="0" ky="0" algn="b" rotWithShape="0" blurRad="279400" dist="254000" dir="8100000">
              <a:srgbClr val="000000">
                <a:alpha val="4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233" name="TextBox 72"/>
          <p:cNvSpPr txBox="1"/>
          <p:nvPr/>
        </p:nvSpPr>
        <p:spPr>
          <a:xfrm>
            <a:off x="4719310" y="3874801"/>
            <a:ext cx="2664000" cy="370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1600">
                <a:latin typeface="Arial"/>
                <a:ea typeface="Arial"/>
                <a:cs typeface="Arial"/>
                <a:sym typeface="Arial"/>
              </a:defRPr>
            </a:pPr>
            <a:r>
              <a:t> </a:t>
            </a:r>
            <a:r>
              <a:rPr>
                <a:latin typeface="微软雅黑"/>
                <a:ea typeface="微软雅黑"/>
                <a:cs typeface="微软雅黑"/>
                <a:sym typeface="微软雅黑"/>
              </a:rPr>
              <a:t>预测食品、药品的贮存期；</a:t>
            </a:r>
          </a:p>
        </p:txBody>
      </p:sp>
      <p:sp>
        <p:nvSpPr>
          <p:cNvPr id="234" name="圆角矩形 87"/>
          <p:cNvSpPr/>
          <p:nvPr/>
        </p:nvSpPr>
        <p:spPr>
          <a:xfrm flipH="1">
            <a:off x="3923927" y="1550123"/>
            <a:ext cx="3888433" cy="612876"/>
          </a:xfrm>
          <a:prstGeom prst="roundRect">
            <a:avLst>
              <a:gd name="adj" fmla="val 50000"/>
            </a:avLst>
          </a:prstGeom>
          <a:gradFill>
            <a:gsLst>
              <a:gs pos="0">
                <a:srgbClr val="CCE8CF"/>
              </a:gs>
              <a:gs pos="100000">
                <a:srgbClr val="E0E0E0"/>
              </a:gs>
            </a:gsLst>
            <a:lin ang="5400000"/>
          </a:gradFill>
          <a:ln w="12700">
            <a:miter lim="400000"/>
          </a:ln>
          <a:effectLst>
            <a:outerShdw sx="100000" sy="100000" kx="0" ky="0" algn="b" rotWithShape="0" blurRad="279400" dist="254000" dir="8100000">
              <a:srgbClr val="000000">
                <a:alpha val="4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235" name="TextBox 72"/>
          <p:cNvSpPr txBox="1"/>
          <p:nvPr/>
        </p:nvSpPr>
        <p:spPr>
          <a:xfrm>
            <a:off x="4107093" y="1687284"/>
            <a:ext cx="3888433" cy="370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600">
                <a:latin typeface="微软雅黑"/>
                <a:ea typeface="微软雅黑"/>
                <a:cs typeface="微软雅黑"/>
                <a:sym typeface="微软雅黑"/>
              </a:defRPr>
            </a:lvl1pPr>
          </a:lstStyle>
          <a:p>
            <a:pPr/>
            <a:r>
              <a:t>保证食品、药品在贮存期内安全有效；</a:t>
            </a:r>
          </a:p>
        </p:txBody>
      </p:sp>
      <p:sp>
        <p:nvSpPr>
          <p:cNvPr id="236" name="圆角矩形 95"/>
          <p:cNvSpPr/>
          <p:nvPr/>
        </p:nvSpPr>
        <p:spPr>
          <a:xfrm flipH="1">
            <a:off x="4109663" y="2602539"/>
            <a:ext cx="3888433" cy="612874"/>
          </a:xfrm>
          <a:prstGeom prst="roundRect">
            <a:avLst>
              <a:gd name="adj" fmla="val 50000"/>
            </a:avLst>
          </a:prstGeom>
          <a:gradFill>
            <a:gsLst>
              <a:gs pos="0">
                <a:srgbClr val="CCE8CF"/>
              </a:gs>
              <a:gs pos="100000">
                <a:srgbClr val="E0E0E0"/>
              </a:gs>
            </a:gsLst>
            <a:lin ang="5400000"/>
          </a:gradFill>
          <a:ln w="12700">
            <a:miter lim="400000"/>
          </a:ln>
          <a:effectLst>
            <a:outerShdw sx="100000" sy="100000" kx="0" ky="0" algn="b" rotWithShape="0" blurRad="279400" dist="254000" dir="8100000">
              <a:srgbClr val="000000">
                <a:alpha val="40000"/>
              </a:srgbClr>
            </a:outerShdw>
          </a:effectLst>
        </p:spPr>
        <p:txBody>
          <a:bodyPr lIns="45718" tIns="45718" rIns="45718" bIns="45718" anchor="ctr"/>
          <a:lstStyle/>
          <a:p>
            <a:pPr algn="ctr">
              <a:defRPr>
                <a:solidFill>
                  <a:srgbClr val="FFFFFF"/>
                </a:solidFill>
                <a:latin typeface="Arial"/>
                <a:ea typeface="Arial"/>
                <a:cs typeface="Arial"/>
                <a:sym typeface="Arial"/>
              </a:defRPr>
            </a:pPr>
          </a:p>
        </p:txBody>
      </p:sp>
      <p:sp>
        <p:nvSpPr>
          <p:cNvPr id="237" name="TextBox 72"/>
          <p:cNvSpPr txBox="1"/>
          <p:nvPr/>
        </p:nvSpPr>
        <p:spPr>
          <a:xfrm>
            <a:off x="4536144" y="2785796"/>
            <a:ext cx="2664002" cy="370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600">
                <a:latin typeface="微软雅黑"/>
                <a:ea typeface="微软雅黑"/>
                <a:cs typeface="微软雅黑"/>
                <a:sym typeface="微软雅黑"/>
              </a:defRPr>
            </a:lvl1pPr>
          </a:lstStyle>
          <a:p>
            <a:pPr/>
            <a:r>
              <a:t>指导选择合适的包装材料；</a:t>
            </a:r>
          </a:p>
        </p:txBody>
      </p:sp>
      <p:sp>
        <p:nvSpPr>
          <p:cNvPr id="238" name="标题 8"/>
          <p:cNvSpPr txBox="1"/>
          <p:nvPr/>
        </p:nvSpPr>
        <p:spPr>
          <a:xfrm>
            <a:off x="899590" y="207957"/>
            <a:ext cx="5897276" cy="449581"/>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chor="ctr">
            <a:spAutoFit/>
          </a:bodyPr>
          <a:lstStyle/>
          <a:p>
            <a:pPr defTabSz="1022985">
              <a:defRPr sz="2200">
                <a:solidFill>
                  <a:srgbClr val="595959"/>
                </a:solidFill>
                <a:latin typeface="微软雅黑"/>
                <a:ea typeface="微软雅黑"/>
                <a:cs typeface="微软雅黑"/>
                <a:sym typeface="微软雅黑"/>
              </a:defRPr>
            </a:pPr>
            <a:r>
              <a:t>一 、 </a:t>
            </a:r>
            <a:r>
              <a:rPr sz="1800"/>
              <a:t>包装材料阻隔性检测的重要性</a:t>
            </a:r>
          </a:p>
        </p:txBody>
      </p:sp>
      <p:sp>
        <p:nvSpPr>
          <p:cNvPr id="239" name="矩形 32"/>
          <p:cNvSpPr txBox="1"/>
          <p:nvPr/>
        </p:nvSpPr>
        <p:spPr>
          <a:xfrm>
            <a:off x="829611" y="1040953"/>
            <a:ext cx="3240360" cy="4089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b="1">
                <a:latin typeface="微软雅黑"/>
                <a:ea typeface="微软雅黑"/>
                <a:cs typeface="微软雅黑"/>
                <a:sym typeface="微软雅黑"/>
              </a:defRPr>
            </a:lvl1pPr>
          </a:lstStyle>
          <a:p>
            <a:pPr/>
            <a:r>
              <a:t>包装材料阻隔性的作用</a:t>
            </a:r>
          </a:p>
        </p:txBody>
      </p:sp>
      <p:pic>
        <p:nvPicPr>
          <p:cNvPr id="240" name="Picture 4" descr="Picture 4"/>
          <p:cNvPicPr>
            <a:picLocks noChangeAspect="1"/>
          </p:cNvPicPr>
          <p:nvPr/>
        </p:nvPicPr>
        <p:blipFill>
          <a:blip r:embed="rId2">
            <a:extLst/>
          </a:blip>
          <a:srcRect l="0" t="0" r="0" b="6"/>
          <a:stretch>
            <a:fillRect/>
          </a:stretch>
        </p:blipFill>
        <p:spPr>
          <a:xfrm>
            <a:off x="632722" y="1913048"/>
            <a:ext cx="2210932" cy="24360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8" y="0"/>
                </a:moveTo>
                <a:cubicBezTo>
                  <a:pt x="4834" y="0"/>
                  <a:pt x="0" y="4835"/>
                  <a:pt x="0" y="10800"/>
                </a:cubicBezTo>
                <a:cubicBezTo>
                  <a:pt x="0" y="16765"/>
                  <a:pt x="4834" y="21600"/>
                  <a:pt x="10798" y="21600"/>
                </a:cubicBezTo>
                <a:cubicBezTo>
                  <a:pt x="16763" y="21600"/>
                  <a:pt x="21600" y="16765"/>
                  <a:pt x="21600" y="10800"/>
                </a:cubicBezTo>
                <a:cubicBezTo>
                  <a:pt x="21600" y="4835"/>
                  <a:pt x="16763" y="0"/>
                  <a:pt x="10798" y="0"/>
                </a:cubicBezTo>
                <a:close/>
              </a:path>
            </a:pathLst>
          </a:cu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0" advTm="12000" p14:dur="1200">
        <p:pull dir="ru"/>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2" grpId="1" fill="hold">
                                  <p:stCondLst>
                                    <p:cond delay="0"/>
                                  </p:stCondLst>
                                  <p:iterate type="el" backwards="0">
                                    <p:tmAbs val="0"/>
                                  </p:iterate>
                                  <p:childTnLst>
                                    <p:set>
                                      <p:cBhvr>
                                        <p:cTn id="6" fill="hold"/>
                                        <p:tgtEl>
                                          <p:spTgt spid="222"/>
                                        </p:tgtEl>
                                        <p:attrNameLst>
                                          <p:attrName>style.visibility</p:attrName>
                                        </p:attrNameLst>
                                      </p:cBhvr>
                                      <p:to>
                                        <p:strVal val="visible"/>
                                      </p:to>
                                    </p:set>
                                    <p:animEffect filter="wipe(up)" transition="in">
                                      <p:cBhvr>
                                        <p:cTn id="7" dur="500"/>
                                        <p:tgtEl>
                                          <p:spTgt spid="222"/>
                                        </p:tgtEl>
                                      </p:cBhvr>
                                    </p:animEffect>
                                  </p:childTnLst>
                                </p:cTn>
                              </p:par>
                            </p:childTnLst>
                          </p:cTn>
                        </p:par>
                        <p:par>
                          <p:cTn id="8" fill="hold">
                            <p:stCondLst>
                              <p:cond delay="500"/>
                            </p:stCondLst>
                            <p:childTnLst>
                              <p:par>
                                <p:cTn id="9" presetClass="entr" nodeType="afterEffect" presetID="9" grpId="2" fill="hold">
                                  <p:stCondLst>
                                    <p:cond delay="0"/>
                                  </p:stCondLst>
                                  <p:iterate type="el" backwards="0">
                                    <p:tmAbs val="0"/>
                                  </p:iterate>
                                  <p:childTnLst>
                                    <p:set>
                                      <p:cBhvr>
                                        <p:cTn id="10" fill="hold"/>
                                        <p:tgtEl>
                                          <p:spTgt spid="225"/>
                                        </p:tgtEl>
                                        <p:attrNameLst>
                                          <p:attrName>style.visibility</p:attrName>
                                        </p:attrNameLst>
                                      </p:cBhvr>
                                      <p:to>
                                        <p:strVal val="visible"/>
                                      </p:to>
                                    </p:set>
                                    <p:animEffect filter="dissolve" transition="in">
                                      <p:cBhvr>
                                        <p:cTn id="11" dur="500"/>
                                        <p:tgtEl>
                                          <p:spTgt spid="225"/>
                                        </p:tgtEl>
                                      </p:cBhvr>
                                    </p:animEffect>
                                  </p:childTnLst>
                                </p:cTn>
                              </p:par>
                            </p:childTnLst>
                          </p:cTn>
                        </p:par>
                        <p:par>
                          <p:cTn id="12" fill="hold">
                            <p:stCondLst>
                              <p:cond delay="1000"/>
                            </p:stCondLst>
                            <p:childTnLst>
                              <p:par>
                                <p:cTn id="13" presetClass="entr" nodeType="afterEffect" presetID="9" grpId="3" fill="hold">
                                  <p:stCondLst>
                                    <p:cond delay="250"/>
                                  </p:stCondLst>
                                  <p:iterate type="el" backwards="0">
                                    <p:tmAbs val="0"/>
                                  </p:iterate>
                                  <p:childTnLst>
                                    <p:set>
                                      <p:cBhvr>
                                        <p:cTn id="14" fill="hold"/>
                                        <p:tgtEl>
                                          <p:spTgt spid="228"/>
                                        </p:tgtEl>
                                        <p:attrNameLst>
                                          <p:attrName>style.visibility</p:attrName>
                                        </p:attrNameLst>
                                      </p:cBhvr>
                                      <p:to>
                                        <p:strVal val="visible"/>
                                      </p:to>
                                    </p:set>
                                    <p:animEffect filter="dissolve" transition="in">
                                      <p:cBhvr>
                                        <p:cTn id="15" dur="500"/>
                                        <p:tgtEl>
                                          <p:spTgt spid="228"/>
                                        </p:tgtEl>
                                      </p:cBhvr>
                                    </p:animEffect>
                                  </p:childTnLst>
                                </p:cTn>
                              </p:par>
                            </p:childTnLst>
                          </p:cTn>
                        </p:par>
                        <p:par>
                          <p:cTn id="16" fill="hold">
                            <p:stCondLst>
                              <p:cond delay="1750"/>
                            </p:stCondLst>
                            <p:childTnLst>
                              <p:par>
                                <p:cTn id="17" presetClass="entr" nodeType="afterEffect" presetID="9" grpId="4" fill="hold">
                                  <p:stCondLst>
                                    <p:cond delay="500"/>
                                  </p:stCondLst>
                                  <p:iterate type="el" backwards="0">
                                    <p:tmAbs val="0"/>
                                  </p:iterate>
                                  <p:childTnLst>
                                    <p:set>
                                      <p:cBhvr>
                                        <p:cTn id="18" fill="hold"/>
                                        <p:tgtEl>
                                          <p:spTgt spid="231"/>
                                        </p:tgtEl>
                                        <p:attrNameLst>
                                          <p:attrName>style.visibility</p:attrName>
                                        </p:attrNameLst>
                                      </p:cBhvr>
                                      <p:to>
                                        <p:strVal val="visible"/>
                                      </p:to>
                                    </p:set>
                                    <p:animEffect filter="dissolve" transition="in">
                                      <p:cBhvr>
                                        <p:cTn id="19" dur="500"/>
                                        <p:tgtEl>
                                          <p:spTgt spid="231"/>
                                        </p:tgtEl>
                                      </p:cBhvr>
                                    </p:animEffect>
                                  </p:childTnLst>
                                </p:cTn>
                              </p:par>
                            </p:childTnLst>
                          </p:cTn>
                        </p:par>
                        <p:par>
                          <p:cTn id="20" fill="hold">
                            <p:stCondLst>
                              <p:cond delay="2750"/>
                            </p:stCondLst>
                            <p:childTnLst>
                              <p:par>
                                <p:cTn id="21" presetClass="entr" nodeType="afterEffect" presetSubtype="2" presetID="2" grpId="5" fill="hold">
                                  <p:stCondLst>
                                    <p:cond delay="0"/>
                                  </p:stCondLst>
                                  <p:iterate type="el" backwards="0">
                                    <p:tmAbs val="0"/>
                                  </p:iterate>
                                  <p:childTnLst>
                                    <p:set>
                                      <p:cBhvr>
                                        <p:cTn id="22" fill="hold"/>
                                        <p:tgtEl>
                                          <p:spTgt spid="232"/>
                                        </p:tgtEl>
                                        <p:attrNameLst>
                                          <p:attrName>style.visibility</p:attrName>
                                        </p:attrNameLst>
                                      </p:cBhvr>
                                      <p:to>
                                        <p:strVal val="visible"/>
                                      </p:to>
                                    </p:set>
                                    <p:anim calcmode="lin" valueType="num">
                                      <p:cBhvr>
                                        <p:cTn id="23" dur="500" fill="hold"/>
                                        <p:tgtEl>
                                          <p:spTgt spid="232"/>
                                        </p:tgtEl>
                                        <p:attrNameLst>
                                          <p:attrName>ppt_x</p:attrName>
                                        </p:attrNameLst>
                                      </p:cBhvr>
                                      <p:tavLst>
                                        <p:tav tm="0">
                                          <p:val>
                                            <p:strVal val="1+#ppt_w/2"/>
                                          </p:val>
                                        </p:tav>
                                        <p:tav tm="100000">
                                          <p:val>
                                            <p:strVal val="#ppt_x"/>
                                          </p:val>
                                        </p:tav>
                                      </p:tavLst>
                                    </p:anim>
                                    <p:anim calcmode="lin" valueType="num">
                                      <p:cBhvr>
                                        <p:cTn id="24" dur="500" fill="hold"/>
                                        <p:tgtEl>
                                          <p:spTgt spid="232"/>
                                        </p:tgtEl>
                                        <p:attrNameLst>
                                          <p:attrName>ppt_y</p:attrName>
                                        </p:attrNameLst>
                                      </p:cBhvr>
                                      <p:tavLst>
                                        <p:tav tm="0">
                                          <p:val>
                                            <p:strVal val="#ppt_y"/>
                                          </p:val>
                                        </p:tav>
                                        <p:tav tm="100000">
                                          <p:val>
                                            <p:strVal val="#ppt_y"/>
                                          </p:val>
                                        </p:tav>
                                      </p:tavLst>
                                    </p:anim>
                                  </p:childTnLst>
                                </p:cTn>
                              </p:par>
                            </p:childTnLst>
                          </p:cTn>
                        </p:par>
                        <p:par>
                          <p:cTn id="25" fill="hold">
                            <p:stCondLst>
                              <p:cond delay="3250"/>
                            </p:stCondLst>
                            <p:childTnLst>
                              <p:par>
                                <p:cTn id="26" presetClass="entr" nodeType="afterEffect" presetSubtype="8" presetID="22" grpId="6" fill="hold">
                                  <p:stCondLst>
                                    <p:cond delay="250"/>
                                  </p:stCondLst>
                                  <p:iterate type="el" backwards="0">
                                    <p:tmAbs val="0"/>
                                  </p:iterate>
                                  <p:childTnLst>
                                    <p:set>
                                      <p:cBhvr>
                                        <p:cTn id="27" fill="hold"/>
                                        <p:tgtEl>
                                          <p:spTgt spid="233"/>
                                        </p:tgtEl>
                                        <p:attrNameLst>
                                          <p:attrName>style.visibility</p:attrName>
                                        </p:attrNameLst>
                                      </p:cBhvr>
                                      <p:to>
                                        <p:strVal val="visible"/>
                                      </p:to>
                                    </p:set>
                                    <p:animEffect filter="wipe(left)" transition="in">
                                      <p:cBhvr>
                                        <p:cTn id="28" dur="500"/>
                                        <p:tgtEl>
                                          <p:spTgt spid="233"/>
                                        </p:tgtEl>
                                      </p:cBhvr>
                                    </p:animEffect>
                                  </p:childTnLst>
                                </p:cTn>
                              </p:par>
                            </p:childTnLst>
                          </p:cTn>
                        </p:par>
                        <p:par>
                          <p:cTn id="29" fill="hold">
                            <p:stCondLst>
                              <p:cond delay="4000"/>
                            </p:stCondLst>
                            <p:childTnLst>
                              <p:par>
                                <p:cTn id="30" presetClass="entr" nodeType="afterEffect" presetSubtype="2" presetID="2" grpId="7" fill="hold">
                                  <p:stCondLst>
                                    <p:cond delay="0"/>
                                  </p:stCondLst>
                                  <p:iterate type="el" backwards="0">
                                    <p:tmAbs val="0"/>
                                  </p:iterate>
                                  <p:childTnLst>
                                    <p:set>
                                      <p:cBhvr>
                                        <p:cTn id="31" fill="hold"/>
                                        <p:tgtEl>
                                          <p:spTgt spid="234"/>
                                        </p:tgtEl>
                                        <p:attrNameLst>
                                          <p:attrName>style.visibility</p:attrName>
                                        </p:attrNameLst>
                                      </p:cBhvr>
                                      <p:to>
                                        <p:strVal val="visible"/>
                                      </p:to>
                                    </p:set>
                                    <p:anim calcmode="lin" valueType="num">
                                      <p:cBhvr>
                                        <p:cTn id="32" dur="500" fill="hold"/>
                                        <p:tgtEl>
                                          <p:spTgt spid="234"/>
                                        </p:tgtEl>
                                        <p:attrNameLst>
                                          <p:attrName>ppt_x</p:attrName>
                                        </p:attrNameLst>
                                      </p:cBhvr>
                                      <p:tavLst>
                                        <p:tav tm="0">
                                          <p:val>
                                            <p:strVal val="1+#ppt_w/2"/>
                                          </p:val>
                                        </p:tav>
                                        <p:tav tm="100000">
                                          <p:val>
                                            <p:strVal val="#ppt_x"/>
                                          </p:val>
                                        </p:tav>
                                      </p:tavLst>
                                    </p:anim>
                                    <p:anim calcmode="lin" valueType="num">
                                      <p:cBhvr>
                                        <p:cTn id="33" dur="500" fill="hold"/>
                                        <p:tgtEl>
                                          <p:spTgt spid="234"/>
                                        </p:tgtEl>
                                        <p:attrNameLst>
                                          <p:attrName>ppt_y</p:attrName>
                                        </p:attrNameLst>
                                      </p:cBhvr>
                                      <p:tavLst>
                                        <p:tav tm="0">
                                          <p:val>
                                            <p:strVal val="#ppt_y"/>
                                          </p:val>
                                        </p:tav>
                                        <p:tav tm="100000">
                                          <p:val>
                                            <p:strVal val="#ppt_y"/>
                                          </p:val>
                                        </p:tav>
                                      </p:tavLst>
                                    </p:anim>
                                  </p:childTnLst>
                                </p:cTn>
                              </p:par>
                            </p:childTnLst>
                          </p:cTn>
                        </p:par>
                        <p:par>
                          <p:cTn id="34" fill="hold">
                            <p:stCondLst>
                              <p:cond delay="4500"/>
                            </p:stCondLst>
                            <p:childTnLst>
                              <p:par>
                                <p:cTn id="35" presetClass="entr" nodeType="afterEffect" presetSubtype="8" presetID="22" grpId="8" fill="hold">
                                  <p:stCondLst>
                                    <p:cond delay="250"/>
                                  </p:stCondLst>
                                  <p:iterate type="el" backwards="0">
                                    <p:tmAbs val="0"/>
                                  </p:iterate>
                                  <p:childTnLst>
                                    <p:set>
                                      <p:cBhvr>
                                        <p:cTn id="36" fill="hold"/>
                                        <p:tgtEl>
                                          <p:spTgt spid="235"/>
                                        </p:tgtEl>
                                        <p:attrNameLst>
                                          <p:attrName>style.visibility</p:attrName>
                                        </p:attrNameLst>
                                      </p:cBhvr>
                                      <p:to>
                                        <p:strVal val="visible"/>
                                      </p:to>
                                    </p:set>
                                    <p:animEffect filter="wipe(left)" transition="in">
                                      <p:cBhvr>
                                        <p:cTn id="37" dur="500"/>
                                        <p:tgtEl>
                                          <p:spTgt spid="235"/>
                                        </p:tgtEl>
                                      </p:cBhvr>
                                    </p:animEffect>
                                  </p:childTnLst>
                                </p:cTn>
                              </p:par>
                            </p:childTnLst>
                          </p:cTn>
                        </p:par>
                        <p:par>
                          <p:cTn id="38" fill="hold">
                            <p:stCondLst>
                              <p:cond delay="5250"/>
                            </p:stCondLst>
                            <p:childTnLst>
                              <p:par>
                                <p:cTn id="39" presetClass="entr" nodeType="afterEffect" presetSubtype="2" presetID="2" grpId="9" fill="hold">
                                  <p:stCondLst>
                                    <p:cond delay="0"/>
                                  </p:stCondLst>
                                  <p:iterate type="el" backwards="0">
                                    <p:tmAbs val="0"/>
                                  </p:iterate>
                                  <p:childTnLst>
                                    <p:set>
                                      <p:cBhvr>
                                        <p:cTn id="40" fill="hold"/>
                                        <p:tgtEl>
                                          <p:spTgt spid="236"/>
                                        </p:tgtEl>
                                        <p:attrNameLst>
                                          <p:attrName>style.visibility</p:attrName>
                                        </p:attrNameLst>
                                      </p:cBhvr>
                                      <p:to>
                                        <p:strVal val="visible"/>
                                      </p:to>
                                    </p:set>
                                    <p:anim calcmode="lin" valueType="num">
                                      <p:cBhvr>
                                        <p:cTn id="41" dur="500" fill="hold"/>
                                        <p:tgtEl>
                                          <p:spTgt spid="236"/>
                                        </p:tgtEl>
                                        <p:attrNameLst>
                                          <p:attrName>ppt_x</p:attrName>
                                        </p:attrNameLst>
                                      </p:cBhvr>
                                      <p:tavLst>
                                        <p:tav tm="0">
                                          <p:val>
                                            <p:strVal val="1+#ppt_w/2"/>
                                          </p:val>
                                        </p:tav>
                                        <p:tav tm="100000">
                                          <p:val>
                                            <p:strVal val="#ppt_x"/>
                                          </p:val>
                                        </p:tav>
                                      </p:tavLst>
                                    </p:anim>
                                    <p:anim calcmode="lin" valueType="num">
                                      <p:cBhvr>
                                        <p:cTn id="42" dur="500" fill="hold"/>
                                        <p:tgtEl>
                                          <p:spTgt spid="236"/>
                                        </p:tgtEl>
                                        <p:attrNameLst>
                                          <p:attrName>ppt_y</p:attrName>
                                        </p:attrNameLst>
                                      </p:cBhvr>
                                      <p:tavLst>
                                        <p:tav tm="0">
                                          <p:val>
                                            <p:strVal val="#ppt_y"/>
                                          </p:val>
                                        </p:tav>
                                        <p:tav tm="100000">
                                          <p:val>
                                            <p:strVal val="#ppt_y"/>
                                          </p:val>
                                        </p:tav>
                                      </p:tavLst>
                                    </p:anim>
                                  </p:childTnLst>
                                </p:cTn>
                              </p:par>
                            </p:childTnLst>
                          </p:cTn>
                        </p:par>
                        <p:par>
                          <p:cTn id="43" fill="hold">
                            <p:stCondLst>
                              <p:cond delay="5750"/>
                            </p:stCondLst>
                            <p:childTnLst>
                              <p:par>
                                <p:cTn id="44" presetClass="entr" nodeType="afterEffect" presetSubtype="8" presetID="22" grpId="10" fill="hold">
                                  <p:stCondLst>
                                    <p:cond delay="250"/>
                                  </p:stCondLst>
                                  <p:iterate type="el" backwards="0">
                                    <p:tmAbs val="0"/>
                                  </p:iterate>
                                  <p:childTnLst>
                                    <p:set>
                                      <p:cBhvr>
                                        <p:cTn id="45" fill="hold"/>
                                        <p:tgtEl>
                                          <p:spTgt spid="237"/>
                                        </p:tgtEl>
                                        <p:attrNameLst>
                                          <p:attrName>style.visibility</p:attrName>
                                        </p:attrNameLst>
                                      </p:cBhvr>
                                      <p:to>
                                        <p:strVal val="visible"/>
                                      </p:to>
                                    </p:set>
                                    <p:animEffect filter="wipe(left)" transition="in">
                                      <p:cBhvr>
                                        <p:cTn id="46" dur="500"/>
                                        <p:tgtEl>
                                          <p:spTgt spid="2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2" grpId="5"/>
      <p:bldP build="whole" bldLvl="1" animBg="1" rev="0" advAuto="0" spid="225" grpId="2"/>
      <p:bldP build="whole" bldLvl="1" animBg="1" rev="0" advAuto="0" spid="237" grpId="10"/>
      <p:bldP build="whole" bldLvl="1" animBg="1" rev="0" advAuto="0" spid="228" grpId="3"/>
      <p:bldP build="whole" bldLvl="1" animBg="1" rev="0" advAuto="0" spid="234" grpId="7"/>
      <p:bldP build="whole" bldLvl="1" animBg="1" rev="0" advAuto="0" spid="231" grpId="4"/>
      <p:bldP build="whole" bldLvl="1" animBg="1" rev="0" advAuto="0" spid="236" grpId="9"/>
      <p:bldP build="whole" bldLvl="1" animBg="1" rev="0" advAuto="0" spid="233" grpId="6"/>
      <p:bldP build="whole" bldLvl="1" animBg="1" rev="0" advAuto="0" spid="222" grpId="1"/>
      <p:bldP build="whole" bldLvl="1" animBg="1" rev="0" advAuto="0" spid="235" grpId="8"/>
    </p:bldLst>
  </p:timing>
</p:sld>
</file>

<file path=ppt/theme/theme1.xml><?xml version="1.0" encoding="utf-8"?>
<a:theme xmlns:a="http://schemas.openxmlformats.org/drawingml/2006/main" xmlns:r="http://schemas.openxmlformats.org/officeDocument/2006/relationships" name="1_Office 主题​​">
  <a:themeElements>
    <a:clrScheme name="1_Office 主题​​">
      <a:dk1>
        <a:srgbClr val="000000"/>
      </a:dk1>
      <a:lt1>
        <a:srgbClr val="CCE8CF"/>
      </a:lt1>
      <a:dk2>
        <a:srgbClr val="A7A7A7"/>
      </a:dk2>
      <a:lt2>
        <a:srgbClr val="535353"/>
      </a:lt2>
      <a:accent1>
        <a:srgbClr val="0065B0"/>
      </a:accent1>
      <a:accent2>
        <a:srgbClr val="00B0F0"/>
      </a:accent2>
      <a:accent3>
        <a:srgbClr val="0084B4"/>
      </a:accent3>
      <a:accent4>
        <a:srgbClr val="92D050"/>
      </a:accent4>
      <a:accent5>
        <a:srgbClr val="FFC000"/>
      </a:accent5>
      <a:accent6>
        <a:srgbClr val="FF0000"/>
      </a:accent6>
      <a:hlink>
        <a:srgbClr val="0000FF"/>
      </a:hlink>
      <a:folHlink>
        <a:srgbClr val="FF00FF"/>
      </a:folHlink>
    </a:clrScheme>
    <a:fontScheme name="1_Office 主题​​">
      <a:majorFont>
        <a:latin typeface="Calibri"/>
        <a:ea typeface="Calibri"/>
        <a:cs typeface="Calibri"/>
      </a:majorFont>
      <a:minorFont>
        <a:latin typeface="Helvetica"/>
        <a:ea typeface="Helvetica"/>
        <a:cs typeface="Helvetica"/>
      </a:minorFont>
    </a:fontScheme>
    <a:fmtScheme name="1_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CE8C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1_Office 主题​​">
  <a:themeElements>
    <a:clrScheme name="1_Office 主题​​">
      <a:dk1>
        <a:srgbClr val="000000"/>
      </a:dk1>
      <a:lt1>
        <a:srgbClr val="FFFFFF"/>
      </a:lt1>
      <a:dk2>
        <a:srgbClr val="A7A7A7"/>
      </a:dk2>
      <a:lt2>
        <a:srgbClr val="535353"/>
      </a:lt2>
      <a:accent1>
        <a:srgbClr val="0065B0"/>
      </a:accent1>
      <a:accent2>
        <a:srgbClr val="00B0F0"/>
      </a:accent2>
      <a:accent3>
        <a:srgbClr val="0084B4"/>
      </a:accent3>
      <a:accent4>
        <a:srgbClr val="92D050"/>
      </a:accent4>
      <a:accent5>
        <a:srgbClr val="FFC000"/>
      </a:accent5>
      <a:accent6>
        <a:srgbClr val="FF0000"/>
      </a:accent6>
      <a:hlink>
        <a:srgbClr val="0000FF"/>
      </a:hlink>
      <a:folHlink>
        <a:srgbClr val="FF00FF"/>
      </a:folHlink>
    </a:clrScheme>
    <a:fontScheme name="1_Office 主题​​">
      <a:majorFont>
        <a:latin typeface="Calibri"/>
        <a:ea typeface="Calibri"/>
        <a:cs typeface="Calibri"/>
      </a:majorFont>
      <a:minorFont>
        <a:latin typeface="Helvetica"/>
        <a:ea typeface="Helvetica"/>
        <a:cs typeface="Helvetica"/>
      </a:minorFont>
    </a:fontScheme>
    <a:fmtScheme name="1_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CE8C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